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35.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49"/>
  </p:notesMasterIdLst>
  <p:sldIdLst>
    <p:sldId id="321" r:id="rId2"/>
    <p:sldId id="298" r:id="rId3"/>
    <p:sldId id="301" r:id="rId4"/>
    <p:sldId id="292" r:id="rId5"/>
    <p:sldId id="288" r:id="rId6"/>
    <p:sldId id="290" r:id="rId7"/>
    <p:sldId id="302" r:id="rId8"/>
    <p:sldId id="315" r:id="rId9"/>
    <p:sldId id="266" r:id="rId10"/>
    <p:sldId id="316" r:id="rId11"/>
    <p:sldId id="281" r:id="rId12"/>
    <p:sldId id="265" r:id="rId13"/>
    <p:sldId id="267" r:id="rId14"/>
    <p:sldId id="271" r:id="rId15"/>
    <p:sldId id="270" r:id="rId16"/>
    <p:sldId id="272" r:id="rId17"/>
    <p:sldId id="273" r:id="rId18"/>
    <p:sldId id="262" r:id="rId19"/>
    <p:sldId id="317" r:id="rId20"/>
    <p:sldId id="306" r:id="rId21"/>
    <p:sldId id="307" r:id="rId22"/>
    <p:sldId id="340" r:id="rId23"/>
    <p:sldId id="341" r:id="rId24"/>
    <p:sldId id="343" r:id="rId25"/>
    <p:sldId id="334" r:id="rId26"/>
    <p:sldId id="336" r:id="rId27"/>
    <p:sldId id="339" r:id="rId28"/>
    <p:sldId id="332" r:id="rId29"/>
    <p:sldId id="323" r:id="rId30"/>
    <p:sldId id="312" r:id="rId31"/>
    <p:sldId id="313" r:id="rId32"/>
    <p:sldId id="314" r:id="rId33"/>
    <p:sldId id="294" r:id="rId34"/>
    <p:sldId id="276" r:id="rId35"/>
    <p:sldId id="285" r:id="rId36"/>
    <p:sldId id="303" r:id="rId37"/>
    <p:sldId id="286" r:id="rId38"/>
    <p:sldId id="342" r:id="rId39"/>
    <p:sldId id="328" r:id="rId40"/>
    <p:sldId id="333" r:id="rId41"/>
    <p:sldId id="322" r:id="rId42"/>
    <p:sldId id="283" r:id="rId43"/>
    <p:sldId id="259" r:id="rId44"/>
    <p:sldId id="275" r:id="rId45"/>
    <p:sldId id="263" r:id="rId46"/>
    <p:sldId id="304" r:id="rId47"/>
    <p:sldId id="305" r:id="rId48"/>
  </p:sldIdLst>
  <p:sldSz cx="7772400" cy="100584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1A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38" autoAdjust="0"/>
    <p:restoredTop sz="94660"/>
  </p:normalViewPr>
  <p:slideViewPr>
    <p:cSldViewPr>
      <p:cViewPr varScale="1">
        <p:scale>
          <a:sx n="55" d="100"/>
          <a:sy n="55" d="100"/>
        </p:scale>
        <p:origin x="1330" y="3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3F5174D4-ED23-4CA4-B97E-A48D5AE6FB45}" type="datetimeFigureOut">
              <a:rPr lang="en-US" smtClean="0"/>
              <a:t>2/16/2016</a:t>
            </a:fld>
            <a:endParaRPr lang="en-US" dirty="0"/>
          </a:p>
        </p:txBody>
      </p:sp>
      <p:sp>
        <p:nvSpPr>
          <p:cNvPr id="4" name="Slide Image Placeholder 3"/>
          <p:cNvSpPr>
            <a:spLocks noGrp="1" noRot="1" noChangeAspect="1"/>
          </p:cNvSpPr>
          <p:nvPr>
            <p:ph type="sldImg" idx="2"/>
          </p:nvPr>
        </p:nvSpPr>
        <p:spPr>
          <a:xfrm>
            <a:off x="2293938" y="1162050"/>
            <a:ext cx="2422525"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75BF1BF6-ABC6-4AE6-B66C-803D7461D603}" type="slidenum">
              <a:rPr lang="en-US" smtClean="0"/>
              <a:t>‹#›</a:t>
            </a:fld>
            <a:endParaRPr lang="en-US" dirty="0"/>
          </a:p>
        </p:txBody>
      </p:sp>
    </p:spTree>
    <p:extLst>
      <p:ext uri="{BB962C8B-B14F-4D97-AF65-F5344CB8AC3E}">
        <p14:creationId xmlns:p14="http://schemas.microsoft.com/office/powerpoint/2010/main" val="2460111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r>
              <a:rPr lang="en-US" altLang="en-US" sz="1000" b="1" smtClean="0">
                <a:latin typeface="Arial" panose="020B0604020202020204" pitchFamily="34" charset="0"/>
                <a:cs typeface="Arial" panose="020B0604020202020204" pitchFamily="34" charset="0"/>
              </a:rPr>
              <a:t>Suggested presentation points</a:t>
            </a:r>
          </a:p>
          <a:p>
            <a:pPr eaLnBrk="1" hangingPunct="1">
              <a:lnSpc>
                <a:spcPct val="90000"/>
              </a:lnSpc>
              <a:spcBef>
                <a:spcPct val="0"/>
              </a:spcBef>
              <a:spcAft>
                <a:spcPts val="388"/>
              </a:spcAft>
            </a:pPr>
            <a:r>
              <a:rPr lang="en-US" altLang="en-US" sz="1000" b="1" i="1" smtClean="0">
                <a:latin typeface="Arial" panose="020B0604020202020204" pitchFamily="34" charset="0"/>
                <a:cs typeface="Arial" panose="020B0604020202020204" pitchFamily="34" charset="0"/>
              </a:rPr>
              <a:t>General comments about the CMA:</a:t>
            </a:r>
          </a:p>
          <a:p>
            <a:pPr eaLnBrk="1" hangingPunct="1">
              <a:lnSpc>
                <a:spcPct val="90000"/>
              </a:lnSpc>
              <a:spcBef>
                <a:spcPct val="0"/>
              </a:spcBef>
              <a:spcAft>
                <a:spcPts val="388"/>
              </a:spcAft>
            </a:pPr>
            <a:r>
              <a:rPr lang="en-US" altLang="en-US" sz="1000" smtClean="0">
                <a:latin typeface="Arial" panose="020B0604020202020204" pitchFamily="34" charset="0"/>
                <a:cs typeface="Arial" panose="020B0604020202020204" pitchFamily="34" charset="0"/>
              </a:rPr>
              <a:t>• </a:t>
            </a:r>
            <a:r>
              <a:rPr lang="ja-JP" altLang="en-US" sz="1000" smtClean="0">
                <a:latin typeface="Arial" panose="020B0604020202020204" pitchFamily="34" charset="0"/>
                <a:cs typeface="Arial" panose="020B0604020202020204" pitchFamily="34" charset="0"/>
              </a:rPr>
              <a:t>“</a:t>
            </a:r>
            <a:r>
              <a:rPr lang="en-US" altLang="ja-JP" sz="1000" smtClean="0">
                <a:latin typeface="Arial" panose="020B0604020202020204" pitchFamily="34" charset="0"/>
                <a:cs typeface="Arial" panose="020B0604020202020204" pitchFamily="34" charset="0"/>
              </a:rPr>
              <a:t>I have prepared this Comparative Market Analysis for you. It shows similar properties that have sold recently, those that are active on the market right now, and those that failed to sell.</a:t>
            </a:r>
            <a:r>
              <a:rPr lang="ja-JP" altLang="en-US" sz="1000" smtClean="0">
                <a:latin typeface="Arial" panose="020B0604020202020204" pitchFamily="34" charset="0"/>
                <a:cs typeface="Arial" panose="020B0604020202020204" pitchFamily="34" charset="0"/>
              </a:rPr>
              <a:t>”</a:t>
            </a:r>
            <a:endParaRPr lang="en-US" altLang="ja-JP" sz="1000" smtClean="0">
              <a:latin typeface="Arial" panose="020B0604020202020204" pitchFamily="34" charset="0"/>
              <a:cs typeface="Arial" panose="020B0604020202020204" pitchFamily="34" charset="0"/>
            </a:endParaRPr>
          </a:p>
          <a:p>
            <a:pPr eaLnBrk="1" hangingPunct="1">
              <a:lnSpc>
                <a:spcPct val="90000"/>
              </a:lnSpc>
              <a:spcBef>
                <a:spcPct val="0"/>
              </a:spcBef>
              <a:spcAft>
                <a:spcPts val="388"/>
              </a:spcAft>
            </a:pPr>
            <a:r>
              <a:rPr lang="en-US" altLang="en-US" sz="1000" smtClean="0">
                <a:latin typeface="Arial" panose="020B0604020202020204" pitchFamily="34" charset="0"/>
                <a:cs typeface="Arial" panose="020B0604020202020204" pitchFamily="34" charset="0"/>
              </a:rPr>
              <a:t>• </a:t>
            </a:r>
            <a:r>
              <a:rPr lang="ja-JP" altLang="en-US" sz="1000" smtClean="0">
                <a:latin typeface="Arial" panose="020B0604020202020204" pitchFamily="34" charset="0"/>
                <a:cs typeface="Arial" panose="020B0604020202020204" pitchFamily="34" charset="0"/>
              </a:rPr>
              <a:t>“</a:t>
            </a:r>
            <a:r>
              <a:rPr lang="en-US" altLang="ja-JP" sz="1000" smtClean="0">
                <a:latin typeface="Arial" panose="020B0604020202020204" pitchFamily="34" charset="0"/>
                <a:cs typeface="Arial" panose="020B0604020202020204" pitchFamily="34" charset="0"/>
              </a:rPr>
              <a:t>In selecting properties to include in the Comparative Market Analysis, I have used the ones that match yours as closely as possible, and that would appeal to the same set of buyers.</a:t>
            </a:r>
            <a:r>
              <a:rPr lang="ja-JP" altLang="en-US" sz="1000" smtClean="0">
                <a:latin typeface="Arial" panose="020B0604020202020204" pitchFamily="34" charset="0"/>
                <a:cs typeface="Arial" panose="020B0604020202020204" pitchFamily="34" charset="0"/>
              </a:rPr>
              <a:t>”</a:t>
            </a:r>
            <a:endParaRPr lang="en-US" altLang="ja-JP" sz="1000" smtClean="0">
              <a:latin typeface="Arial" panose="020B0604020202020204" pitchFamily="34" charset="0"/>
              <a:cs typeface="Arial" panose="020B0604020202020204" pitchFamily="34" charset="0"/>
            </a:endParaRPr>
          </a:p>
          <a:p>
            <a:pPr eaLnBrk="1" hangingPunct="1">
              <a:lnSpc>
                <a:spcPct val="90000"/>
              </a:lnSpc>
              <a:spcBef>
                <a:spcPct val="0"/>
              </a:spcBef>
              <a:spcAft>
                <a:spcPts val="388"/>
              </a:spcAft>
            </a:pPr>
            <a:r>
              <a:rPr lang="en-US" altLang="en-US" sz="1000" smtClean="0">
                <a:latin typeface="Arial" panose="020B0604020202020204" pitchFamily="34" charset="0"/>
                <a:cs typeface="Arial" panose="020B0604020202020204" pitchFamily="34" charset="0"/>
              </a:rPr>
              <a:t>• </a:t>
            </a:r>
            <a:r>
              <a:rPr lang="ja-JP" altLang="en-US" sz="1000" smtClean="0">
                <a:latin typeface="Arial" panose="020B0604020202020204" pitchFamily="34" charset="0"/>
                <a:cs typeface="Arial" panose="020B0604020202020204" pitchFamily="34" charset="0"/>
              </a:rPr>
              <a:t>“</a:t>
            </a:r>
            <a:r>
              <a:rPr lang="en-US" altLang="ja-JP" sz="1000" smtClean="0">
                <a:latin typeface="Arial" panose="020B0604020202020204" pitchFamily="34" charset="0"/>
                <a:cs typeface="Arial" panose="020B0604020202020204" pitchFamily="34" charset="0"/>
              </a:rPr>
              <a:t>Of course, every property is different. As we look at other properties in the Comparative Market Analysis, we will need to allow for those differences.</a:t>
            </a:r>
            <a:r>
              <a:rPr lang="ja-JP" altLang="en-US" sz="1000" smtClean="0">
                <a:latin typeface="Arial" panose="020B0604020202020204" pitchFamily="34" charset="0"/>
                <a:cs typeface="Arial" panose="020B0604020202020204" pitchFamily="34" charset="0"/>
              </a:rPr>
              <a:t>”</a:t>
            </a:r>
            <a:endParaRPr lang="en-US" altLang="ja-JP" sz="1000" smtClean="0">
              <a:latin typeface="Arial" panose="020B0604020202020204" pitchFamily="34" charset="0"/>
              <a:cs typeface="Arial" panose="020B0604020202020204" pitchFamily="34" charset="0"/>
            </a:endParaRPr>
          </a:p>
          <a:p>
            <a:pPr eaLnBrk="1" hangingPunct="1">
              <a:lnSpc>
                <a:spcPct val="90000"/>
              </a:lnSpc>
              <a:spcBef>
                <a:spcPct val="0"/>
              </a:spcBef>
              <a:spcAft>
                <a:spcPts val="388"/>
              </a:spcAft>
            </a:pPr>
            <a:r>
              <a:rPr lang="en-US" altLang="en-US" sz="1000" b="1" i="1" smtClean="0">
                <a:latin typeface="Arial" panose="020B0604020202020204" pitchFamily="34" charset="0"/>
                <a:cs typeface="Arial" panose="020B0604020202020204" pitchFamily="34" charset="0"/>
              </a:rPr>
              <a:t>Comments about properties that sold recently:</a:t>
            </a:r>
          </a:p>
          <a:p>
            <a:pPr eaLnBrk="1" hangingPunct="1">
              <a:lnSpc>
                <a:spcPct val="90000"/>
              </a:lnSpc>
              <a:spcBef>
                <a:spcPct val="0"/>
              </a:spcBef>
              <a:spcAft>
                <a:spcPts val="388"/>
              </a:spcAft>
            </a:pPr>
            <a:r>
              <a:rPr lang="en-US" altLang="en-US" sz="1000" smtClean="0">
                <a:latin typeface="Arial" panose="020B0604020202020204" pitchFamily="34" charset="0"/>
                <a:cs typeface="Arial" panose="020B0604020202020204" pitchFamily="34" charset="0"/>
              </a:rPr>
              <a:t>• </a:t>
            </a:r>
            <a:r>
              <a:rPr lang="ja-JP" altLang="en-US" sz="1000" smtClean="0">
                <a:latin typeface="Arial" panose="020B0604020202020204" pitchFamily="34" charset="0"/>
                <a:cs typeface="Arial" panose="020B0604020202020204" pitchFamily="34" charset="0"/>
              </a:rPr>
              <a:t>“</a:t>
            </a:r>
            <a:r>
              <a:rPr lang="en-US" altLang="ja-JP" sz="1000" smtClean="0">
                <a:latin typeface="Arial" panose="020B0604020202020204" pitchFamily="34" charset="0"/>
                <a:cs typeface="Arial" panose="020B0604020202020204" pitchFamily="34" charset="0"/>
              </a:rPr>
              <a:t>[Address of property that sold recently] compares very closely with your home. That means that the price the buyers paid for it is probably a good indication of what someone will be willing to pay for your property.</a:t>
            </a:r>
            <a:r>
              <a:rPr lang="ja-JP" altLang="en-US" sz="1000" smtClean="0">
                <a:latin typeface="Arial" panose="020B0604020202020204" pitchFamily="34" charset="0"/>
                <a:cs typeface="Arial" panose="020B0604020202020204" pitchFamily="34" charset="0"/>
              </a:rPr>
              <a:t>”</a:t>
            </a:r>
            <a:endParaRPr lang="en-US" altLang="ja-JP" sz="1000" smtClean="0">
              <a:latin typeface="Arial" panose="020B0604020202020204" pitchFamily="34" charset="0"/>
              <a:cs typeface="Arial" panose="020B0604020202020204" pitchFamily="34" charset="0"/>
            </a:endParaRPr>
          </a:p>
          <a:p>
            <a:pPr eaLnBrk="1" hangingPunct="1">
              <a:lnSpc>
                <a:spcPct val="90000"/>
              </a:lnSpc>
              <a:spcBef>
                <a:spcPct val="0"/>
              </a:spcBef>
              <a:spcAft>
                <a:spcPts val="388"/>
              </a:spcAft>
            </a:pPr>
            <a:r>
              <a:rPr lang="en-US" altLang="en-US" sz="1000" b="1" i="1" smtClean="0">
                <a:latin typeface="Arial" panose="020B0604020202020204" pitchFamily="34" charset="0"/>
                <a:cs typeface="Arial" panose="020B0604020202020204" pitchFamily="34" charset="0"/>
              </a:rPr>
              <a:t>Comments about properties currently on the market:</a:t>
            </a:r>
          </a:p>
          <a:p>
            <a:pPr eaLnBrk="1" hangingPunct="1">
              <a:lnSpc>
                <a:spcPct val="90000"/>
              </a:lnSpc>
              <a:spcBef>
                <a:spcPct val="0"/>
              </a:spcBef>
              <a:spcAft>
                <a:spcPts val="388"/>
              </a:spcAft>
            </a:pPr>
            <a:r>
              <a:rPr lang="en-US" altLang="en-US" sz="1000" smtClean="0">
                <a:latin typeface="Arial" panose="020B0604020202020204" pitchFamily="34" charset="0"/>
                <a:cs typeface="Arial" panose="020B0604020202020204" pitchFamily="34" charset="0"/>
              </a:rPr>
              <a:t>• </a:t>
            </a:r>
            <a:r>
              <a:rPr lang="ja-JP" altLang="en-US" sz="1000" smtClean="0">
                <a:latin typeface="Arial" panose="020B0604020202020204" pitchFamily="34" charset="0"/>
                <a:cs typeface="Arial" panose="020B0604020202020204" pitchFamily="34" charset="0"/>
              </a:rPr>
              <a:t>“</a:t>
            </a:r>
            <a:r>
              <a:rPr lang="en-US" altLang="ja-JP" sz="1000" smtClean="0">
                <a:latin typeface="Arial" panose="020B0604020202020204" pitchFamily="34" charset="0"/>
                <a:cs typeface="Arial" panose="020B0604020202020204" pitchFamily="34" charset="0"/>
              </a:rPr>
              <a:t>The houses that are on the market at any given time are in competition with each other for the attention of a limited number of qualified buyers. This section of the Comparative Market Analysis shows us your competitors.</a:t>
            </a:r>
            <a:r>
              <a:rPr lang="ja-JP" altLang="en-US" sz="1000" smtClean="0">
                <a:latin typeface="Arial" panose="020B0604020202020204" pitchFamily="34" charset="0"/>
                <a:cs typeface="Arial" panose="020B0604020202020204" pitchFamily="34" charset="0"/>
              </a:rPr>
              <a:t>”</a:t>
            </a:r>
            <a:endParaRPr lang="en-US" altLang="ja-JP" sz="1000" smtClean="0">
              <a:latin typeface="Arial" panose="020B0604020202020204" pitchFamily="34" charset="0"/>
              <a:cs typeface="Arial" panose="020B0604020202020204" pitchFamily="34" charset="0"/>
            </a:endParaRPr>
          </a:p>
          <a:p>
            <a:pPr eaLnBrk="1" hangingPunct="1">
              <a:lnSpc>
                <a:spcPct val="90000"/>
              </a:lnSpc>
              <a:spcBef>
                <a:spcPct val="0"/>
              </a:spcBef>
              <a:spcAft>
                <a:spcPts val="388"/>
              </a:spcAft>
            </a:pPr>
            <a:r>
              <a:rPr lang="en-US" altLang="en-US" sz="1000" smtClean="0">
                <a:latin typeface="Arial" panose="020B0604020202020204" pitchFamily="34" charset="0"/>
                <a:cs typeface="Arial" panose="020B0604020202020204" pitchFamily="34" charset="0"/>
              </a:rPr>
              <a:t>• </a:t>
            </a:r>
            <a:r>
              <a:rPr lang="ja-JP" altLang="en-US" sz="1000" smtClean="0">
                <a:latin typeface="Arial" panose="020B0604020202020204" pitchFamily="34" charset="0"/>
                <a:cs typeface="Arial" panose="020B0604020202020204" pitchFamily="34" charset="0"/>
              </a:rPr>
              <a:t>“</a:t>
            </a:r>
            <a:r>
              <a:rPr lang="en-US" altLang="ja-JP" sz="1000" smtClean="0">
                <a:latin typeface="Arial" panose="020B0604020202020204" pitchFamily="34" charset="0"/>
                <a:cs typeface="Arial" panose="020B0604020202020204" pitchFamily="34" charset="0"/>
              </a:rPr>
              <a:t>Here are three properties that are currently on the market. When you list your house, a buyer will be able to choose between it and these three other properties in the neighborhood. Let</a:t>
            </a:r>
            <a:r>
              <a:rPr lang="ja-JP" altLang="en-US" sz="1000" smtClean="0">
                <a:latin typeface="Arial" panose="020B0604020202020204" pitchFamily="34" charset="0"/>
                <a:cs typeface="Arial" panose="020B0604020202020204" pitchFamily="34" charset="0"/>
              </a:rPr>
              <a:t>’</a:t>
            </a:r>
            <a:r>
              <a:rPr lang="en-US" altLang="ja-JP" sz="1000" smtClean="0">
                <a:latin typeface="Arial" panose="020B0604020202020204" pitchFamily="34" charset="0"/>
                <a:cs typeface="Arial" panose="020B0604020202020204" pitchFamily="34" charset="0"/>
              </a:rPr>
              <a:t>s consider the choice from the buyer</a:t>
            </a:r>
            <a:r>
              <a:rPr lang="ja-JP" altLang="en-US" sz="1000" smtClean="0">
                <a:latin typeface="Arial" panose="020B0604020202020204" pitchFamily="34" charset="0"/>
                <a:cs typeface="Arial" panose="020B0604020202020204" pitchFamily="34" charset="0"/>
              </a:rPr>
              <a:t>’</a:t>
            </a:r>
            <a:r>
              <a:rPr lang="en-US" altLang="ja-JP" sz="1000" smtClean="0">
                <a:latin typeface="Arial" panose="020B0604020202020204" pitchFamily="34" charset="0"/>
                <a:cs typeface="Arial" panose="020B0604020202020204" pitchFamily="34" charset="0"/>
              </a:rPr>
              <a:t>s point of view and imagine how they would compare the four properties.</a:t>
            </a:r>
            <a:r>
              <a:rPr lang="ja-JP" altLang="en-US" sz="1000" smtClean="0">
                <a:latin typeface="Arial" panose="020B0604020202020204" pitchFamily="34" charset="0"/>
                <a:cs typeface="Arial" panose="020B0604020202020204" pitchFamily="34" charset="0"/>
              </a:rPr>
              <a:t>”</a:t>
            </a:r>
            <a:endParaRPr lang="en-US" altLang="ja-JP" sz="1000" smtClean="0">
              <a:latin typeface="Arial" panose="020B0604020202020204" pitchFamily="34" charset="0"/>
              <a:cs typeface="Arial" panose="020B0604020202020204" pitchFamily="34" charset="0"/>
            </a:endParaRPr>
          </a:p>
          <a:p>
            <a:pPr eaLnBrk="1" hangingPunct="1">
              <a:lnSpc>
                <a:spcPct val="90000"/>
              </a:lnSpc>
              <a:spcBef>
                <a:spcPct val="0"/>
              </a:spcBef>
              <a:spcAft>
                <a:spcPts val="388"/>
              </a:spcAft>
            </a:pPr>
            <a:r>
              <a:rPr lang="en-US" altLang="en-US" sz="1000" smtClean="0">
                <a:latin typeface="Arial" panose="020B0604020202020204" pitchFamily="34" charset="0"/>
                <a:cs typeface="Arial" panose="020B0604020202020204" pitchFamily="34" charset="0"/>
              </a:rPr>
              <a:t>• </a:t>
            </a:r>
            <a:r>
              <a:rPr lang="ja-JP" altLang="en-US" sz="1000" smtClean="0">
                <a:latin typeface="Arial" panose="020B0604020202020204" pitchFamily="34" charset="0"/>
                <a:cs typeface="Arial" panose="020B0604020202020204" pitchFamily="34" charset="0"/>
              </a:rPr>
              <a:t>“</a:t>
            </a:r>
            <a:r>
              <a:rPr lang="en-US" altLang="ja-JP" sz="1000" smtClean="0">
                <a:latin typeface="Arial" panose="020B0604020202020204" pitchFamily="34" charset="0"/>
                <a:cs typeface="Arial" panose="020B0604020202020204" pitchFamily="34" charset="0"/>
              </a:rPr>
              <a:t>Our challenge is to price your property so that it will jump out as the clear choice when buyers compare it to these others.</a:t>
            </a:r>
            <a:r>
              <a:rPr lang="ja-JP" altLang="en-US" sz="1000" smtClean="0">
                <a:latin typeface="Arial" panose="020B0604020202020204" pitchFamily="34" charset="0"/>
                <a:cs typeface="Arial" panose="020B0604020202020204" pitchFamily="34" charset="0"/>
              </a:rPr>
              <a:t>”</a:t>
            </a:r>
            <a:endParaRPr lang="en-US" altLang="ja-JP" sz="1000" smtClean="0">
              <a:latin typeface="Arial" panose="020B0604020202020204" pitchFamily="34" charset="0"/>
              <a:cs typeface="Arial" panose="020B0604020202020204" pitchFamily="34" charset="0"/>
            </a:endParaRPr>
          </a:p>
          <a:p>
            <a:pPr eaLnBrk="1" hangingPunct="1">
              <a:lnSpc>
                <a:spcPct val="90000"/>
              </a:lnSpc>
              <a:spcBef>
                <a:spcPct val="0"/>
              </a:spcBef>
              <a:spcAft>
                <a:spcPts val="388"/>
              </a:spcAft>
            </a:pPr>
            <a:r>
              <a:rPr lang="en-US" altLang="en-US" sz="1000" b="1" i="1" smtClean="0">
                <a:latin typeface="Arial" panose="020B0604020202020204" pitchFamily="34" charset="0"/>
                <a:cs typeface="Arial" panose="020B0604020202020204" pitchFamily="34" charset="0"/>
              </a:rPr>
              <a:t>Comments about properties that failed to sell:</a:t>
            </a:r>
          </a:p>
          <a:p>
            <a:pPr eaLnBrk="1" hangingPunct="1">
              <a:lnSpc>
                <a:spcPct val="90000"/>
              </a:lnSpc>
              <a:spcBef>
                <a:spcPct val="0"/>
              </a:spcBef>
              <a:spcAft>
                <a:spcPts val="388"/>
              </a:spcAft>
            </a:pPr>
            <a:r>
              <a:rPr lang="en-US" altLang="en-US" sz="1000" smtClean="0">
                <a:latin typeface="Arial" panose="020B0604020202020204" pitchFamily="34" charset="0"/>
                <a:cs typeface="Arial" panose="020B0604020202020204" pitchFamily="34" charset="0"/>
              </a:rPr>
              <a:t>• </a:t>
            </a:r>
            <a:r>
              <a:rPr lang="ja-JP" altLang="en-US" sz="1000" smtClean="0">
                <a:latin typeface="Arial" panose="020B0604020202020204" pitchFamily="34" charset="0"/>
                <a:cs typeface="Arial" panose="020B0604020202020204" pitchFamily="34" charset="0"/>
              </a:rPr>
              <a:t>“</a:t>
            </a:r>
            <a:r>
              <a:rPr lang="en-US" altLang="ja-JP" sz="1000" smtClean="0">
                <a:latin typeface="Arial" panose="020B0604020202020204" pitchFamily="34" charset="0"/>
                <a:cs typeface="Arial" panose="020B0604020202020204" pitchFamily="34" charset="0"/>
              </a:rPr>
              <a:t>Let</a:t>
            </a:r>
            <a:r>
              <a:rPr lang="ja-JP" altLang="en-US" sz="1000" smtClean="0">
                <a:latin typeface="Arial" panose="020B0604020202020204" pitchFamily="34" charset="0"/>
                <a:cs typeface="Arial" panose="020B0604020202020204" pitchFamily="34" charset="0"/>
              </a:rPr>
              <a:t>’</a:t>
            </a:r>
            <a:r>
              <a:rPr lang="en-US" altLang="ja-JP" sz="1000" smtClean="0">
                <a:latin typeface="Arial" panose="020B0604020202020204" pitchFamily="34" charset="0"/>
                <a:cs typeface="Arial" panose="020B0604020202020204" pitchFamily="34" charset="0"/>
              </a:rPr>
              <a:t>s make sure of one thing. Six months from now, </a:t>
            </a:r>
            <a:r>
              <a:rPr lang="en-US" altLang="ja-JP" sz="1000" b="1" i="1" smtClean="0">
                <a:latin typeface="Arial" panose="020B0604020202020204" pitchFamily="34" charset="0"/>
                <a:cs typeface="Arial" panose="020B0604020202020204" pitchFamily="34" charset="0"/>
              </a:rPr>
              <a:t>your house must not be the one people use as an </a:t>
            </a:r>
            <a:r>
              <a:rPr lang="en-US" altLang="ja-JP" sz="1000" smtClean="0">
                <a:latin typeface="Arial" panose="020B0604020202020204" pitchFamily="34" charset="0"/>
                <a:cs typeface="Arial" panose="020B0604020202020204" pitchFamily="34" charset="0"/>
              </a:rPr>
              <a:t>example of a listing that expired.</a:t>
            </a:r>
            <a:r>
              <a:rPr lang="ja-JP" altLang="en-US" sz="1000" smtClean="0">
                <a:latin typeface="Arial" panose="020B0604020202020204" pitchFamily="34" charset="0"/>
                <a:cs typeface="Arial" panose="020B0604020202020204" pitchFamily="34" charset="0"/>
              </a:rPr>
              <a:t>”</a:t>
            </a:r>
            <a:endParaRPr lang="en-US" altLang="en-US" sz="1000" smtClean="0">
              <a:latin typeface="Arial" panose="020B0604020202020204" pitchFamily="34" charset="0"/>
              <a:cs typeface="Arial" panose="020B0604020202020204" pitchFamily="34" charset="0"/>
            </a:endParaRP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itchFamily="34" charset="-128"/>
              </a:defRPr>
            </a:lvl1pPr>
            <a:lvl2pPr marL="742950" indent="-285750">
              <a:spcBef>
                <a:spcPct val="30000"/>
              </a:spcBef>
              <a:defRPr sz="1200">
                <a:solidFill>
                  <a:schemeClr val="tx1"/>
                </a:solidFill>
                <a:latin typeface="Calibri" panose="020F0502020204030204" pitchFamily="34" charset="0"/>
                <a:ea typeface="MS PGothic" pitchFamily="34" charset="-128"/>
              </a:defRPr>
            </a:lvl2pPr>
            <a:lvl3pPr marL="1143000" indent="-228600">
              <a:spcBef>
                <a:spcPct val="30000"/>
              </a:spcBef>
              <a:defRPr sz="1200">
                <a:solidFill>
                  <a:schemeClr val="tx1"/>
                </a:solidFill>
                <a:latin typeface="Calibri" panose="020F0502020204030204" pitchFamily="34" charset="0"/>
                <a:ea typeface="MS PGothic" pitchFamily="34" charset="-128"/>
              </a:defRPr>
            </a:lvl3pPr>
            <a:lvl4pPr marL="1600200" indent="-228600">
              <a:spcBef>
                <a:spcPct val="30000"/>
              </a:spcBef>
              <a:defRPr sz="1200">
                <a:solidFill>
                  <a:schemeClr val="tx1"/>
                </a:solidFill>
                <a:latin typeface="Calibri" panose="020F0502020204030204" pitchFamily="34" charset="0"/>
                <a:ea typeface="MS PGothic" pitchFamily="34" charset="-128"/>
              </a:defRPr>
            </a:lvl4pPr>
            <a:lvl5pPr marL="2057400" indent="-228600">
              <a:spcBef>
                <a:spcPct val="30000"/>
              </a:spcBef>
              <a:defRPr sz="1200">
                <a:solidFill>
                  <a:schemeClr val="tx1"/>
                </a:solidFill>
                <a:latin typeface="Calibri" panose="020F0502020204030204"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itchFamily="34" charset="-128"/>
              </a:defRPr>
            </a:lvl9pPr>
          </a:lstStyle>
          <a:p>
            <a:pPr>
              <a:spcBef>
                <a:spcPct val="0"/>
              </a:spcBef>
            </a:pPr>
            <a:fld id="{640BEF92-85A3-41E6-BDC0-FE9781B50E69}" type="slidenum">
              <a:rPr lang="en-US" altLang="en-US">
                <a:latin typeface="Times New Roman" panose="02020603050405020304" pitchFamily="18" charset="0"/>
              </a:rPr>
              <a:pPr>
                <a:spcBef>
                  <a:spcPct val="0"/>
                </a:spcBef>
              </a:pPr>
              <a:t>22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808870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smtClean="0"/>
              <a:t>Instructions: </a:t>
            </a:r>
          </a:p>
          <a:p>
            <a:pPr eaLnBrk="1" hangingPunct="1">
              <a:spcBef>
                <a:spcPct val="0"/>
              </a:spcBef>
            </a:pPr>
            <a:r>
              <a:rPr lang="en-US" altLang="en-US" smtClean="0"/>
              <a:t>Determine the CMA</a:t>
            </a:r>
            <a:r>
              <a:rPr lang="ja-JP" altLang="en-US" smtClean="0"/>
              <a:t>’</a:t>
            </a:r>
            <a:r>
              <a:rPr lang="en-US" altLang="ja-JP" smtClean="0"/>
              <a:t>s price range, from the very lowest price (usually a property that has sold) to the very highest (usually an expired listing) and establish a range in equal distances for each cell.</a:t>
            </a:r>
          </a:p>
          <a:p>
            <a:pPr eaLnBrk="1" hangingPunct="1">
              <a:spcBef>
                <a:spcPct val="0"/>
              </a:spcBef>
            </a:pPr>
            <a:endParaRPr lang="en-US" altLang="en-US" smtClean="0"/>
          </a:p>
          <a:p>
            <a:pPr eaLnBrk="1" hangingPunct="1">
              <a:spcBef>
                <a:spcPct val="0"/>
              </a:spcBef>
            </a:pPr>
            <a:r>
              <a:rPr lang="en-US" altLang="en-US" smtClean="0"/>
              <a:t>The next step is to fill in dollar amounts in each of the twelve cells on the scale (</a:t>
            </a:r>
            <a:r>
              <a:rPr lang="en-US" altLang="en-US" b="1" i="1" smtClean="0"/>
              <a:t>the scales for each of the three categories of properties will be identical</a:t>
            </a:r>
            <a:r>
              <a:rPr lang="en-US" altLang="en-US" smtClean="0"/>
              <a:t>). Do this by selecting a value </a:t>
            </a:r>
            <a:r>
              <a:rPr lang="en-US" altLang="en-US" b="1" i="1" smtClean="0"/>
              <a:t>below </a:t>
            </a:r>
            <a:r>
              <a:rPr lang="en-US" altLang="en-US" smtClean="0"/>
              <a:t>the lowest price on the CMA for the box on the left end of the scale, and a value </a:t>
            </a:r>
            <a:r>
              <a:rPr lang="en-US" altLang="en-US" b="1" i="1" smtClean="0"/>
              <a:t>above </a:t>
            </a:r>
            <a:r>
              <a:rPr lang="en-US" altLang="en-US" smtClean="0"/>
              <a:t>the highest price on the CMA for the box on the extreme right, with each box between the two extremes separated by an </a:t>
            </a:r>
            <a:r>
              <a:rPr lang="en-US" altLang="en-US" b="1" i="1" smtClean="0"/>
              <a:t>equal increment</a:t>
            </a:r>
            <a:r>
              <a:rPr lang="en-US" altLang="en-US" smtClean="0"/>
              <a:t>. (Example: 150, 152, 154, etc.)</a:t>
            </a:r>
          </a:p>
          <a:p>
            <a:pPr eaLnBrk="1" hangingPunct="1">
              <a:spcBef>
                <a:spcPct val="0"/>
              </a:spcBef>
            </a:pPr>
            <a:endParaRPr lang="en-US" altLang="en-US" smtClean="0"/>
          </a:p>
          <a:p>
            <a:pPr eaLnBrk="1" hangingPunct="1">
              <a:spcBef>
                <a:spcPct val="0"/>
              </a:spcBef>
            </a:pPr>
            <a:r>
              <a:rPr lang="en-US" altLang="en-US" smtClean="0"/>
              <a:t>Next, for every property in each of the categories (Sold Recently, Now Active on the Market, Failed to Sell) place an </a:t>
            </a:r>
            <a:r>
              <a:rPr lang="ja-JP" altLang="en-US" smtClean="0"/>
              <a:t>“</a:t>
            </a:r>
            <a:r>
              <a:rPr lang="en-US" altLang="ja-JP" smtClean="0"/>
              <a:t>X</a:t>
            </a:r>
            <a:r>
              <a:rPr lang="ja-JP" altLang="en-US" smtClean="0"/>
              <a:t>”</a:t>
            </a:r>
            <a:r>
              <a:rPr lang="en-US" altLang="ja-JP" smtClean="0"/>
              <a:t> mark on the scale below the corresponding price. You might want to use green marks for properties on the Sold Recently scale, yellow marks for those on the Now Active on the Market scale, and red marks for properties that Failed to Sell, or fill the cells with a color shade as shown.</a:t>
            </a:r>
          </a:p>
          <a:p>
            <a:pPr eaLnBrk="1" hangingPunct="1">
              <a:spcBef>
                <a:spcPct val="0"/>
              </a:spcBef>
            </a:pPr>
            <a:endParaRPr lang="en-US" altLang="en-US" smtClean="0"/>
          </a:p>
          <a:p>
            <a:pPr eaLnBrk="1" hangingPunct="1">
              <a:spcBef>
                <a:spcPct val="0"/>
              </a:spcBef>
            </a:pPr>
            <a:r>
              <a:rPr lang="en-US" altLang="en-US" smtClean="0"/>
              <a:t>Typically, the prices of properties that have sold will be clustered at the low end of the scale; houses currently on the market will be priced in the middle of the scale; and expired listings will show up at the high end.</a:t>
            </a:r>
          </a:p>
          <a:p>
            <a:pPr eaLnBrk="1" hangingPunct="1">
              <a:spcBef>
                <a:spcPct val="0"/>
              </a:spcBef>
            </a:pPr>
            <a:endParaRPr lang="en-US" altLang="en-US" smtClean="0"/>
          </a:p>
          <a:p>
            <a:pPr eaLnBrk="1" hangingPunct="1">
              <a:spcBef>
                <a:spcPct val="0"/>
              </a:spcBef>
            </a:pPr>
            <a:endParaRPr lang="en-US" altLang="en-US"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itchFamily="34" charset="-128"/>
              </a:defRPr>
            </a:lvl1pPr>
            <a:lvl2pPr marL="742950" indent="-285750">
              <a:spcBef>
                <a:spcPct val="30000"/>
              </a:spcBef>
              <a:defRPr sz="1200">
                <a:solidFill>
                  <a:schemeClr val="tx1"/>
                </a:solidFill>
                <a:latin typeface="Calibri" panose="020F0502020204030204" pitchFamily="34" charset="0"/>
                <a:ea typeface="MS PGothic" pitchFamily="34" charset="-128"/>
              </a:defRPr>
            </a:lvl2pPr>
            <a:lvl3pPr marL="1143000" indent="-228600">
              <a:spcBef>
                <a:spcPct val="30000"/>
              </a:spcBef>
              <a:defRPr sz="1200">
                <a:solidFill>
                  <a:schemeClr val="tx1"/>
                </a:solidFill>
                <a:latin typeface="Calibri" panose="020F0502020204030204" pitchFamily="34" charset="0"/>
                <a:ea typeface="MS PGothic" pitchFamily="34" charset="-128"/>
              </a:defRPr>
            </a:lvl3pPr>
            <a:lvl4pPr marL="1600200" indent="-228600">
              <a:spcBef>
                <a:spcPct val="30000"/>
              </a:spcBef>
              <a:defRPr sz="1200">
                <a:solidFill>
                  <a:schemeClr val="tx1"/>
                </a:solidFill>
                <a:latin typeface="Calibri" panose="020F0502020204030204" pitchFamily="34" charset="0"/>
                <a:ea typeface="MS PGothic" pitchFamily="34" charset="-128"/>
              </a:defRPr>
            </a:lvl4pPr>
            <a:lvl5pPr marL="2057400" indent="-228600">
              <a:spcBef>
                <a:spcPct val="30000"/>
              </a:spcBef>
              <a:defRPr sz="1200">
                <a:solidFill>
                  <a:schemeClr val="tx1"/>
                </a:solidFill>
                <a:latin typeface="Calibri" panose="020F0502020204030204"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itchFamily="34" charset="-128"/>
              </a:defRPr>
            </a:lvl9pPr>
          </a:lstStyle>
          <a:p>
            <a:pPr>
              <a:spcBef>
                <a:spcPct val="0"/>
              </a:spcBef>
            </a:pPr>
            <a:fld id="{709BDCF9-23ED-4C3A-A3D5-137E78375851}" type="slidenum">
              <a:rPr lang="en-US" altLang="en-US">
                <a:latin typeface="Times New Roman" panose="02020603050405020304" pitchFamily="18" charset="0"/>
              </a:rPr>
              <a:pPr>
                <a:spcBef>
                  <a:spcPct val="0"/>
                </a:spcBef>
              </a:pPr>
              <a:t>23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017237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n-US" altLang="en-US" sz="1000"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A26B3FB4-0202-4A8B-9B0B-098B08A3F644}" type="slidenum">
              <a:rPr lang="en-US" altLang="en-US" sz="1200"/>
              <a:pPr eaLnBrk="1" hangingPunct="1"/>
              <a:t>24</a:t>
            </a:fld>
            <a:endParaRPr lang="en-US" altLang="en-US" sz="1200"/>
          </a:p>
        </p:txBody>
      </p:sp>
    </p:spTree>
    <p:extLst>
      <p:ext uri="{BB962C8B-B14F-4D97-AF65-F5344CB8AC3E}">
        <p14:creationId xmlns:p14="http://schemas.microsoft.com/office/powerpoint/2010/main" val="2982197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3"/>
          </a:xfrm>
          <a:prstGeom prst="rect">
            <a:avLst/>
          </a:prstGeom>
        </p:spPr>
        <p:txBody>
          <a:bodyPr wrap="square" lIns="0" tIns="0" rIns="0" bIns="0">
            <a:noAutofit/>
          </a:bodyPr>
          <a:lstStyle/>
          <a:p>
            <a:endParaRPr/>
          </a:p>
        </p:txBody>
      </p:sp>
      <p:sp>
        <p:nvSpPr>
          <p:cNvPr id="3" name="Holder 3"/>
          <p:cNvSpPr>
            <a:spLocks noGrp="1"/>
          </p:cNvSpPr>
          <p:nvPr>
            <p:ph type="subTitle" idx="4"/>
          </p:nvPr>
        </p:nvSpPr>
        <p:spPr>
          <a:xfrm>
            <a:off x="1165860" y="5632704"/>
            <a:ext cx="5440679" cy="2514600"/>
          </a:xfrm>
          <a:prstGeom prst="rect">
            <a:avLst/>
          </a:prstGeom>
        </p:spPr>
        <p:txBody>
          <a:bodyPr wrap="square" lIns="0" tIns="0" rIns="0" bIns="0">
            <a:noAutofit/>
          </a:body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2/16/2016</a:t>
            </a:fld>
            <a:endParaRPr lang="en-US" dirty="0" smtClean="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blank page">
    <p:spTree>
      <p:nvGrpSpPr>
        <p:cNvPr id="1" name=""/>
        <p:cNvGrpSpPr/>
        <p:nvPr/>
      </p:nvGrpSpPr>
      <p:grpSpPr>
        <a:xfrm>
          <a:off x="0" y="0"/>
          <a:ext cx="0" cy="0"/>
          <a:chOff x="0" y="0"/>
          <a:chExt cx="0" cy="0"/>
        </a:xfrm>
      </p:grpSpPr>
      <p:sp>
        <p:nvSpPr>
          <p:cNvPr id="9" name="Title 1"/>
          <p:cNvSpPr>
            <a:spLocks noGrp="1"/>
          </p:cNvSpPr>
          <p:nvPr>
            <p:ph type="title"/>
          </p:nvPr>
        </p:nvSpPr>
        <p:spPr>
          <a:xfrm>
            <a:off x="533400" y="533400"/>
            <a:ext cx="4495800" cy="762000"/>
          </a:xfrm>
          <a:prstGeom prst="rect">
            <a:avLst/>
          </a:prstGeom>
        </p:spPr>
        <p:txBody>
          <a:bodyPr/>
          <a:lstStyle>
            <a:lvl1pPr algn="l">
              <a:defRPr sz="2000" b="0" i="0" baseline="0">
                <a:solidFill>
                  <a:schemeClr val="tx1"/>
                </a:solidFill>
                <a:latin typeface="District Light"/>
                <a:cs typeface="Arial" pitchFamily="34" charset="0"/>
              </a:defRPr>
            </a:lvl1pPr>
          </a:lstStyle>
          <a:p>
            <a:endParaRPr lang="en-US" dirty="0"/>
          </a:p>
        </p:txBody>
      </p:sp>
    </p:spTree>
    <p:extLst>
      <p:ext uri="{BB962C8B-B14F-4D97-AF65-F5344CB8AC3E}">
        <p14:creationId xmlns:p14="http://schemas.microsoft.com/office/powerpoint/2010/main" val="41782873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endParaRPr/>
          </a:p>
        </p:txBody>
      </p:sp>
      <p:sp>
        <p:nvSpPr>
          <p:cNvPr id="3" name="Holder 3"/>
          <p:cNvSpPr>
            <a:spLocks noGrp="1"/>
          </p:cNvSpPr>
          <p:nvPr>
            <p:ph type="body" idx="1"/>
          </p:nvPr>
        </p:nvSpPr>
        <p:spPr/>
        <p:txBody>
          <a:bodyPr lIns="0" tIns="0" rIns="0" bIns="0"/>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2/16/2016</a:t>
            </a:fld>
            <a:endParaRPr lang="en-US" dirty="0" smtClean="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457200" y="0"/>
            <a:ext cx="931443" cy="1355852"/>
          </a:xfrm>
          <a:custGeom>
            <a:avLst/>
            <a:gdLst/>
            <a:ahLst/>
            <a:cxnLst/>
            <a:rect l="l" t="t" r="r" b="b"/>
            <a:pathLst>
              <a:path w="931443" h="1355852">
                <a:moveTo>
                  <a:pt x="0" y="1355852"/>
                </a:moveTo>
                <a:lnTo>
                  <a:pt x="931443" y="1355852"/>
                </a:lnTo>
                <a:lnTo>
                  <a:pt x="931443" y="0"/>
                </a:lnTo>
                <a:lnTo>
                  <a:pt x="0" y="0"/>
                </a:lnTo>
                <a:lnTo>
                  <a:pt x="0" y="1355852"/>
                </a:lnTo>
                <a:close/>
              </a:path>
            </a:pathLst>
          </a:custGeom>
          <a:solidFill>
            <a:srgbClr val="52144D"/>
          </a:solidFill>
        </p:spPr>
        <p:txBody>
          <a:bodyPr wrap="square" lIns="0" tIns="0" rIns="0" bIns="0" rtlCol="0">
            <a:noAutofit/>
          </a:bodyPr>
          <a:lstStyle/>
          <a:p>
            <a:endParaRPr dirty="0"/>
          </a:p>
        </p:txBody>
      </p:sp>
      <p:sp>
        <p:nvSpPr>
          <p:cNvPr id="2" name="Holder 2"/>
          <p:cNvSpPr>
            <a:spLocks noGrp="1"/>
          </p:cNvSpPr>
          <p:nvPr>
            <p:ph type="title"/>
          </p:nvPr>
        </p:nvSpPr>
        <p:spPr/>
        <p:txBody>
          <a:bodyPr lIns="0" tIns="0" rIns="0" bIns="0"/>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noAutofit/>
          </a:bodyPr>
          <a:lstStyle/>
          <a:p>
            <a:endParaRPr/>
          </a:p>
        </p:txBody>
      </p:sp>
      <p:sp>
        <p:nvSpPr>
          <p:cNvPr id="4" name="Holder 4"/>
          <p:cNvSpPr>
            <a:spLocks noGrp="1"/>
          </p:cNvSpPr>
          <p:nvPr>
            <p:ph sz="half" idx="3"/>
          </p:nvPr>
        </p:nvSpPr>
        <p:spPr>
          <a:xfrm>
            <a:off x="4002785" y="2313432"/>
            <a:ext cx="3380994" cy="6638544"/>
          </a:xfrm>
          <a:prstGeom prst="rect">
            <a:avLst/>
          </a:prstGeom>
        </p:spPr>
        <p:txBody>
          <a:bodyPr wrap="square" lIns="0" tIns="0" rIns="0" bIns="0">
            <a:noAutofit/>
          </a:body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2/16/2016</a:t>
            </a:fld>
            <a:endParaRPr lang="en-US" dirty="0" smtClean="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9820656"/>
            <a:ext cx="7772400" cy="237744"/>
          </a:xfrm>
          <a:custGeom>
            <a:avLst/>
            <a:gdLst/>
            <a:ahLst/>
            <a:cxnLst/>
            <a:rect l="l" t="t" r="r" b="b"/>
            <a:pathLst>
              <a:path w="7772400" h="237744">
                <a:moveTo>
                  <a:pt x="0" y="237744"/>
                </a:moveTo>
                <a:lnTo>
                  <a:pt x="7772400" y="237744"/>
                </a:lnTo>
                <a:lnTo>
                  <a:pt x="7772400" y="0"/>
                </a:lnTo>
                <a:lnTo>
                  <a:pt x="0" y="0"/>
                </a:lnTo>
                <a:lnTo>
                  <a:pt x="0" y="237744"/>
                </a:lnTo>
                <a:close/>
              </a:path>
            </a:pathLst>
          </a:custGeom>
          <a:solidFill>
            <a:srgbClr val="52144D"/>
          </a:solidFill>
        </p:spPr>
        <p:txBody>
          <a:bodyPr wrap="square" lIns="0" tIns="0" rIns="0" bIns="0" rtlCol="0">
            <a:noAutofit/>
          </a:bodyPr>
          <a:lstStyle/>
          <a:p>
            <a:endParaRPr dirty="0"/>
          </a:p>
        </p:txBody>
      </p:sp>
      <p:sp>
        <p:nvSpPr>
          <p:cNvPr id="17" name="bk object 17"/>
          <p:cNvSpPr/>
          <p:nvPr/>
        </p:nvSpPr>
        <p:spPr>
          <a:xfrm>
            <a:off x="450850" y="0"/>
            <a:ext cx="944143" cy="1368552"/>
          </a:xfrm>
          <a:prstGeom prst="rect">
            <a:avLst/>
          </a:prstGeom>
          <a:blipFill>
            <a:blip r:embed="rId2" cstate="print"/>
            <a:stretch>
              <a:fillRect/>
            </a:stretch>
          </a:blipFill>
        </p:spPr>
        <p:txBody>
          <a:bodyPr wrap="square" lIns="0" tIns="0" rIns="0" bIns="0" rtlCol="0">
            <a:noAutofit/>
          </a:bodyPr>
          <a:lstStyle/>
          <a:p>
            <a:endParaRPr dirty="0"/>
          </a:p>
        </p:txBody>
      </p:sp>
      <p:sp>
        <p:nvSpPr>
          <p:cNvPr id="18" name="bk object 18"/>
          <p:cNvSpPr/>
          <p:nvPr/>
        </p:nvSpPr>
        <p:spPr>
          <a:xfrm>
            <a:off x="5693131" y="8715374"/>
            <a:ext cx="1679943" cy="828672"/>
          </a:xfrm>
          <a:prstGeom prst="rect">
            <a:avLst/>
          </a:prstGeom>
          <a:blipFill>
            <a:blip r:embed="rId3" cstate="print"/>
            <a:stretch>
              <a:fillRect/>
            </a:stretch>
          </a:blipFill>
        </p:spPr>
        <p:txBody>
          <a:bodyPr wrap="square" lIns="0" tIns="0" rIns="0" bIns="0" rtlCol="0">
            <a:noAutofit/>
          </a:bodyPr>
          <a:lstStyle/>
          <a:p>
            <a:endParaRPr dirty="0"/>
          </a:p>
        </p:txBody>
      </p:sp>
      <p:sp>
        <p:nvSpPr>
          <p:cNvPr id="2" name="Holder 2"/>
          <p:cNvSpPr>
            <a:spLocks noGrp="1"/>
          </p:cNvSpPr>
          <p:nvPr>
            <p:ph type="title"/>
          </p:nvPr>
        </p:nvSpPr>
        <p:spPr/>
        <p:txBody>
          <a:bodyPr lIns="0" tIns="0" rIns="0" bIns="0"/>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2/16/2016</a:t>
            </a:fld>
            <a:endParaRPr lang="en-US" dirty="0" smtClean="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2/16/2016</a:t>
            </a:fld>
            <a:endParaRPr lang="en-US" dirty="0" smtClean="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Diamond Bullets">
    <p:spTree>
      <p:nvGrpSpPr>
        <p:cNvPr id="1" name=""/>
        <p:cNvGrpSpPr/>
        <p:nvPr/>
      </p:nvGrpSpPr>
      <p:grpSpPr>
        <a:xfrm>
          <a:off x="0" y="0"/>
          <a:ext cx="0" cy="0"/>
          <a:chOff x="0" y="0"/>
          <a:chExt cx="0" cy="0"/>
        </a:xfrm>
      </p:grpSpPr>
      <p:sp>
        <p:nvSpPr>
          <p:cNvPr id="2" name="Title 1"/>
          <p:cNvSpPr>
            <a:spLocks noGrp="1"/>
          </p:cNvSpPr>
          <p:nvPr>
            <p:ph type="title"/>
          </p:nvPr>
        </p:nvSpPr>
        <p:spPr>
          <a:xfrm>
            <a:off x="494081" y="563271"/>
            <a:ext cx="4687519" cy="732129"/>
          </a:xfrm>
          <a:prstGeom prst="rect">
            <a:avLst/>
          </a:prstGeom>
        </p:spPr>
        <p:txBody>
          <a:bodyPr/>
          <a:lstStyle>
            <a:lvl1pPr algn="l">
              <a:spcBef>
                <a:spcPts val="0"/>
              </a:spcBef>
              <a:defRPr sz="2000">
                <a:solidFill>
                  <a:schemeClr val="tx1"/>
                </a:solidFill>
                <a:latin typeface="District Light"/>
              </a:defRPr>
            </a:lvl1pPr>
          </a:lstStyle>
          <a:p>
            <a:r>
              <a:rPr lang="en-US" dirty="0" smtClean="0"/>
              <a:t>Click to edit Master title style</a:t>
            </a:r>
            <a:endParaRPr lang="en-US" dirty="0"/>
          </a:p>
        </p:txBody>
      </p:sp>
      <p:sp>
        <p:nvSpPr>
          <p:cNvPr id="3" name="Content Placeholder 2"/>
          <p:cNvSpPr>
            <a:spLocks noGrp="1"/>
          </p:cNvSpPr>
          <p:nvPr>
            <p:ph idx="1"/>
          </p:nvPr>
        </p:nvSpPr>
        <p:spPr>
          <a:xfrm>
            <a:off x="685800" y="1722120"/>
            <a:ext cx="6629400" cy="5364480"/>
          </a:xfrm>
          <a:prstGeom prst="rect">
            <a:avLst/>
          </a:prstGeom>
        </p:spPr>
        <p:txBody>
          <a:bodyPr/>
          <a:lstStyle>
            <a:lvl1pPr>
              <a:buNone/>
              <a:defRPr sz="1800" b="0"/>
            </a:lvl1pPr>
            <a:lvl2pPr>
              <a:buClr>
                <a:srgbClr val="F2E8C6"/>
              </a:buClr>
              <a:buSzPct val="75000"/>
              <a:buFont typeface="Wingdings" pitchFamily="2" charset="2"/>
              <a:buChar char="t"/>
              <a:defRPr sz="1800"/>
            </a:lvl2pPr>
            <a:lvl3pPr>
              <a:defRPr sz="1800"/>
            </a:lvl3pPr>
            <a:lvl4pPr>
              <a:defRPr sz="1800"/>
            </a:lvl4pPr>
            <a:lvl5pPr>
              <a:defRPr sz="1800"/>
            </a:lvl5pPr>
          </a:lstStyle>
          <a:p>
            <a:pPr lvl="0"/>
            <a:r>
              <a:rPr lang="en-US" dirty="0" smtClean="0"/>
              <a:t>Click to edit Master text styles</a:t>
            </a:r>
          </a:p>
          <a:p>
            <a:pPr lvl="1"/>
            <a:r>
              <a:rPr lang="en-US" dirty="0" smtClean="0"/>
              <a:t>Second level</a:t>
            </a:r>
          </a:p>
          <a:p>
            <a:pPr lvl="1"/>
            <a:r>
              <a:rPr lang="en-US" dirty="0" smtClean="0"/>
              <a:t>Second</a:t>
            </a:r>
          </a:p>
          <a:p>
            <a:pPr lvl="1"/>
            <a:r>
              <a:rPr lang="en-US" dirty="0" smtClean="0"/>
              <a:t>Second</a:t>
            </a:r>
          </a:p>
          <a:p>
            <a:pPr lvl="1"/>
            <a:r>
              <a:rPr lang="en-US" dirty="0" smtClean="0"/>
              <a:t>Second</a:t>
            </a:r>
          </a:p>
          <a:p>
            <a:pPr lvl="1"/>
            <a:endParaRPr lang="en-US" dirty="0" smtClean="0"/>
          </a:p>
        </p:txBody>
      </p:sp>
    </p:spTree>
    <p:extLst>
      <p:ext uri="{BB962C8B-B14F-4D97-AF65-F5344CB8AC3E}">
        <p14:creationId xmlns:p14="http://schemas.microsoft.com/office/powerpoint/2010/main" val="6573752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and Blue Text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412230" cy="731520"/>
          </a:xfrm>
          <a:prstGeom prst="rect">
            <a:avLst/>
          </a:prstGeom>
        </p:spPr>
        <p:txBody>
          <a:bodyPr/>
          <a:lstStyle>
            <a:lvl1pPr algn="l">
              <a:spcBef>
                <a:spcPts val="0"/>
              </a:spcBef>
              <a:defRPr sz="2000">
                <a:solidFill>
                  <a:schemeClr val="tx1"/>
                </a:solidFill>
                <a:latin typeface="District Light"/>
              </a:defRPr>
            </a:lvl1pPr>
          </a:lstStyle>
          <a:p>
            <a:r>
              <a:rPr lang="en-US" dirty="0" smtClean="0"/>
              <a:t>Click to edit Master title style</a:t>
            </a:r>
            <a:endParaRPr lang="en-US" dirty="0"/>
          </a:p>
        </p:txBody>
      </p:sp>
      <p:sp>
        <p:nvSpPr>
          <p:cNvPr id="4" name="Content Placeholder 2"/>
          <p:cNvSpPr>
            <a:spLocks noGrp="1"/>
          </p:cNvSpPr>
          <p:nvPr>
            <p:ph idx="10"/>
          </p:nvPr>
        </p:nvSpPr>
        <p:spPr>
          <a:xfrm>
            <a:off x="685800" y="1518920"/>
            <a:ext cx="6629400" cy="6329680"/>
          </a:xfrm>
          <a:prstGeom prst="rect">
            <a:avLst/>
          </a:prstGeom>
        </p:spPr>
        <p:txBody>
          <a:bodyPr/>
          <a:lstStyle>
            <a:lvl1pPr marL="0" algn="l">
              <a:buFontTx/>
              <a:buNone/>
              <a:defRPr sz="1500" b="1">
                <a:solidFill>
                  <a:schemeClr val="tx1"/>
                </a:solidFill>
                <a:latin typeface="District Light"/>
              </a:defRPr>
            </a:lvl1pPr>
          </a:lstStyle>
          <a:p>
            <a:pPr lvl="0"/>
            <a:r>
              <a:rPr lang="en-US" dirty="0" smtClean="0"/>
              <a:t>Click to edit Master text styles</a:t>
            </a:r>
          </a:p>
        </p:txBody>
      </p:sp>
    </p:spTree>
    <p:extLst>
      <p:ext uri="{BB962C8B-B14F-4D97-AF65-F5344CB8AC3E}">
        <p14:creationId xmlns:p14="http://schemas.microsoft.com/office/powerpoint/2010/main" val="126686890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1490" y="563880"/>
            <a:ext cx="6671310" cy="731520"/>
          </a:xfrm>
          <a:prstGeom prst="rect">
            <a:avLst/>
          </a:prstGeom>
        </p:spPr>
        <p:txBody>
          <a:bodyPr/>
          <a:lstStyle>
            <a:lvl1pPr algn="l">
              <a:defRPr sz="2000">
                <a:latin typeface="District Light"/>
              </a:defRPr>
            </a:lvl1pPr>
          </a:lstStyle>
          <a:p>
            <a:r>
              <a:rPr lang="en-US" smtClean="0"/>
              <a:t>Click to edit Master title style</a:t>
            </a:r>
            <a:endParaRPr lang="en-US"/>
          </a:p>
        </p:txBody>
      </p:sp>
      <p:sp>
        <p:nvSpPr>
          <p:cNvPr id="3" name="Content Placeholder 2"/>
          <p:cNvSpPr>
            <a:spLocks noGrp="1"/>
          </p:cNvSpPr>
          <p:nvPr>
            <p:ph sz="half" idx="1"/>
          </p:nvPr>
        </p:nvSpPr>
        <p:spPr>
          <a:xfrm>
            <a:off x="685800" y="2286000"/>
            <a:ext cx="3141345" cy="6035040"/>
          </a:xfrm>
          <a:prstGeom prst="rect">
            <a:avLst/>
          </a:prstGeom>
        </p:spPr>
        <p:txBody>
          <a:bodyPr/>
          <a:lstStyle>
            <a:lvl1pPr>
              <a:buNone/>
              <a:defRPr sz="1500">
                <a:latin typeface="District Light"/>
              </a:defRPr>
            </a:lvl1pPr>
            <a:lvl2pPr>
              <a:buClr>
                <a:srgbClr val="F2E8C6"/>
              </a:buClr>
              <a:buSzPct val="75000"/>
              <a:buFont typeface="Wingdings" pitchFamily="2" charset="2"/>
              <a:buChar char="t"/>
              <a:defRPr sz="1500">
                <a:latin typeface="District Light"/>
              </a:defRPr>
            </a:lvl2pPr>
            <a:lvl3pPr>
              <a:buClr>
                <a:srgbClr val="F2E8C6"/>
              </a:buClr>
              <a:defRPr sz="1500">
                <a:latin typeface="District Light"/>
              </a:defRPr>
            </a:lvl3pPr>
            <a:lvl4pPr>
              <a:buClr>
                <a:srgbClr val="F2E8C6"/>
              </a:buClr>
              <a:defRPr sz="1500">
                <a:latin typeface="District Light"/>
              </a:defRPr>
            </a:lvl4pPr>
            <a:lvl5pPr>
              <a:buClr>
                <a:srgbClr val="F2E8C6"/>
              </a:buClr>
              <a:defRPr sz="1500">
                <a:latin typeface="District Light"/>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173855" y="2286000"/>
            <a:ext cx="3141345" cy="6035040"/>
          </a:xfrm>
          <a:prstGeom prst="rect">
            <a:avLst/>
          </a:prstGeom>
        </p:spPr>
        <p:txBody>
          <a:bodyPr/>
          <a:lstStyle>
            <a:lvl1pPr>
              <a:buNone/>
              <a:defRPr sz="1500">
                <a:latin typeface="District Light"/>
              </a:defRPr>
            </a:lvl1pPr>
            <a:lvl2pPr>
              <a:buClr>
                <a:srgbClr val="F2E8C6"/>
              </a:buClr>
              <a:buSzPct val="75000"/>
              <a:buFont typeface="Wingdings" pitchFamily="2" charset="2"/>
              <a:buChar char="t"/>
              <a:defRPr sz="1500">
                <a:latin typeface="District Light"/>
              </a:defRPr>
            </a:lvl2pPr>
            <a:lvl3pPr>
              <a:buClr>
                <a:srgbClr val="F2E8C6"/>
              </a:buClr>
              <a:defRPr sz="1500">
                <a:latin typeface="District Light"/>
              </a:defRPr>
            </a:lvl3pPr>
            <a:lvl4pPr>
              <a:buClr>
                <a:srgbClr val="F2E8C6"/>
              </a:buClr>
              <a:defRPr sz="1500">
                <a:latin typeface="District Light"/>
              </a:defRPr>
            </a:lvl4pPr>
            <a:lvl5pPr>
              <a:buClr>
                <a:srgbClr val="F2E8C6"/>
              </a:buClr>
              <a:defRPr sz="1500">
                <a:latin typeface="District Light"/>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Content Placeholder 2"/>
          <p:cNvSpPr>
            <a:spLocks noGrp="1"/>
          </p:cNvSpPr>
          <p:nvPr>
            <p:ph idx="10"/>
          </p:nvPr>
        </p:nvSpPr>
        <p:spPr>
          <a:xfrm>
            <a:off x="685800" y="1447800"/>
            <a:ext cx="6629400" cy="609600"/>
          </a:xfrm>
          <a:prstGeom prst="rect">
            <a:avLst/>
          </a:prstGeom>
        </p:spPr>
        <p:txBody>
          <a:bodyPr/>
          <a:lstStyle>
            <a:lvl1pPr marL="0" algn="l">
              <a:buFontTx/>
              <a:buNone/>
              <a:defRPr sz="1500" b="1">
                <a:solidFill>
                  <a:schemeClr val="tx1"/>
                </a:solidFill>
                <a:latin typeface="District Light"/>
              </a:defRPr>
            </a:lvl1pPr>
          </a:lstStyle>
          <a:p>
            <a:pPr lvl="0"/>
            <a:r>
              <a:rPr lang="en-US" dirty="0" smtClean="0"/>
              <a:t>Click to edit Master text styles</a:t>
            </a:r>
          </a:p>
        </p:txBody>
      </p:sp>
    </p:spTree>
    <p:extLst>
      <p:ext uri="{BB962C8B-B14F-4D97-AF65-F5344CB8AC3E}">
        <p14:creationId xmlns:p14="http://schemas.microsoft.com/office/powerpoint/2010/main" val="6602838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 No Content">
    <p:spTree>
      <p:nvGrpSpPr>
        <p:cNvPr id="1" name=""/>
        <p:cNvGrpSpPr/>
        <p:nvPr/>
      </p:nvGrpSpPr>
      <p:grpSpPr>
        <a:xfrm>
          <a:off x="0" y="0"/>
          <a:ext cx="0" cy="0"/>
          <a:chOff x="0" y="0"/>
          <a:chExt cx="0" cy="0"/>
        </a:xfrm>
      </p:grpSpPr>
      <p:sp>
        <p:nvSpPr>
          <p:cNvPr id="2" name="Title 1"/>
          <p:cNvSpPr>
            <a:spLocks noGrp="1"/>
          </p:cNvSpPr>
          <p:nvPr>
            <p:ph type="title"/>
          </p:nvPr>
        </p:nvSpPr>
        <p:spPr>
          <a:xfrm>
            <a:off x="906780" y="335280"/>
            <a:ext cx="6671310" cy="16764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37942521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9820656"/>
            <a:ext cx="7772400" cy="237744"/>
          </a:xfrm>
          <a:custGeom>
            <a:avLst/>
            <a:gdLst/>
            <a:ahLst/>
            <a:cxnLst/>
            <a:rect l="l" t="t" r="r" b="b"/>
            <a:pathLst>
              <a:path w="7772400" h="237744">
                <a:moveTo>
                  <a:pt x="0" y="237744"/>
                </a:moveTo>
                <a:lnTo>
                  <a:pt x="7772400" y="237744"/>
                </a:lnTo>
                <a:lnTo>
                  <a:pt x="7772400" y="0"/>
                </a:lnTo>
                <a:lnTo>
                  <a:pt x="0" y="0"/>
                </a:lnTo>
                <a:lnTo>
                  <a:pt x="0" y="237744"/>
                </a:lnTo>
                <a:close/>
              </a:path>
            </a:pathLst>
          </a:custGeom>
          <a:solidFill>
            <a:srgbClr val="52144D"/>
          </a:solidFill>
        </p:spPr>
        <p:txBody>
          <a:bodyPr wrap="square" lIns="0" tIns="0" rIns="0" bIns="0" rtlCol="0">
            <a:noAutofit/>
          </a:bodyPr>
          <a:lstStyle/>
          <a:p>
            <a:endParaRPr dirty="0"/>
          </a:p>
        </p:txBody>
      </p:sp>
      <p:sp>
        <p:nvSpPr>
          <p:cNvPr id="17" name="bk object 17"/>
          <p:cNvSpPr/>
          <p:nvPr/>
        </p:nvSpPr>
        <p:spPr>
          <a:xfrm>
            <a:off x="450850" y="0"/>
            <a:ext cx="944143" cy="1368552"/>
          </a:xfrm>
          <a:prstGeom prst="rect">
            <a:avLst/>
          </a:prstGeom>
          <a:blipFill>
            <a:blip r:embed="rId12" cstate="print"/>
            <a:stretch>
              <a:fillRect/>
            </a:stretch>
          </a:blipFill>
        </p:spPr>
        <p:txBody>
          <a:bodyPr wrap="square" lIns="0" tIns="0" rIns="0" bIns="0" rtlCol="0">
            <a:noAutofit/>
          </a:bodyPr>
          <a:lstStyle/>
          <a:p>
            <a:endParaRPr dirty="0"/>
          </a:p>
        </p:txBody>
      </p:sp>
      <p:sp>
        <p:nvSpPr>
          <p:cNvPr id="2" name="Holder 2"/>
          <p:cNvSpPr>
            <a:spLocks noGrp="1"/>
          </p:cNvSpPr>
          <p:nvPr>
            <p:ph type="title"/>
          </p:nvPr>
        </p:nvSpPr>
        <p:spPr>
          <a:xfrm>
            <a:off x="397001" y="667511"/>
            <a:ext cx="6978396" cy="745640"/>
          </a:xfrm>
          <a:prstGeom prst="rect">
            <a:avLst/>
          </a:prstGeom>
        </p:spPr>
        <p:txBody>
          <a:bodyPr wrap="square" lIns="0" tIns="0" rIns="0" bIns="0">
            <a:noAutofit/>
          </a:bodyPr>
          <a:lstStyle/>
          <a:p>
            <a:endParaRPr/>
          </a:p>
        </p:txBody>
      </p:sp>
      <p:sp>
        <p:nvSpPr>
          <p:cNvPr id="3" name="Holder 3"/>
          <p:cNvSpPr>
            <a:spLocks noGrp="1"/>
          </p:cNvSpPr>
          <p:nvPr>
            <p:ph type="body" idx="1"/>
          </p:nvPr>
        </p:nvSpPr>
        <p:spPr>
          <a:xfrm>
            <a:off x="444500" y="2630619"/>
            <a:ext cx="6883400" cy="3167317"/>
          </a:xfrm>
          <a:prstGeom prst="rect">
            <a:avLst/>
          </a:prstGeom>
        </p:spPr>
        <p:txBody>
          <a:bodyPr wrap="square" lIns="0" tIns="0" rIns="0" bIns="0">
            <a:noAutofit/>
          </a:bodyPr>
          <a:lstStyle/>
          <a:p>
            <a:endParaRPr/>
          </a:p>
        </p:txBody>
      </p:sp>
      <p:sp>
        <p:nvSpPr>
          <p:cNvPr id="4" name="Holder 4"/>
          <p:cNvSpPr>
            <a:spLocks noGrp="1"/>
          </p:cNvSpPr>
          <p:nvPr>
            <p:ph type="ftr" sz="quarter" idx="5"/>
          </p:nvPr>
        </p:nvSpPr>
        <p:spPr>
          <a:xfrm>
            <a:off x="2642616" y="9354312"/>
            <a:ext cx="2487167" cy="502920"/>
          </a:xfrm>
          <a:prstGeom prst="rect">
            <a:avLst/>
          </a:prstGeom>
        </p:spPr>
        <p:txBody>
          <a:bodyPr wrap="square" lIns="0" tIns="0" rIns="0" bIns="0">
            <a:no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88620" y="9354312"/>
            <a:ext cx="1787652" cy="502920"/>
          </a:xfrm>
          <a:prstGeom prst="rect">
            <a:avLst/>
          </a:prstGeom>
        </p:spPr>
        <p:txBody>
          <a:bodyPr wrap="square" lIns="0" tIns="0" rIns="0" bIns="0">
            <a:noAutofit/>
          </a:bodyPr>
          <a:lstStyle>
            <a:lvl1pPr algn="l">
              <a:defRPr>
                <a:solidFill>
                  <a:schemeClr val="tx1">
                    <a:tint val="75000"/>
                  </a:schemeClr>
                </a:solidFill>
              </a:defRPr>
            </a:lvl1pPr>
          </a:lstStyle>
          <a:p>
            <a:fld id="{1D8BD707-D9CF-40AE-B4C6-C98DA3205C09}" type="datetimeFigureOut">
              <a:rPr lang="en-US" smtClean="0"/>
              <a:t>2/16/2016</a:t>
            </a:fld>
            <a:endParaRPr lang="en-US" dirty="0" smtClean="0"/>
          </a:p>
        </p:txBody>
      </p:sp>
      <p:sp>
        <p:nvSpPr>
          <p:cNvPr id="6" name="Holder 6"/>
          <p:cNvSpPr>
            <a:spLocks noGrp="1"/>
          </p:cNvSpPr>
          <p:nvPr>
            <p:ph type="sldNum" sz="quarter" idx="7"/>
          </p:nvPr>
        </p:nvSpPr>
        <p:spPr>
          <a:xfrm>
            <a:off x="5596128" y="9354312"/>
            <a:ext cx="1787652" cy="502920"/>
          </a:xfrm>
          <a:prstGeom prst="rect">
            <a:avLst/>
          </a:prstGeom>
        </p:spPr>
        <p:txBody>
          <a:bodyPr wrap="square" lIns="0" tIns="0" rIns="0" bIns="0">
            <a:noAutofit/>
          </a:bodyPr>
          <a:lstStyle>
            <a:lvl1pPr algn="r">
              <a:defRPr>
                <a:solidFill>
                  <a:schemeClr val="tx1">
                    <a:tint val="75000"/>
                  </a:schemeClr>
                </a:solidFill>
              </a:defRPr>
            </a:lvl1pPr>
          </a:lstStyle>
          <a:p>
            <a:fld id="{B6F15528-21DE-4FAA-801E-634DDDAF4B2B}" type="slidenum">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70" r:id="rId8"/>
    <p:sldLayoutId id="2147483671" r:id="rId9"/>
    <p:sldLayoutId id="2147483672" r:id="rId10"/>
  </p:sldLayoutIdLst>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8.jpe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jpg"/><Relationship Id="rId9"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42.jpeg"/></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jp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56.jpg"/></Relationships>
</file>

<file path=ppt/slides/_rels/slide4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5.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9.jpg"/><Relationship Id="rId7" Type="http://schemas.openxmlformats.org/officeDocument/2006/relationships/image" Target="../media/image62.jpeg"/><Relationship Id="rId2" Type="http://schemas.openxmlformats.org/officeDocument/2006/relationships/image" Target="../media/image58.jp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61.jpg"/><Relationship Id="rId4" Type="http://schemas.openxmlformats.org/officeDocument/2006/relationships/image" Target="../media/image60.jpg"/></Relationships>
</file>

<file path=ppt/slides/_rels/slide4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hyperlink" Target="http://www.searchhomes.com/" TargetMode="External"/><Relationship Id="rId7" Type="http://schemas.openxmlformats.org/officeDocument/2006/relationships/image" Target="../media/image10.jpeg"/><Relationship Id="rId2" Type="http://schemas.openxmlformats.org/officeDocument/2006/relationships/hyperlink" Target="http://www.realtor.com/" TargetMode="External"/><Relationship Id="rId1" Type="http://schemas.openxmlformats.org/officeDocument/2006/relationships/slideLayout" Target="../slideLayouts/slideLayout5.xml"/><Relationship Id="rId6" Type="http://schemas.openxmlformats.org/officeDocument/2006/relationships/image" Target="../media/image8.jpeg"/><Relationship Id="rId5" Type="http://schemas.openxmlformats.org/officeDocument/2006/relationships/hyperlink" Target="http://www.lindabooker.com/" TargetMode="External"/><Relationship Id="rId4" Type="http://schemas.openxmlformats.org/officeDocument/2006/relationships/hyperlink" Target="http://www.homes.com/"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9820656"/>
            <a:ext cx="7772400" cy="237744"/>
          </a:xfrm>
          <a:custGeom>
            <a:avLst/>
            <a:gdLst/>
            <a:ahLst/>
            <a:cxnLst/>
            <a:rect l="l" t="t" r="r" b="b"/>
            <a:pathLst>
              <a:path w="7772400" h="237744">
                <a:moveTo>
                  <a:pt x="0" y="237744"/>
                </a:moveTo>
                <a:lnTo>
                  <a:pt x="7772400" y="237744"/>
                </a:lnTo>
                <a:lnTo>
                  <a:pt x="7772400" y="0"/>
                </a:lnTo>
                <a:lnTo>
                  <a:pt x="0" y="0"/>
                </a:lnTo>
                <a:lnTo>
                  <a:pt x="0" y="237744"/>
                </a:lnTo>
                <a:close/>
              </a:path>
            </a:pathLst>
          </a:custGeom>
          <a:solidFill>
            <a:srgbClr val="52144D"/>
          </a:solidFill>
        </p:spPr>
        <p:txBody>
          <a:bodyPr wrap="square" lIns="0" tIns="0" rIns="0" bIns="0" rtlCol="0">
            <a:noAutofit/>
          </a:bodyPr>
          <a:lstStyle/>
          <a:p>
            <a:endParaRPr dirty="0"/>
          </a:p>
        </p:txBody>
      </p:sp>
      <p:sp>
        <p:nvSpPr>
          <p:cNvPr id="3" name="object 3"/>
          <p:cNvSpPr/>
          <p:nvPr/>
        </p:nvSpPr>
        <p:spPr>
          <a:xfrm>
            <a:off x="583455" y="557240"/>
            <a:ext cx="680132" cy="679450"/>
          </a:xfrm>
          <a:prstGeom prst="rect">
            <a:avLst/>
          </a:prstGeom>
          <a:blipFill>
            <a:blip r:embed="rId4" cstate="print"/>
            <a:stretch>
              <a:fillRect/>
            </a:stretch>
          </a:blipFill>
        </p:spPr>
        <p:txBody>
          <a:bodyPr wrap="square" lIns="0" tIns="0" rIns="0" bIns="0" rtlCol="0">
            <a:noAutofit/>
          </a:bodyPr>
          <a:lstStyle/>
          <a:p>
            <a:endParaRPr dirty="0"/>
          </a:p>
        </p:txBody>
      </p:sp>
      <p:sp>
        <p:nvSpPr>
          <p:cNvPr id="4" name="object 4"/>
          <p:cNvSpPr txBox="1"/>
          <p:nvPr/>
        </p:nvSpPr>
        <p:spPr>
          <a:xfrm>
            <a:off x="1157027" y="8787449"/>
            <a:ext cx="4527099" cy="667626"/>
          </a:xfrm>
          <a:prstGeom prst="rect">
            <a:avLst/>
          </a:prstGeom>
        </p:spPr>
        <p:txBody>
          <a:bodyPr vert="horz" wrap="square" lIns="0" tIns="0" rIns="0" bIns="0" rtlCol="0">
            <a:noAutofit/>
          </a:bodyPr>
          <a:lstStyle/>
          <a:p>
            <a:pPr marL="12700" algn="ctr">
              <a:lnSpc>
                <a:spcPct val="100000"/>
              </a:lnSpc>
            </a:pPr>
            <a:r>
              <a:rPr sz="1100" dirty="0" smtClean="0">
                <a:solidFill>
                  <a:srgbClr val="58595B"/>
                </a:solidFill>
                <a:latin typeface="Arial" panose="020B0604020202020204" pitchFamily="34" charset="0"/>
                <a:cs typeface="Arial" panose="020B0604020202020204" pitchFamily="34" charset="0"/>
              </a:rPr>
              <a:t>Presented by:</a:t>
            </a:r>
            <a:r>
              <a:rPr lang="en-US" sz="1100" dirty="0" smtClean="0">
                <a:solidFill>
                  <a:srgbClr val="58595B"/>
                </a:solidFill>
                <a:latin typeface="Arial" panose="020B0604020202020204" pitchFamily="34" charset="0"/>
                <a:cs typeface="Arial" panose="020B0604020202020204" pitchFamily="34" charset="0"/>
              </a:rPr>
              <a:t> </a:t>
            </a:r>
            <a:r>
              <a:rPr sz="1100" dirty="0" smtClean="0">
                <a:solidFill>
                  <a:srgbClr val="58595B"/>
                </a:solidFill>
                <a:latin typeface="Arial" panose="020B0604020202020204" pitchFamily="34" charset="0"/>
                <a:cs typeface="Arial" panose="020B0604020202020204" pitchFamily="34" charset="0"/>
              </a:rPr>
              <a:t> </a:t>
            </a:r>
            <a:r>
              <a:rPr lang="en-US" sz="3600" b="1" dirty="0" smtClean="0">
                <a:solidFill>
                  <a:srgbClr val="58595B"/>
                </a:solidFill>
                <a:latin typeface="Times New Roman" panose="02020603050405020304" pitchFamily="18" charset="0"/>
                <a:cs typeface="Times New Roman" panose="02020603050405020304" pitchFamily="18" charset="0"/>
              </a:rPr>
              <a:t>Amir Vahdat</a:t>
            </a:r>
            <a:endParaRPr sz="3600" b="1" dirty="0">
              <a:latin typeface="Times New Roman" panose="02020603050405020304" pitchFamily="18" charset="0"/>
              <a:cs typeface="Times New Roman" panose="02020603050405020304" pitchFamily="18" charset="0"/>
            </a:endParaRPr>
          </a:p>
        </p:txBody>
      </p:sp>
      <p:sp>
        <p:nvSpPr>
          <p:cNvPr id="9" name="object 9"/>
          <p:cNvSpPr txBox="1"/>
          <p:nvPr/>
        </p:nvSpPr>
        <p:spPr>
          <a:xfrm>
            <a:off x="463637" y="4635336"/>
            <a:ext cx="6828790" cy="953769"/>
          </a:xfrm>
          <a:prstGeom prst="rect">
            <a:avLst/>
          </a:prstGeom>
        </p:spPr>
        <p:txBody>
          <a:bodyPr vert="horz" wrap="square" lIns="0" tIns="0" rIns="0" bIns="0" rtlCol="0">
            <a:noAutofit/>
          </a:bodyPr>
          <a:lstStyle/>
          <a:p>
            <a:pPr algn="ctr">
              <a:lnSpc>
                <a:spcPct val="100000"/>
              </a:lnSpc>
            </a:pPr>
            <a:r>
              <a:rPr sz="3600" dirty="0" smtClean="0">
                <a:solidFill>
                  <a:srgbClr val="52144D"/>
                </a:solidFill>
                <a:latin typeface="Georgia" panose="02040502050405020303" pitchFamily="18" charset="0"/>
                <a:cs typeface="ITC Eras Std Light"/>
              </a:rPr>
              <a:t>Berkshire Hathaway </a:t>
            </a:r>
            <a:endParaRPr lang="en-US" sz="3600" dirty="0" smtClean="0">
              <a:solidFill>
                <a:srgbClr val="52144D"/>
              </a:solidFill>
              <a:latin typeface="Georgia" panose="02040502050405020303" pitchFamily="18" charset="0"/>
              <a:cs typeface="ITC Eras Std Light"/>
            </a:endParaRPr>
          </a:p>
          <a:p>
            <a:pPr algn="ctr">
              <a:lnSpc>
                <a:spcPct val="100000"/>
              </a:lnSpc>
            </a:pPr>
            <a:r>
              <a:rPr sz="2000" dirty="0" smtClean="0">
                <a:solidFill>
                  <a:srgbClr val="52144D"/>
                </a:solidFill>
                <a:latin typeface="Georgia" panose="02040502050405020303" pitchFamily="18" charset="0"/>
                <a:cs typeface="ITC Eras Std Light"/>
              </a:rPr>
              <a:t>HomeServices</a:t>
            </a:r>
            <a:endParaRPr sz="2000" dirty="0">
              <a:latin typeface="Georgia" panose="02040502050405020303" pitchFamily="18" charset="0"/>
              <a:cs typeface="ITC Eras Std Light"/>
            </a:endParaRPr>
          </a:p>
          <a:p>
            <a:pPr>
              <a:lnSpc>
                <a:spcPts val="800"/>
              </a:lnSpc>
              <a:spcBef>
                <a:spcPts val="30"/>
              </a:spcBef>
            </a:pPr>
            <a:endParaRPr sz="800" dirty="0">
              <a:latin typeface="Georgia" panose="02040502050405020303" pitchFamily="18" charset="0"/>
            </a:endParaRPr>
          </a:p>
          <a:p>
            <a:pPr marL="0" algn="ctr">
              <a:lnSpc>
                <a:spcPct val="100000"/>
              </a:lnSpc>
            </a:pPr>
            <a:r>
              <a:rPr sz="2000" dirty="0" smtClean="0">
                <a:solidFill>
                  <a:srgbClr val="52144D"/>
                </a:solidFill>
                <a:latin typeface="Georgia" panose="02040502050405020303" pitchFamily="18" charset="0"/>
                <a:cs typeface="ITC Eras Std Medium"/>
              </a:rPr>
              <a:t>California Properties</a:t>
            </a:r>
            <a:endParaRPr lang="en-US" sz="2000" dirty="0" smtClean="0">
              <a:solidFill>
                <a:srgbClr val="52144D"/>
              </a:solidFill>
              <a:latin typeface="Georgia" panose="02040502050405020303" pitchFamily="18" charset="0"/>
              <a:cs typeface="ITC Eras Std Medium"/>
            </a:endParaRPr>
          </a:p>
          <a:p>
            <a:pPr marL="0" algn="ctr">
              <a:lnSpc>
                <a:spcPct val="100000"/>
              </a:lnSpc>
            </a:pPr>
            <a:endParaRPr lang="en-US" sz="2000" dirty="0">
              <a:solidFill>
                <a:srgbClr val="52144D"/>
              </a:solidFill>
              <a:latin typeface="Georgia" panose="02040502050405020303" pitchFamily="18" charset="0"/>
              <a:cs typeface="ITC Eras Std Medium"/>
            </a:endParaRPr>
          </a:p>
          <a:p>
            <a:pPr marL="0" algn="ctr">
              <a:lnSpc>
                <a:spcPct val="100000"/>
              </a:lnSpc>
            </a:pPr>
            <a:endParaRPr lang="en-US" sz="2000" dirty="0">
              <a:solidFill>
                <a:srgbClr val="52144D"/>
              </a:solidFill>
              <a:latin typeface="Georgia" panose="02040502050405020303" pitchFamily="18" charset="0"/>
              <a:cs typeface="ITC Eras Std Medium"/>
            </a:endParaRPr>
          </a:p>
          <a:p>
            <a:pPr marL="0" algn="ctr">
              <a:lnSpc>
                <a:spcPct val="100000"/>
              </a:lnSpc>
            </a:pPr>
            <a:endParaRPr lang="en-US" sz="2000" dirty="0" smtClean="0">
              <a:solidFill>
                <a:srgbClr val="52144D"/>
              </a:solidFill>
              <a:latin typeface="Georgia" panose="02040502050405020303" pitchFamily="18" charset="0"/>
              <a:cs typeface="ITC Eras Std Medium"/>
            </a:endParaRPr>
          </a:p>
          <a:p>
            <a:pPr marL="0" algn="ctr">
              <a:lnSpc>
                <a:spcPct val="100000"/>
              </a:lnSpc>
            </a:pPr>
            <a:endParaRPr lang="en-US" sz="2000" dirty="0" smtClean="0">
              <a:solidFill>
                <a:srgbClr val="52144D"/>
              </a:solidFill>
              <a:latin typeface="Georgia" panose="02040502050405020303" pitchFamily="18" charset="0"/>
              <a:cs typeface="ITC Eras Std Medium"/>
            </a:endParaRPr>
          </a:p>
          <a:p>
            <a:pPr algn="ctr"/>
            <a:endParaRPr lang="en-US" sz="1200" b="1" dirty="0" smtClean="0">
              <a:latin typeface="Georgia" panose="02040502050405020303" pitchFamily="18" charset="0"/>
              <a:cs typeface="ITC Eras Std Medium"/>
            </a:endParaRPr>
          </a:p>
          <a:p>
            <a:pPr algn="ctr"/>
            <a:r>
              <a:rPr lang="en-US" sz="1200" b="1" dirty="0" smtClean="0">
                <a:latin typeface="Georgia" panose="02040502050405020303" pitchFamily="18" charset="0"/>
                <a:cs typeface="ITC Eras Std Medium"/>
              </a:rPr>
              <a:t>Prepared for</a:t>
            </a:r>
            <a:r>
              <a:rPr lang="en-US" sz="1200" b="1" dirty="0" smtClean="0">
                <a:latin typeface="Georgia" panose="02040502050405020303" pitchFamily="18" charset="0"/>
                <a:cs typeface="ITC Eras Std Medium"/>
              </a:rPr>
              <a:t>:    </a:t>
            </a:r>
            <a:r>
              <a:rPr lang="en-US" sz="2000" b="1" dirty="0" smtClean="0">
                <a:latin typeface="Georgia" panose="02040502050405020303" pitchFamily="18" charset="0"/>
                <a:cs typeface="ITC Eras Std Medium"/>
              </a:rPr>
              <a:t>Mr. Client </a:t>
            </a:r>
            <a:endParaRPr sz="2000" b="1" dirty="0">
              <a:latin typeface="Georgia" panose="02040502050405020303" pitchFamily="18" charset="0"/>
              <a:cs typeface="ITC Eras Std Medium"/>
            </a:endParaRPr>
          </a:p>
        </p:txBody>
      </p:sp>
      <p:sp>
        <p:nvSpPr>
          <p:cNvPr id="10" name="object 10"/>
          <p:cNvSpPr txBox="1"/>
          <p:nvPr/>
        </p:nvSpPr>
        <p:spPr>
          <a:xfrm>
            <a:off x="628707" y="7016284"/>
            <a:ext cx="1056640" cy="504825"/>
          </a:xfrm>
          <a:prstGeom prst="rect">
            <a:avLst/>
          </a:prstGeom>
        </p:spPr>
        <p:txBody>
          <a:bodyPr vert="horz" wrap="square" lIns="0" tIns="0" rIns="0" bIns="0" rtlCol="0">
            <a:noAutofit/>
          </a:bodyPr>
          <a:lstStyle/>
          <a:p>
            <a:pPr marR="12700">
              <a:lnSpc>
                <a:spcPct val="100000"/>
              </a:lnSpc>
            </a:pPr>
            <a:endParaRPr sz="1600" dirty="0">
              <a:latin typeface="Arial" panose="020B0604020202020204" pitchFamily="34" charset="0"/>
              <a:cs typeface="Arial" panose="020B0604020202020204" pitchFamily="34" charset="0"/>
            </a:endParaRPr>
          </a:p>
        </p:txBody>
      </p:sp>
      <p:sp>
        <p:nvSpPr>
          <p:cNvPr id="11" name="object 11"/>
          <p:cNvSpPr txBox="1"/>
          <p:nvPr/>
        </p:nvSpPr>
        <p:spPr>
          <a:xfrm>
            <a:off x="6051099" y="7016284"/>
            <a:ext cx="1056640" cy="504825"/>
          </a:xfrm>
          <a:prstGeom prst="rect">
            <a:avLst/>
          </a:prstGeom>
        </p:spPr>
        <p:txBody>
          <a:bodyPr vert="horz" wrap="square" lIns="0" tIns="0" rIns="0" bIns="0" rtlCol="0">
            <a:noAutofit/>
          </a:bodyPr>
          <a:lstStyle/>
          <a:p>
            <a:pPr marR="12700">
              <a:lnSpc>
                <a:spcPct val="100000"/>
              </a:lnSpc>
            </a:pPr>
            <a:endParaRPr sz="1600" dirty="0">
              <a:latin typeface="Arial" panose="020B0604020202020204" pitchFamily="34" charset="0"/>
              <a:cs typeface="Arial" panose="020B0604020202020204" pitchFamily="34" charset="0"/>
            </a:endParaRPr>
          </a:p>
        </p:txBody>
      </p:sp>
      <p:sp>
        <p:nvSpPr>
          <p:cNvPr id="13" name="object 13"/>
          <p:cNvSpPr txBox="1"/>
          <p:nvPr/>
        </p:nvSpPr>
        <p:spPr>
          <a:xfrm>
            <a:off x="2584659" y="7016284"/>
            <a:ext cx="1056640" cy="504825"/>
          </a:xfrm>
          <a:prstGeom prst="rect">
            <a:avLst/>
          </a:prstGeom>
        </p:spPr>
        <p:txBody>
          <a:bodyPr vert="horz" wrap="square" lIns="0" tIns="0" rIns="0" bIns="0" rtlCol="0">
            <a:noAutofit/>
          </a:bodyPr>
          <a:lstStyle/>
          <a:p>
            <a:pPr marR="12700">
              <a:lnSpc>
                <a:spcPct val="100000"/>
              </a:lnSpc>
            </a:pPr>
            <a:endParaRPr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6005" y="1523090"/>
            <a:ext cx="4944053" cy="2587388"/>
          </a:xfrm>
          <a:prstGeom prst="rect">
            <a:avLst/>
          </a:prstGeom>
        </p:spPr>
      </p:pic>
      <p:pic>
        <p:nvPicPr>
          <p:cNvPr id="6" name="Aelx Fox-just-Grac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641725" y="4784725"/>
            <a:ext cx="487363" cy="487363"/>
          </a:xfrm>
          <a:prstGeom prst="rect">
            <a:avLst/>
          </a:prstGeom>
        </p:spPr>
      </p:pic>
    </p:spTree>
    <p:extLst>
      <p:ext uri="{BB962C8B-B14F-4D97-AF65-F5344CB8AC3E}">
        <p14:creationId xmlns:p14="http://schemas.microsoft.com/office/powerpoint/2010/main" val="23255542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605095516"/>
              </p:ext>
            </p:extLst>
          </p:nvPr>
        </p:nvGraphicFramePr>
        <p:xfrm>
          <a:off x="762000" y="1905000"/>
          <a:ext cx="6762750" cy="9186863"/>
        </p:xfrm>
        <a:graphic>
          <a:graphicData uri="http://schemas.openxmlformats.org/drawingml/2006/table">
            <a:tbl>
              <a:tblPr/>
              <a:tblGrid>
                <a:gridCol w="4260850">
                  <a:extLst>
                    <a:ext uri="{9D8B030D-6E8A-4147-A177-3AD203B41FA5}">
                      <a16:colId xmlns:a16="http://schemas.microsoft.com/office/drawing/2014/main" val="20000"/>
                    </a:ext>
                  </a:extLst>
                </a:gridCol>
                <a:gridCol w="2501900">
                  <a:extLst>
                    <a:ext uri="{9D8B030D-6E8A-4147-A177-3AD203B41FA5}">
                      <a16:colId xmlns:a16="http://schemas.microsoft.com/office/drawing/2014/main" val="20001"/>
                    </a:ext>
                  </a:extLst>
                </a:gridCol>
              </a:tblGrid>
              <a:tr h="544513">
                <a:tc>
                  <a:txBody>
                    <a:bodyPr/>
                    <a:lstStyle/>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1" i="0" u="none" strike="noStrike" cap="none" normalizeH="0" baseline="0" dirty="0" smtClean="0">
                          <a:ln>
                            <a:noFill/>
                          </a:ln>
                          <a:solidFill>
                            <a:schemeClr val="tx1"/>
                          </a:solidFill>
                          <a:effectLst/>
                          <a:latin typeface="District Light" charset="0"/>
                          <a:ea typeface="ＭＳ Ｐゴシック" charset="-128"/>
                        </a:rPr>
                        <a:t>Marketing Tactic</a:t>
                      </a:r>
                    </a:p>
                  </a:txBody>
                  <a:tcPr marL="77724" marR="77724" marT="67070" marB="6707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1" i="0" u="none" strike="noStrike" cap="none" normalizeH="0" baseline="0" dirty="0" smtClean="0">
                          <a:ln>
                            <a:noFill/>
                          </a:ln>
                          <a:solidFill>
                            <a:schemeClr val="tx1"/>
                          </a:solidFill>
                          <a:effectLst/>
                          <a:latin typeface="District Light" charset="0"/>
                          <a:ea typeface="ＭＳ Ｐゴシック" charset="-128"/>
                        </a:rPr>
                        <a:t>Implementation</a:t>
                      </a:r>
                    </a:p>
                  </a:txBody>
                  <a:tcPr marL="77724" marR="77724" marT="67070" marB="6707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642350">
                <a:tc>
                  <a:txBody>
                    <a:bodyPr/>
                    <a:lstStyle/>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Install lock box with key</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Install yard sign</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Submit property information to </a:t>
                      </a:r>
                      <a:r>
                        <a:rPr kumimoji="0" lang="en-US" sz="1500" b="0" i="0" u="sng" strike="noStrike" cap="none" normalizeH="0" baseline="0" dirty="0" smtClean="0">
                          <a:ln>
                            <a:noFill/>
                          </a:ln>
                          <a:solidFill>
                            <a:srgbClr val="000000"/>
                          </a:solidFill>
                          <a:effectLst/>
                          <a:latin typeface="District Light" charset="0"/>
                          <a:ea typeface="ＭＳ Ｐゴシック" charset="-128"/>
                        </a:rPr>
                        <a:t>www.Berkshirehathawayhs.com</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Submit property information to Multiple Listing Service</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Promote to BHHS sales professionals at office meeting</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Preview for BHHS sales professionals</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Promote to other sales professionals at Board </a:t>
                      </a:r>
                      <a:br>
                        <a:rPr kumimoji="0" lang="en-US" sz="1500" b="0" i="0" u="none" strike="noStrike" cap="none" normalizeH="0" baseline="0" dirty="0" smtClean="0">
                          <a:ln>
                            <a:noFill/>
                          </a:ln>
                          <a:solidFill>
                            <a:srgbClr val="000000"/>
                          </a:solidFill>
                          <a:effectLst/>
                          <a:latin typeface="District Light" charset="0"/>
                          <a:ea typeface="ＭＳ Ｐゴシック" charset="-128"/>
                        </a:rPr>
                      </a:br>
                      <a:r>
                        <a:rPr kumimoji="0" lang="en-US" sz="1500" b="0" i="0" u="none" strike="noStrike" cap="none" normalizeH="0" baseline="0" dirty="0" smtClean="0">
                          <a:ln>
                            <a:noFill/>
                          </a:ln>
                          <a:solidFill>
                            <a:srgbClr val="000000"/>
                          </a:solidFill>
                          <a:effectLst/>
                          <a:latin typeface="District Light" charset="0"/>
                          <a:ea typeface="ＭＳ Ｐゴシック" charset="-128"/>
                        </a:rPr>
                        <a:t>of REALTORS</a:t>
                      </a:r>
                      <a:r>
                        <a:rPr kumimoji="0" lang="en-US" sz="1500" b="0" i="0" u="none" strike="noStrike" cap="none" normalizeH="0" baseline="30000" dirty="0" smtClean="0">
                          <a:ln>
                            <a:noFill/>
                          </a:ln>
                          <a:solidFill>
                            <a:srgbClr val="000000"/>
                          </a:solidFill>
                          <a:effectLst/>
                          <a:latin typeface="District Light" charset="0"/>
                          <a:ea typeface="ＭＳ Ｐゴシック" charset="-128"/>
                        </a:rPr>
                        <a:t>®</a:t>
                      </a:r>
                      <a:r>
                        <a:rPr kumimoji="0" lang="en-US" sz="1500" b="0" i="0" u="none" strike="noStrike" cap="none" normalizeH="0" baseline="0" dirty="0" smtClean="0">
                          <a:ln>
                            <a:noFill/>
                          </a:ln>
                          <a:solidFill>
                            <a:srgbClr val="000000"/>
                          </a:solidFill>
                          <a:effectLst/>
                          <a:latin typeface="District Light" charset="0"/>
                          <a:ea typeface="ＭＳ Ｐゴシック" charset="-128"/>
                        </a:rPr>
                        <a:t> </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Real estate professionals preview</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Advertise in newspaper</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Open House</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Distribute </a:t>
                      </a:r>
                      <a:r>
                        <a:rPr kumimoji="0" lang="ja-JP" altLang="en-US" sz="1500" b="0" i="0" u="none" strike="noStrike" cap="none" normalizeH="0" baseline="0" smtClean="0">
                          <a:ln>
                            <a:noFill/>
                          </a:ln>
                          <a:solidFill>
                            <a:srgbClr val="000000"/>
                          </a:solidFill>
                          <a:effectLst/>
                          <a:latin typeface="District Light" charset="0"/>
                          <a:ea typeface="ＭＳ Ｐゴシック" charset="-128"/>
                        </a:rPr>
                        <a:t>“</a:t>
                      </a:r>
                      <a:r>
                        <a:rPr kumimoji="0" lang="en-US" altLang="ja-JP" sz="1500" b="0" i="0" u="none" strike="noStrike" cap="none" normalizeH="0" baseline="0" dirty="0" smtClean="0">
                          <a:ln>
                            <a:noFill/>
                          </a:ln>
                          <a:solidFill>
                            <a:srgbClr val="000000"/>
                          </a:solidFill>
                          <a:effectLst/>
                          <a:latin typeface="District Light" charset="0"/>
                          <a:ea typeface="ＭＳ Ｐゴシック" charset="-128"/>
                        </a:rPr>
                        <a:t>Just Listed</a:t>
                      </a:r>
                      <a:r>
                        <a:rPr kumimoji="0" lang="ja-JP" altLang="en-US" sz="1500" b="0" i="0" u="none" strike="noStrike" cap="none" normalizeH="0" baseline="0" smtClean="0">
                          <a:ln>
                            <a:noFill/>
                          </a:ln>
                          <a:solidFill>
                            <a:srgbClr val="000000"/>
                          </a:solidFill>
                          <a:effectLst/>
                          <a:latin typeface="District Light" charset="0"/>
                          <a:ea typeface="ＭＳ Ｐゴシック" charset="-128"/>
                        </a:rPr>
                        <a:t>”</a:t>
                      </a:r>
                      <a:r>
                        <a:rPr kumimoji="0" lang="en-US" altLang="ja-JP" sz="1500" b="0" i="0" u="none" strike="noStrike" cap="none" normalizeH="0" baseline="0" dirty="0" smtClean="0">
                          <a:ln>
                            <a:noFill/>
                          </a:ln>
                          <a:solidFill>
                            <a:srgbClr val="000000"/>
                          </a:solidFill>
                          <a:effectLst/>
                          <a:latin typeface="District Light" charset="0"/>
                          <a:ea typeface="ＭＳ Ｐゴシック" charset="-128"/>
                        </a:rPr>
                        <a:t> eCards and postcards</a:t>
                      </a:r>
                      <a:endParaRPr kumimoji="0" lang="en-US" sz="1500" b="0" i="0" u="none" strike="noStrike" cap="none" normalizeH="0" baseline="0" dirty="0" smtClean="0">
                        <a:ln>
                          <a:noFill/>
                        </a:ln>
                        <a:solidFill>
                          <a:schemeClr val="tx1"/>
                        </a:solidFill>
                        <a:effectLst/>
                        <a:latin typeface="District Light" charset="0"/>
                        <a:ea typeface="ＭＳ Ｐゴシック" charset="-128"/>
                      </a:endParaRPr>
                    </a:p>
                  </a:txBody>
                  <a:tcPr marL="77724" marR="77724" marT="67070" marB="6707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4/7 (ongoing)</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Week of x/x    (ongoing)</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Week of x/x  (ongoing) </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
                      </a:r>
                      <a:br>
                        <a:rPr kumimoji="0" lang="en-US" sz="1500" b="0" i="0" u="none" strike="noStrike" cap="none" normalizeH="0" baseline="0" dirty="0" smtClean="0">
                          <a:ln>
                            <a:noFill/>
                          </a:ln>
                          <a:solidFill>
                            <a:srgbClr val="000000"/>
                          </a:solidFill>
                          <a:effectLst/>
                          <a:latin typeface="District Light" charset="0"/>
                          <a:ea typeface="ＭＳ Ｐゴシック" charset="-128"/>
                        </a:rPr>
                      </a:br>
                      <a:r>
                        <a:rPr kumimoji="0" lang="en-US" sz="1500" b="0" i="0" u="none" strike="noStrike" cap="none" normalizeH="0" baseline="0" dirty="0" smtClean="0">
                          <a:ln>
                            <a:noFill/>
                          </a:ln>
                          <a:solidFill>
                            <a:srgbClr val="000000"/>
                          </a:solidFill>
                          <a:effectLst/>
                          <a:latin typeface="District Light" charset="0"/>
                          <a:ea typeface="ＭＳ Ｐゴシック" charset="-128"/>
                        </a:rPr>
                        <a:t>Week of x/x  (ongoing)</a:t>
                      </a:r>
                      <a:br>
                        <a:rPr kumimoji="0" lang="en-US" sz="1500" b="0" i="0" u="none" strike="noStrike" cap="none" normalizeH="0" baseline="0" dirty="0" smtClean="0">
                          <a:ln>
                            <a:noFill/>
                          </a:ln>
                          <a:solidFill>
                            <a:srgbClr val="000000"/>
                          </a:solidFill>
                          <a:effectLst/>
                          <a:latin typeface="District Light" charset="0"/>
                          <a:ea typeface="ＭＳ Ｐゴシック" charset="-128"/>
                        </a:rPr>
                      </a:br>
                      <a:endParaRPr kumimoji="0" lang="en-US" sz="1500" b="0" i="0" u="none" strike="noStrike" cap="none" normalizeH="0" baseline="0" dirty="0" smtClean="0">
                        <a:ln>
                          <a:noFill/>
                        </a:ln>
                        <a:solidFill>
                          <a:srgbClr val="000000"/>
                        </a:solidFill>
                        <a:effectLst/>
                        <a:latin typeface="District Light" charset="0"/>
                        <a:ea typeface="ＭＳ Ｐゴシック" charset="-128"/>
                      </a:endParaRP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x/x  (weekly)</a:t>
                      </a:r>
                      <a:br>
                        <a:rPr kumimoji="0" lang="en-US" sz="1500" b="0" i="0" u="none" strike="noStrike" cap="none" normalizeH="0" baseline="0" dirty="0" smtClean="0">
                          <a:ln>
                            <a:noFill/>
                          </a:ln>
                          <a:solidFill>
                            <a:srgbClr val="000000"/>
                          </a:solidFill>
                          <a:effectLst/>
                          <a:latin typeface="District Light" charset="0"/>
                          <a:ea typeface="ＭＳ Ｐゴシック" charset="-128"/>
                        </a:rPr>
                      </a:br>
                      <a:endParaRPr kumimoji="0" lang="en-US" sz="1500" b="0" i="0" u="none" strike="noStrike" cap="none" normalizeH="0" baseline="0" dirty="0" smtClean="0">
                        <a:ln>
                          <a:noFill/>
                        </a:ln>
                        <a:solidFill>
                          <a:srgbClr val="000000"/>
                        </a:solidFill>
                        <a:effectLst/>
                        <a:latin typeface="District Light" charset="0"/>
                        <a:ea typeface="ＭＳ Ｐゴシック" charset="-128"/>
                      </a:endParaRP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x/x </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x/x </a:t>
                      </a:r>
                      <a:br>
                        <a:rPr kumimoji="0" lang="en-US" sz="1500" b="0" i="0" u="none" strike="noStrike" cap="none" normalizeH="0" baseline="0" dirty="0" smtClean="0">
                          <a:ln>
                            <a:noFill/>
                          </a:ln>
                          <a:solidFill>
                            <a:srgbClr val="000000"/>
                          </a:solidFill>
                          <a:effectLst/>
                          <a:latin typeface="District Light" charset="0"/>
                          <a:ea typeface="ＭＳ Ｐゴシック" charset="-128"/>
                        </a:rPr>
                      </a:br>
                      <a:endParaRPr kumimoji="0" lang="en-US" sz="1500" b="0" i="0" u="none" strike="noStrike" cap="none" normalizeH="0" baseline="0" dirty="0" smtClean="0">
                        <a:ln>
                          <a:noFill/>
                        </a:ln>
                        <a:solidFill>
                          <a:srgbClr val="000000"/>
                        </a:solidFill>
                        <a:effectLst/>
                        <a:latin typeface="District Light" charset="0"/>
                        <a:ea typeface="ＭＳ Ｐゴシック" charset="-128"/>
                      </a:endParaRP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x/x </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x/x  (twice monthly or more)</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x/x  (twice monthly or more)</a:t>
                      </a:r>
                    </a:p>
                    <a:p>
                      <a:pPr marL="0" marR="0" lvl="0" indent="0" algn="l" defTabSz="914400" rtl="0" eaLnBrk="1" fontAlgn="base" latinLnBrk="0" hangingPunct="1">
                        <a:lnSpc>
                          <a:spcPct val="110000"/>
                        </a:lnSpc>
                        <a:spcBef>
                          <a:spcPts val="400"/>
                        </a:spcBef>
                        <a:spcAft>
                          <a:spcPct val="0"/>
                        </a:spcAft>
                        <a:buClrTx/>
                        <a:buSzTx/>
                        <a:buFontTx/>
                        <a:buNone/>
                        <a:tabLst/>
                      </a:pPr>
                      <a:r>
                        <a:rPr kumimoji="0" lang="en-US" sz="1500" b="0" i="0" u="none" strike="noStrike" cap="none" normalizeH="0" baseline="0" dirty="0" smtClean="0">
                          <a:ln>
                            <a:noFill/>
                          </a:ln>
                          <a:solidFill>
                            <a:srgbClr val="000000"/>
                          </a:solidFill>
                          <a:effectLst/>
                          <a:latin typeface="District Light" charset="0"/>
                          <a:ea typeface="ＭＳ Ｐゴシック" charset="-128"/>
                        </a:rPr>
                        <a:t>Week of   x/x </a:t>
                      </a:r>
                      <a:endParaRPr kumimoji="0" lang="en-US" sz="1500" b="0" i="0" u="none" strike="noStrike" cap="none" normalizeH="0" baseline="0" dirty="0" smtClean="0">
                        <a:ln>
                          <a:noFill/>
                        </a:ln>
                        <a:solidFill>
                          <a:schemeClr val="tx1"/>
                        </a:solidFill>
                        <a:effectLst/>
                        <a:latin typeface="District Light" charset="0"/>
                        <a:ea typeface="ＭＳ Ｐゴシック" charset="-128"/>
                      </a:endParaRPr>
                    </a:p>
                  </a:txBody>
                  <a:tcPr marL="77724" marR="77724" marT="67070" marB="6707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9469" name="Title 5"/>
          <p:cNvSpPr>
            <a:spLocks noGrp="1"/>
          </p:cNvSpPr>
          <p:nvPr>
            <p:ph type="title"/>
          </p:nvPr>
        </p:nvSpPr>
        <p:spPr bwMode="auto">
          <a:xfrm>
            <a:off x="1360487" y="533400"/>
            <a:ext cx="6411913" cy="731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r>
              <a:rPr lang="en-US" altLang="en-US" dirty="0" smtClean="0">
                <a:latin typeface="District Light" charset="0"/>
                <a:ea typeface="ＭＳ Ｐゴシック" panose="020B0600070205080204" pitchFamily="34" charset="-128"/>
              </a:rPr>
              <a:t>A Marketing Plan for Your Property</a:t>
            </a:r>
            <a:endParaRPr lang="en-US" altLang="en-US" baseline="30000" dirty="0" smtClean="0">
              <a:latin typeface="District Light" charset="0"/>
              <a:ea typeface="ＭＳ Ｐゴシック" panose="020B0600070205080204" pitchFamily="34" charset="-128"/>
            </a:endParaRPr>
          </a:p>
        </p:txBody>
      </p:sp>
    </p:spTree>
    <p:extLst>
      <p:ext uri="{BB962C8B-B14F-4D97-AF65-F5344CB8AC3E}">
        <p14:creationId xmlns:p14="http://schemas.microsoft.com/office/powerpoint/2010/main" val="80532446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29579" y="9580035"/>
            <a:ext cx="2092325" cy="106045"/>
          </a:xfrm>
          <a:prstGeom prst="rect">
            <a:avLst/>
          </a:prstGeom>
        </p:spPr>
        <p:txBody>
          <a:bodyPr vert="horz" wrap="square" lIns="0" tIns="0" rIns="0" bIns="0" rtlCol="0">
            <a:noAutofit/>
          </a:bodyPr>
          <a:lstStyle/>
          <a:p>
            <a:pPr marL="12700">
              <a:lnSpc>
                <a:spcPct val="100000"/>
              </a:lnSpc>
            </a:pPr>
            <a:r>
              <a:rPr sz="600" dirty="0" smtClean="0">
                <a:solidFill>
                  <a:srgbClr val="58595B"/>
                </a:solidFill>
                <a:latin typeface="ITC Eras Std Book"/>
                <a:cs typeface="ITC Eras Std Book"/>
              </a:rPr>
              <a:t>© 2013 Berkshi</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e Hathaway HomeSe</a:t>
            </a:r>
            <a:r>
              <a:rPr sz="600" spc="5"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vices California P</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operties</a:t>
            </a:r>
            <a:endParaRPr sz="600">
              <a:latin typeface="ITC Eras Std Book"/>
              <a:cs typeface="ITC Eras Std Book"/>
            </a:endParaRPr>
          </a:p>
        </p:txBody>
      </p:sp>
      <p:sp>
        <p:nvSpPr>
          <p:cNvPr id="3" name="object 3"/>
          <p:cNvSpPr txBox="1"/>
          <p:nvPr/>
        </p:nvSpPr>
        <p:spPr>
          <a:xfrm>
            <a:off x="3078215" y="8574073"/>
            <a:ext cx="1616075" cy="800100"/>
          </a:xfrm>
          <a:prstGeom prst="rect">
            <a:avLst/>
          </a:prstGeom>
        </p:spPr>
        <p:txBody>
          <a:bodyPr vert="horz" wrap="square" lIns="0" tIns="0" rIns="0" bIns="0" rtlCol="0">
            <a:noAutofit/>
          </a:bodyPr>
          <a:lstStyle/>
          <a:p>
            <a:pPr marR="0" algn="ctr">
              <a:lnSpc>
                <a:spcPct val="100000"/>
              </a:lnSpc>
            </a:pPr>
            <a:endParaRPr sz="900" dirty="0">
              <a:latin typeface="ITC Eras Std Book"/>
              <a:cs typeface="ITC Eras Std Book"/>
            </a:endParaRPr>
          </a:p>
        </p:txBody>
      </p:sp>
      <p:sp>
        <p:nvSpPr>
          <p:cNvPr id="4" name="object 5"/>
          <p:cNvSpPr txBox="1">
            <a:spLocks/>
          </p:cNvSpPr>
          <p:nvPr/>
        </p:nvSpPr>
        <p:spPr>
          <a:xfrm>
            <a:off x="397001" y="667511"/>
            <a:ext cx="6978396" cy="745640"/>
          </a:xfrm>
          <a:prstGeom prst="rect">
            <a:avLst/>
          </a:prstGeom>
        </p:spPr>
        <p:txBody>
          <a:bodyPr vert="horz" wrap="square" lIns="0" tIns="0" rIns="0" bIns="0" rtlCol="0">
            <a:noAutofit/>
          </a:bodyPr>
          <a:lstStyle/>
          <a:p>
            <a:pPr marL="1139190">
              <a:lnSpc>
                <a:spcPts val="4185"/>
              </a:lnSpc>
            </a:pPr>
            <a:r>
              <a:rPr lang="en-US" sz="2400" kern="0" dirty="0" smtClean="0">
                <a:solidFill>
                  <a:srgbClr val="52144D"/>
                </a:solidFill>
                <a:latin typeface="Georgia" panose="02040502050405020303" pitchFamily="18" charset="0"/>
                <a:cs typeface="ITC Eras Std Light"/>
              </a:rPr>
              <a:t>Marketing Schedule</a:t>
            </a:r>
            <a:endParaRPr lang="en-US" sz="2400" kern="0" dirty="0">
              <a:solidFill>
                <a:sysClr val="windowText" lastClr="000000"/>
              </a:solidFill>
              <a:latin typeface="Georgia" panose="02040502050405020303" pitchFamily="18" charset="0"/>
              <a:cs typeface="ITC Eras Std Light"/>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3612" t="21213" r="15578" b="5303"/>
          <a:stretch/>
        </p:blipFill>
        <p:spPr>
          <a:xfrm>
            <a:off x="1066800" y="1524000"/>
            <a:ext cx="5486400" cy="7391400"/>
          </a:xfrm>
          <a:prstGeom prst="rect">
            <a:avLst/>
          </a:prstGeom>
        </p:spPr>
      </p:pic>
    </p:spTree>
    <p:extLst>
      <p:ext uri="{BB962C8B-B14F-4D97-AF65-F5344CB8AC3E}">
        <p14:creationId xmlns:p14="http://schemas.microsoft.com/office/powerpoint/2010/main" val="15500456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object 21"/>
          <p:cNvSpPr/>
          <p:nvPr/>
        </p:nvSpPr>
        <p:spPr>
          <a:xfrm>
            <a:off x="0" y="9820656"/>
            <a:ext cx="7772400" cy="237744"/>
          </a:xfrm>
          <a:custGeom>
            <a:avLst/>
            <a:gdLst/>
            <a:ahLst/>
            <a:cxnLst/>
            <a:rect l="l" t="t" r="r" b="b"/>
            <a:pathLst>
              <a:path w="7772400" h="237744">
                <a:moveTo>
                  <a:pt x="0" y="237744"/>
                </a:moveTo>
                <a:lnTo>
                  <a:pt x="7772400" y="237744"/>
                </a:lnTo>
                <a:lnTo>
                  <a:pt x="7772400" y="0"/>
                </a:lnTo>
                <a:lnTo>
                  <a:pt x="0" y="0"/>
                </a:lnTo>
                <a:lnTo>
                  <a:pt x="0" y="237744"/>
                </a:lnTo>
                <a:close/>
              </a:path>
            </a:pathLst>
          </a:custGeom>
          <a:solidFill>
            <a:srgbClr val="52144D"/>
          </a:solidFill>
        </p:spPr>
        <p:txBody>
          <a:bodyPr wrap="square" lIns="0" tIns="0" rIns="0" bIns="0" rtlCol="0">
            <a:noAutofit/>
          </a:bodyPr>
          <a:lstStyle/>
          <a:p>
            <a:endParaRPr/>
          </a:p>
        </p:txBody>
      </p:sp>
      <p:sp>
        <p:nvSpPr>
          <p:cNvPr id="22" name="object 22"/>
          <p:cNvSpPr/>
          <p:nvPr/>
        </p:nvSpPr>
        <p:spPr>
          <a:xfrm>
            <a:off x="450850" y="0"/>
            <a:ext cx="944143" cy="1368552"/>
          </a:xfrm>
          <a:prstGeom prst="rect">
            <a:avLst/>
          </a:prstGeom>
          <a:blipFill>
            <a:blip r:embed="rId2" cstate="print"/>
            <a:stretch>
              <a:fillRect/>
            </a:stretch>
          </a:blipFill>
        </p:spPr>
        <p:txBody>
          <a:bodyPr wrap="square" lIns="0" tIns="0" rIns="0" bIns="0" rtlCol="0">
            <a:noAutofit/>
          </a:bodyPr>
          <a:lstStyle/>
          <a:p>
            <a:endParaRPr/>
          </a:p>
        </p:txBody>
      </p:sp>
      <p:sp>
        <p:nvSpPr>
          <p:cNvPr id="23" name="object 23"/>
          <p:cNvSpPr txBox="1">
            <a:spLocks noGrp="1"/>
          </p:cNvSpPr>
          <p:nvPr>
            <p:ph type="title"/>
          </p:nvPr>
        </p:nvSpPr>
        <p:spPr>
          <a:prstGeom prst="rect">
            <a:avLst/>
          </a:prstGeom>
        </p:spPr>
        <p:txBody>
          <a:bodyPr vert="horz" wrap="square" lIns="0" tIns="0" rIns="0" bIns="0" rtlCol="0">
            <a:noAutofit/>
          </a:bodyPr>
          <a:lstStyle/>
          <a:p>
            <a:pPr marL="1139190">
              <a:lnSpc>
                <a:spcPts val="4185"/>
              </a:lnSpc>
            </a:pPr>
            <a:r>
              <a:rPr sz="2400" dirty="0" smtClean="0">
                <a:solidFill>
                  <a:srgbClr val="52144D"/>
                </a:solidFill>
                <a:latin typeface="Georgia" panose="02040502050405020303" pitchFamily="18" charset="0"/>
                <a:cs typeface="ITC Eras Std Light"/>
              </a:rPr>
              <a:t>HOW BUYERS</a:t>
            </a:r>
            <a:endParaRPr sz="2400" dirty="0">
              <a:latin typeface="Georgia" panose="02040502050405020303" pitchFamily="18" charset="0"/>
              <a:cs typeface="ITC Eras Std Light"/>
            </a:endParaRPr>
          </a:p>
          <a:p>
            <a:pPr marL="1139190">
              <a:lnSpc>
                <a:spcPts val="1555"/>
              </a:lnSpc>
            </a:pPr>
            <a:r>
              <a:rPr sz="1600" spc="-140" dirty="0" smtClean="0">
                <a:solidFill>
                  <a:srgbClr val="52144D"/>
                </a:solidFill>
                <a:latin typeface="Georgia" panose="02040502050405020303" pitchFamily="18" charset="0"/>
                <a:cs typeface="ITC Eras Std Medium"/>
              </a:rPr>
              <a:t>Find</a:t>
            </a:r>
            <a:r>
              <a:rPr sz="1600" spc="-80" dirty="0" smtClean="0">
                <a:solidFill>
                  <a:srgbClr val="52144D"/>
                </a:solidFill>
                <a:latin typeface="Georgia" panose="02040502050405020303" pitchFamily="18" charset="0"/>
                <a:cs typeface="ITC Eras Std Medium"/>
              </a:rPr>
              <a:t> </a:t>
            </a:r>
            <a:r>
              <a:rPr sz="1600" spc="-145" dirty="0" smtClean="0">
                <a:solidFill>
                  <a:srgbClr val="52144D"/>
                </a:solidFill>
                <a:latin typeface="Georgia" panose="02040502050405020303" pitchFamily="18" charset="0"/>
                <a:cs typeface="ITC Eras Std Medium"/>
              </a:rPr>
              <a:t>Their</a:t>
            </a:r>
            <a:r>
              <a:rPr sz="1600" spc="-80" dirty="0" smtClean="0">
                <a:solidFill>
                  <a:srgbClr val="52144D"/>
                </a:solidFill>
                <a:latin typeface="Georgia" panose="02040502050405020303" pitchFamily="18" charset="0"/>
                <a:cs typeface="ITC Eras Std Medium"/>
              </a:rPr>
              <a:t> </a:t>
            </a:r>
            <a:r>
              <a:rPr sz="1600" spc="-125" dirty="0" smtClean="0">
                <a:solidFill>
                  <a:srgbClr val="52144D"/>
                </a:solidFill>
                <a:latin typeface="Georgia" panose="02040502050405020303" pitchFamily="18" charset="0"/>
                <a:cs typeface="ITC Eras Std Medium"/>
              </a:rPr>
              <a:t>Home</a:t>
            </a:r>
            <a:endParaRPr sz="1600" dirty="0">
              <a:latin typeface="Georgia" panose="02040502050405020303" pitchFamily="18" charset="0"/>
              <a:cs typeface="ITC Eras Std Medium"/>
            </a:endParaRPr>
          </a:p>
        </p:txBody>
      </p:sp>
      <p:sp>
        <p:nvSpPr>
          <p:cNvPr id="25" name="object 25"/>
          <p:cNvSpPr txBox="1"/>
          <p:nvPr/>
        </p:nvSpPr>
        <p:spPr>
          <a:xfrm>
            <a:off x="446087" y="2017970"/>
            <a:ext cx="6932930" cy="447675"/>
          </a:xfrm>
          <a:prstGeom prst="rect">
            <a:avLst/>
          </a:prstGeom>
        </p:spPr>
        <p:txBody>
          <a:bodyPr vert="horz" wrap="square" lIns="0" tIns="0" rIns="0" bIns="0" rtlCol="0">
            <a:noAutofit/>
          </a:bodyPr>
          <a:lstStyle/>
          <a:p>
            <a:pPr marL="12700" marR="12700">
              <a:lnSpc>
                <a:spcPct val="128800"/>
              </a:lnSpc>
            </a:pPr>
            <a:r>
              <a:rPr sz="1100" dirty="0" smtClean="0">
                <a:solidFill>
                  <a:srgbClr val="58595B"/>
                </a:solidFill>
                <a:latin typeface="Arial" panose="020B0604020202020204" pitchFamily="34" charset="0"/>
                <a:cs typeface="Arial" panose="020B0604020202020204" pitchFamily="34" charset="0"/>
              </a:rPr>
              <a:t>Though home buyers may use several information sources in their search process, they are most likely to find the home they purchase through a real estate sales professional and the internet.</a:t>
            </a:r>
            <a:endParaRPr sz="1100" dirty="0">
              <a:latin typeface="Arial" panose="020B0604020202020204" pitchFamily="34" charset="0"/>
              <a:cs typeface="Arial" panose="020B0604020202020204" pitchFamily="34" charset="0"/>
            </a:endParaRPr>
          </a:p>
        </p:txBody>
      </p:sp>
      <p:sp>
        <p:nvSpPr>
          <p:cNvPr id="26" name="object 26"/>
          <p:cNvSpPr/>
          <p:nvPr/>
        </p:nvSpPr>
        <p:spPr>
          <a:xfrm>
            <a:off x="461962" y="2700869"/>
            <a:ext cx="6901586" cy="0"/>
          </a:xfrm>
          <a:custGeom>
            <a:avLst/>
            <a:gdLst/>
            <a:ahLst/>
            <a:cxnLst/>
            <a:rect l="l" t="t" r="r" b="b"/>
            <a:pathLst>
              <a:path w="6901586">
                <a:moveTo>
                  <a:pt x="0" y="0"/>
                </a:moveTo>
                <a:lnTo>
                  <a:pt x="6901586" y="0"/>
                </a:lnTo>
              </a:path>
            </a:pathLst>
          </a:custGeom>
          <a:ln w="6350">
            <a:solidFill>
              <a:srgbClr val="58595B"/>
            </a:solidFill>
          </a:ln>
        </p:spPr>
        <p:txBody>
          <a:bodyPr wrap="square" lIns="0" tIns="0" rIns="0" bIns="0" rtlCol="0">
            <a:noAutofit/>
          </a:bodyPr>
          <a:lstStyle/>
          <a:p>
            <a:endParaRPr/>
          </a:p>
        </p:txBody>
      </p:sp>
      <p:sp>
        <p:nvSpPr>
          <p:cNvPr id="30" name="object 30"/>
          <p:cNvSpPr txBox="1"/>
          <p:nvPr/>
        </p:nvSpPr>
        <p:spPr>
          <a:xfrm>
            <a:off x="446087" y="9210409"/>
            <a:ext cx="4157979" cy="365125"/>
          </a:xfrm>
          <a:prstGeom prst="rect">
            <a:avLst/>
          </a:prstGeom>
        </p:spPr>
        <p:txBody>
          <a:bodyPr vert="horz" wrap="square" lIns="0" tIns="0" rIns="0" bIns="0" rtlCol="0">
            <a:noAutofit/>
          </a:bodyPr>
          <a:lstStyle/>
          <a:p>
            <a:pPr marL="12700">
              <a:lnSpc>
                <a:spcPct val="100000"/>
              </a:lnSpc>
            </a:pPr>
            <a:r>
              <a:rPr sz="850" spc="10" dirty="0" smtClean="0">
                <a:solidFill>
                  <a:srgbClr val="58595B"/>
                </a:solidFill>
                <a:latin typeface="Arial" panose="020B0604020202020204" pitchFamily="34" charset="0"/>
                <a:cs typeface="Arial" panose="020B0604020202020204" pitchFamily="34" charset="0"/>
              </a:rPr>
              <a:t>Pe</a:t>
            </a:r>
            <a:r>
              <a:rPr sz="850" spc="-25" dirty="0" smtClean="0">
                <a:solidFill>
                  <a:srgbClr val="58595B"/>
                </a:solidFill>
                <a:latin typeface="Arial" panose="020B0604020202020204" pitchFamily="34" charset="0"/>
                <a:cs typeface="Arial" panose="020B0604020202020204" pitchFamily="34" charset="0"/>
              </a:rPr>
              <a:t>r</a:t>
            </a:r>
            <a:r>
              <a:rPr sz="850" spc="10" dirty="0" smtClean="0">
                <a:solidFill>
                  <a:srgbClr val="58595B"/>
                </a:solidFill>
                <a:latin typeface="Arial" panose="020B0604020202020204" pitchFamily="34" charset="0"/>
                <a:cs typeface="Arial" panose="020B0604020202020204" pitchFamily="34" charset="0"/>
              </a:rPr>
              <a:t>centages</a:t>
            </a:r>
            <a:r>
              <a:rPr sz="850" spc="5" dirty="0" smtClean="0">
                <a:solidFill>
                  <a:srgbClr val="58595B"/>
                </a:solidFill>
                <a:latin typeface="Arial" panose="020B0604020202020204" pitchFamily="34" charset="0"/>
                <a:cs typeface="Arial" panose="020B0604020202020204" pitchFamily="34" charset="0"/>
              </a:rPr>
              <a:t> </a:t>
            </a:r>
            <a:r>
              <a:rPr sz="850" spc="15" dirty="0" smtClean="0">
                <a:solidFill>
                  <a:srgbClr val="58595B"/>
                </a:solidFill>
                <a:latin typeface="Arial" panose="020B0604020202020204" pitchFamily="34" charset="0"/>
                <a:cs typeface="Arial" panose="020B0604020202020204" pitchFamily="34" charset="0"/>
              </a:rPr>
              <a:t>may</a:t>
            </a:r>
            <a:r>
              <a:rPr sz="850" spc="5" dirty="0" smtClean="0">
                <a:solidFill>
                  <a:srgbClr val="58595B"/>
                </a:solidFill>
                <a:latin typeface="Arial" panose="020B0604020202020204" pitchFamily="34" charset="0"/>
                <a:cs typeface="Arial" panose="020B0604020202020204" pitchFamily="34" charset="0"/>
              </a:rPr>
              <a:t> </a:t>
            </a:r>
            <a:r>
              <a:rPr sz="850" spc="10" dirty="0" smtClean="0">
                <a:solidFill>
                  <a:srgbClr val="58595B"/>
                </a:solidFill>
                <a:latin typeface="Arial" panose="020B0604020202020204" pitchFamily="34" charset="0"/>
                <a:cs typeface="Arial" panose="020B0604020202020204" pitchFamily="34" charset="0"/>
              </a:rPr>
              <a:t>not</a:t>
            </a:r>
            <a:r>
              <a:rPr sz="850" spc="5" dirty="0" smtClean="0">
                <a:solidFill>
                  <a:srgbClr val="58595B"/>
                </a:solidFill>
                <a:latin typeface="Arial" panose="020B0604020202020204" pitchFamily="34" charset="0"/>
                <a:cs typeface="Arial" panose="020B0604020202020204" pitchFamily="34" charset="0"/>
              </a:rPr>
              <a:t> </a:t>
            </a:r>
            <a:r>
              <a:rPr sz="850" spc="10" dirty="0" smtClean="0">
                <a:solidFill>
                  <a:srgbClr val="58595B"/>
                </a:solidFill>
                <a:latin typeface="Arial" panose="020B0604020202020204" pitchFamily="34" charset="0"/>
                <a:cs typeface="Arial" panose="020B0604020202020204" pitchFamily="34" charset="0"/>
              </a:rPr>
              <a:t>equal</a:t>
            </a:r>
            <a:r>
              <a:rPr sz="850" spc="5" dirty="0" smtClean="0">
                <a:solidFill>
                  <a:srgbClr val="58595B"/>
                </a:solidFill>
                <a:latin typeface="Arial" panose="020B0604020202020204" pitchFamily="34" charset="0"/>
                <a:cs typeface="Arial" panose="020B0604020202020204" pitchFamily="34" charset="0"/>
              </a:rPr>
              <a:t> </a:t>
            </a:r>
            <a:r>
              <a:rPr sz="850" spc="15" dirty="0" smtClean="0">
                <a:solidFill>
                  <a:srgbClr val="58595B"/>
                </a:solidFill>
                <a:latin typeface="Arial" panose="020B0604020202020204" pitchFamily="34" charset="0"/>
                <a:cs typeface="Arial" panose="020B0604020202020204" pitchFamily="34" charset="0"/>
              </a:rPr>
              <a:t>100%</a:t>
            </a:r>
            <a:r>
              <a:rPr sz="850" spc="5" dirty="0" smtClean="0">
                <a:solidFill>
                  <a:srgbClr val="58595B"/>
                </a:solidFill>
                <a:latin typeface="Arial" panose="020B0604020202020204" pitchFamily="34" charset="0"/>
                <a:cs typeface="Arial" panose="020B0604020202020204" pitchFamily="34" charset="0"/>
              </a:rPr>
              <a:t> </a:t>
            </a:r>
            <a:r>
              <a:rPr sz="850" spc="10" dirty="0" smtClean="0">
                <a:solidFill>
                  <a:srgbClr val="58595B"/>
                </a:solidFill>
                <a:latin typeface="Arial" panose="020B0604020202020204" pitchFamily="34" charset="0"/>
                <a:cs typeface="Arial" panose="020B0604020202020204" pitchFamily="34" charset="0"/>
              </a:rPr>
              <a:t>because</a:t>
            </a:r>
            <a:r>
              <a:rPr sz="850" spc="5" dirty="0" smtClean="0">
                <a:solidFill>
                  <a:srgbClr val="58595B"/>
                </a:solidFill>
                <a:latin typeface="Arial" panose="020B0604020202020204" pitchFamily="34" charset="0"/>
                <a:cs typeface="Arial" panose="020B0604020202020204" pitchFamily="34" charset="0"/>
              </a:rPr>
              <a:t> </a:t>
            </a:r>
            <a:r>
              <a:rPr sz="850" spc="10" dirty="0" smtClean="0">
                <a:solidFill>
                  <a:srgbClr val="58595B"/>
                </a:solidFill>
                <a:latin typeface="Arial" panose="020B0604020202020204" pitchFamily="34" charset="0"/>
                <a:cs typeface="Arial" panose="020B0604020202020204" pitchFamily="34" charset="0"/>
              </a:rPr>
              <a:t>of</a:t>
            </a:r>
            <a:r>
              <a:rPr sz="850" spc="5" dirty="0" smtClean="0">
                <a:solidFill>
                  <a:srgbClr val="58595B"/>
                </a:solidFill>
                <a:latin typeface="Arial" panose="020B0604020202020204" pitchFamily="34" charset="0"/>
                <a:cs typeface="Arial" panose="020B0604020202020204" pitchFamily="34" charset="0"/>
              </a:rPr>
              <a:t> </a:t>
            </a:r>
            <a:r>
              <a:rPr sz="850" spc="-25" dirty="0" smtClean="0">
                <a:solidFill>
                  <a:srgbClr val="58595B"/>
                </a:solidFill>
                <a:latin typeface="Arial" panose="020B0604020202020204" pitchFamily="34" charset="0"/>
                <a:cs typeface="Arial" panose="020B0604020202020204" pitchFamily="34" charset="0"/>
              </a:rPr>
              <a:t>r</a:t>
            </a:r>
            <a:r>
              <a:rPr sz="850" spc="10" dirty="0" smtClean="0">
                <a:solidFill>
                  <a:srgbClr val="58595B"/>
                </a:solidFill>
                <a:latin typeface="Arial" panose="020B0604020202020204" pitchFamily="34" charset="0"/>
                <a:cs typeface="Arial" panose="020B0604020202020204" pitchFamily="34" charset="0"/>
              </a:rPr>
              <a:t>ounding.</a:t>
            </a:r>
            <a:endParaRPr sz="850" dirty="0">
              <a:latin typeface="Arial" panose="020B0604020202020204" pitchFamily="34" charset="0"/>
              <a:cs typeface="Arial" panose="020B0604020202020204" pitchFamily="34" charset="0"/>
            </a:endParaRPr>
          </a:p>
          <a:p>
            <a:pPr>
              <a:lnSpc>
                <a:spcPts val="700"/>
              </a:lnSpc>
              <a:spcBef>
                <a:spcPts val="7"/>
              </a:spcBef>
            </a:pPr>
            <a:endParaRPr sz="700" dirty="0">
              <a:latin typeface="Arial" panose="020B0604020202020204" pitchFamily="34" charset="0"/>
              <a:cs typeface="Arial" panose="020B0604020202020204" pitchFamily="34" charset="0"/>
            </a:endParaRPr>
          </a:p>
          <a:p>
            <a:pPr marL="12700">
              <a:lnSpc>
                <a:spcPct val="100000"/>
              </a:lnSpc>
            </a:pPr>
            <a:r>
              <a:rPr sz="850" spc="10" dirty="0" smtClean="0">
                <a:solidFill>
                  <a:srgbClr val="58595B"/>
                </a:solidFill>
                <a:latin typeface="Arial" panose="020B0604020202020204" pitchFamily="34" charset="0"/>
                <a:cs typeface="Arial" panose="020B0604020202020204" pitchFamily="34" charset="0"/>
              </a:rPr>
              <a:t>Sou</a:t>
            </a:r>
            <a:r>
              <a:rPr sz="850" spc="-25" dirty="0" smtClean="0">
                <a:solidFill>
                  <a:srgbClr val="58595B"/>
                </a:solidFill>
                <a:latin typeface="Arial" panose="020B0604020202020204" pitchFamily="34" charset="0"/>
                <a:cs typeface="Arial" panose="020B0604020202020204" pitchFamily="34" charset="0"/>
              </a:rPr>
              <a:t>r</a:t>
            </a:r>
            <a:r>
              <a:rPr sz="850" spc="10" dirty="0" smtClean="0">
                <a:solidFill>
                  <a:srgbClr val="58595B"/>
                </a:solidFill>
                <a:latin typeface="Arial" panose="020B0604020202020204" pitchFamily="34" charset="0"/>
                <a:cs typeface="Arial" panose="020B0604020202020204" pitchFamily="34" charset="0"/>
              </a:rPr>
              <a:t>ce:</a:t>
            </a:r>
            <a:r>
              <a:rPr sz="850" spc="5" dirty="0" smtClean="0">
                <a:solidFill>
                  <a:srgbClr val="58595B"/>
                </a:solidFill>
                <a:latin typeface="Arial" panose="020B0604020202020204" pitchFamily="34" charset="0"/>
                <a:cs typeface="Arial" panose="020B0604020202020204" pitchFamily="34" charset="0"/>
              </a:rPr>
              <a:t> </a:t>
            </a:r>
            <a:r>
              <a:rPr sz="850" spc="10" dirty="0" smtClean="0">
                <a:solidFill>
                  <a:srgbClr val="58595B"/>
                </a:solidFill>
                <a:latin typeface="Arial" panose="020B0604020202020204" pitchFamily="34" charset="0"/>
                <a:cs typeface="Arial" panose="020B0604020202020204" pitchFamily="34" charset="0"/>
              </a:rPr>
              <a:t>The</a:t>
            </a:r>
            <a:r>
              <a:rPr sz="850" spc="5" dirty="0" smtClean="0">
                <a:solidFill>
                  <a:srgbClr val="58595B"/>
                </a:solidFill>
                <a:latin typeface="Arial" panose="020B0604020202020204" pitchFamily="34" charset="0"/>
                <a:cs typeface="Arial" panose="020B0604020202020204" pitchFamily="34" charset="0"/>
              </a:rPr>
              <a:t> </a:t>
            </a:r>
            <a:r>
              <a:rPr sz="850" spc="10" dirty="0" smtClean="0">
                <a:solidFill>
                  <a:srgbClr val="58595B"/>
                </a:solidFill>
                <a:latin typeface="Arial" panose="020B0604020202020204" pitchFamily="34" charset="0"/>
                <a:cs typeface="Arial" panose="020B0604020202020204" pitchFamily="34" charset="0"/>
              </a:rPr>
              <a:t>2012</a:t>
            </a:r>
            <a:r>
              <a:rPr sz="850" spc="5" dirty="0" smtClean="0">
                <a:solidFill>
                  <a:srgbClr val="58595B"/>
                </a:solidFill>
                <a:latin typeface="Arial" panose="020B0604020202020204" pitchFamily="34" charset="0"/>
                <a:cs typeface="Arial" panose="020B0604020202020204" pitchFamily="34" charset="0"/>
              </a:rPr>
              <a:t> </a:t>
            </a:r>
            <a:r>
              <a:rPr sz="850" spc="10" dirty="0" smtClean="0">
                <a:solidFill>
                  <a:srgbClr val="58595B"/>
                </a:solidFill>
                <a:latin typeface="Arial" panose="020B0604020202020204" pitchFamily="34" charset="0"/>
                <a:cs typeface="Arial" panose="020B0604020202020204" pitchFamily="34" charset="0"/>
              </a:rPr>
              <a:t>National</a:t>
            </a:r>
            <a:r>
              <a:rPr sz="850" spc="5" dirty="0" smtClean="0">
                <a:solidFill>
                  <a:srgbClr val="58595B"/>
                </a:solidFill>
                <a:latin typeface="Arial" panose="020B0604020202020204" pitchFamily="34" charset="0"/>
                <a:cs typeface="Arial" panose="020B0604020202020204" pitchFamily="34" charset="0"/>
              </a:rPr>
              <a:t> </a:t>
            </a:r>
            <a:r>
              <a:rPr sz="850" spc="10" dirty="0" smtClean="0">
                <a:solidFill>
                  <a:srgbClr val="58595B"/>
                </a:solidFill>
                <a:latin typeface="Arial" panose="020B0604020202020204" pitchFamily="34" charset="0"/>
                <a:cs typeface="Arial" panose="020B0604020202020204" pitchFamily="34" charset="0"/>
              </a:rPr>
              <a:t>Association</a:t>
            </a:r>
            <a:r>
              <a:rPr sz="850" spc="5" dirty="0" smtClean="0">
                <a:solidFill>
                  <a:srgbClr val="58595B"/>
                </a:solidFill>
                <a:latin typeface="Arial" panose="020B0604020202020204" pitchFamily="34" charset="0"/>
                <a:cs typeface="Arial" panose="020B0604020202020204" pitchFamily="34" charset="0"/>
              </a:rPr>
              <a:t> </a:t>
            </a:r>
            <a:r>
              <a:rPr sz="850" spc="10" dirty="0" smtClean="0">
                <a:solidFill>
                  <a:srgbClr val="58595B"/>
                </a:solidFill>
                <a:latin typeface="Arial" panose="020B0604020202020204" pitchFamily="34" charset="0"/>
                <a:cs typeface="Arial" panose="020B0604020202020204" pitchFamily="34" charset="0"/>
              </a:rPr>
              <a:t>of</a:t>
            </a:r>
            <a:r>
              <a:rPr sz="850" spc="5" dirty="0" smtClean="0">
                <a:solidFill>
                  <a:srgbClr val="58595B"/>
                </a:solidFill>
                <a:latin typeface="Arial" panose="020B0604020202020204" pitchFamily="34" charset="0"/>
                <a:cs typeface="Arial" panose="020B0604020202020204" pitchFamily="34" charset="0"/>
              </a:rPr>
              <a:t> </a:t>
            </a:r>
            <a:r>
              <a:rPr sz="850" spc="10" dirty="0" smtClean="0">
                <a:solidFill>
                  <a:srgbClr val="58595B"/>
                </a:solidFill>
                <a:latin typeface="Arial" panose="020B0604020202020204" pitchFamily="34" charset="0"/>
                <a:cs typeface="Arial" panose="020B0604020202020204" pitchFamily="34" charset="0"/>
              </a:rPr>
              <a:t>Realtors®</a:t>
            </a:r>
            <a:r>
              <a:rPr sz="850" spc="5" dirty="0" smtClean="0">
                <a:solidFill>
                  <a:srgbClr val="58595B"/>
                </a:solidFill>
                <a:latin typeface="Arial" panose="020B0604020202020204" pitchFamily="34" charset="0"/>
                <a:cs typeface="Arial" panose="020B0604020202020204" pitchFamily="34" charset="0"/>
              </a:rPr>
              <a:t> </a:t>
            </a:r>
            <a:r>
              <a:rPr sz="850" spc="10" dirty="0" smtClean="0">
                <a:solidFill>
                  <a:srgbClr val="58595B"/>
                </a:solidFill>
                <a:latin typeface="Arial" panose="020B0604020202020204" pitchFamily="34" charset="0"/>
                <a:cs typeface="Arial" panose="020B0604020202020204" pitchFamily="34" charset="0"/>
              </a:rPr>
              <a:t>P</a:t>
            </a:r>
            <a:r>
              <a:rPr sz="850" spc="-25" dirty="0" smtClean="0">
                <a:solidFill>
                  <a:srgbClr val="58595B"/>
                </a:solidFill>
                <a:latin typeface="Arial" panose="020B0604020202020204" pitchFamily="34" charset="0"/>
                <a:cs typeface="Arial" panose="020B0604020202020204" pitchFamily="34" charset="0"/>
              </a:rPr>
              <a:t>r</a:t>
            </a:r>
            <a:r>
              <a:rPr sz="850" spc="5" dirty="0" smtClean="0">
                <a:solidFill>
                  <a:srgbClr val="58595B"/>
                </a:solidFill>
                <a:latin typeface="Arial" panose="020B0604020202020204" pitchFamily="34" charset="0"/>
                <a:cs typeface="Arial" panose="020B0604020202020204" pitchFamily="34" charset="0"/>
              </a:rPr>
              <a:t>ofile </a:t>
            </a:r>
            <a:r>
              <a:rPr sz="850" spc="10" dirty="0" smtClean="0">
                <a:solidFill>
                  <a:srgbClr val="58595B"/>
                </a:solidFill>
                <a:latin typeface="Arial" panose="020B0604020202020204" pitchFamily="34" charset="0"/>
                <a:cs typeface="Arial" panose="020B0604020202020204" pitchFamily="34" charset="0"/>
              </a:rPr>
              <a:t>of</a:t>
            </a:r>
            <a:r>
              <a:rPr sz="850" spc="5" dirty="0" smtClean="0">
                <a:solidFill>
                  <a:srgbClr val="58595B"/>
                </a:solidFill>
                <a:latin typeface="Arial" panose="020B0604020202020204" pitchFamily="34" charset="0"/>
                <a:cs typeface="Arial" panose="020B0604020202020204" pitchFamily="34" charset="0"/>
              </a:rPr>
              <a:t> </a:t>
            </a:r>
            <a:r>
              <a:rPr sz="850" spc="15" dirty="0" smtClean="0">
                <a:solidFill>
                  <a:srgbClr val="58595B"/>
                </a:solidFill>
                <a:latin typeface="Arial" panose="020B0604020202020204" pitchFamily="34" charset="0"/>
                <a:cs typeface="Arial" panose="020B0604020202020204" pitchFamily="34" charset="0"/>
              </a:rPr>
              <a:t>Home</a:t>
            </a:r>
            <a:r>
              <a:rPr sz="850" spc="5" dirty="0" smtClean="0">
                <a:solidFill>
                  <a:srgbClr val="58595B"/>
                </a:solidFill>
                <a:latin typeface="Arial" panose="020B0604020202020204" pitchFamily="34" charset="0"/>
                <a:cs typeface="Arial" panose="020B0604020202020204" pitchFamily="34" charset="0"/>
              </a:rPr>
              <a:t> </a:t>
            </a:r>
            <a:r>
              <a:rPr sz="850" spc="10" dirty="0" smtClean="0">
                <a:solidFill>
                  <a:srgbClr val="58595B"/>
                </a:solidFill>
                <a:latin typeface="Arial" panose="020B0604020202020204" pitchFamily="34" charset="0"/>
                <a:cs typeface="Arial" panose="020B0604020202020204" pitchFamily="34" charset="0"/>
              </a:rPr>
              <a:t>Buyers</a:t>
            </a:r>
            <a:r>
              <a:rPr sz="850" spc="5" dirty="0" smtClean="0">
                <a:solidFill>
                  <a:srgbClr val="58595B"/>
                </a:solidFill>
                <a:latin typeface="Arial" panose="020B0604020202020204" pitchFamily="34" charset="0"/>
                <a:cs typeface="Arial" panose="020B0604020202020204" pitchFamily="34" charset="0"/>
              </a:rPr>
              <a:t> </a:t>
            </a:r>
            <a:r>
              <a:rPr sz="850" spc="10" dirty="0" smtClean="0">
                <a:solidFill>
                  <a:srgbClr val="58595B"/>
                </a:solidFill>
                <a:latin typeface="Arial" panose="020B0604020202020204" pitchFamily="34" charset="0"/>
                <a:cs typeface="Arial" panose="020B0604020202020204" pitchFamily="34" charset="0"/>
              </a:rPr>
              <a:t>and</a:t>
            </a:r>
            <a:r>
              <a:rPr sz="850" spc="5" dirty="0" smtClean="0">
                <a:solidFill>
                  <a:srgbClr val="58595B"/>
                </a:solidFill>
                <a:latin typeface="Arial" panose="020B0604020202020204" pitchFamily="34" charset="0"/>
                <a:cs typeface="Arial" panose="020B0604020202020204" pitchFamily="34" charset="0"/>
              </a:rPr>
              <a:t> Sellers.</a:t>
            </a:r>
            <a:endParaRPr sz="850" dirty="0">
              <a:latin typeface="Arial" panose="020B0604020202020204" pitchFamily="34" charset="0"/>
              <a:cs typeface="Arial" panose="020B0604020202020204" pitchFamily="34" charset="0"/>
            </a:endParaRPr>
          </a:p>
        </p:txBody>
      </p:sp>
      <p:pic>
        <p:nvPicPr>
          <p:cNvPr id="39" name="Picture 38"/>
          <p:cNvPicPr>
            <a:picLocks noChangeAspect="1"/>
          </p:cNvPicPr>
          <p:nvPr/>
        </p:nvPicPr>
        <p:blipFill rotWithShape="1">
          <a:blip r:embed="rId3"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3124200"/>
            <a:ext cx="7467600" cy="506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noAutofit/>
          </a:bodyPr>
          <a:lstStyle/>
          <a:p>
            <a:pPr marL="1139190" algn="l">
              <a:lnSpc>
                <a:spcPts val="4185"/>
              </a:lnSpc>
            </a:pPr>
            <a:r>
              <a:rPr lang="en-US" sz="2400" dirty="0" smtClean="0">
                <a:solidFill>
                  <a:srgbClr val="52144D"/>
                </a:solidFill>
                <a:latin typeface="Georgia" panose="02040502050405020303" pitchFamily="18" charset="0"/>
                <a:cs typeface="ITC Eras Std Light"/>
              </a:rPr>
              <a:t>ATTRACTING </a:t>
            </a:r>
            <a:r>
              <a:rPr sz="2400" dirty="0" smtClean="0">
                <a:solidFill>
                  <a:srgbClr val="52144D"/>
                </a:solidFill>
                <a:latin typeface="Georgia" panose="02040502050405020303" pitchFamily="18" charset="0"/>
                <a:cs typeface="ITC Eras Std Light"/>
              </a:rPr>
              <a:t>BUYERS</a:t>
            </a:r>
            <a:endParaRPr sz="2400" dirty="0">
              <a:latin typeface="Georgia" panose="02040502050405020303" pitchFamily="18" charset="0"/>
              <a:cs typeface="ITC Eras Std Light"/>
            </a:endParaRPr>
          </a:p>
          <a:p>
            <a:pPr marL="1139190">
              <a:lnSpc>
                <a:spcPts val="1555"/>
              </a:lnSpc>
            </a:pPr>
            <a:r>
              <a:rPr sz="1600" dirty="0" smtClean="0">
                <a:solidFill>
                  <a:srgbClr val="52144D"/>
                </a:solidFill>
                <a:latin typeface="Georgia" panose="02040502050405020303" pitchFamily="18" charset="0"/>
                <a:cs typeface="ITC Eras Std Medium"/>
              </a:rPr>
              <a:t>A Multi-Channel Approach</a:t>
            </a:r>
            <a:endParaRPr sz="1600" dirty="0">
              <a:latin typeface="Georgia" panose="02040502050405020303" pitchFamily="18" charset="0"/>
              <a:cs typeface="ITC Eras Std Medium"/>
            </a:endParaRPr>
          </a:p>
        </p:txBody>
      </p:sp>
      <p:sp>
        <p:nvSpPr>
          <p:cNvPr id="4" name="object 4"/>
          <p:cNvSpPr/>
          <p:nvPr/>
        </p:nvSpPr>
        <p:spPr>
          <a:xfrm>
            <a:off x="458787" y="3364459"/>
            <a:ext cx="1847850" cy="5855742"/>
          </a:xfrm>
          <a:custGeom>
            <a:avLst/>
            <a:gdLst/>
            <a:ahLst/>
            <a:cxnLst/>
            <a:rect l="l" t="t" r="r" b="b"/>
            <a:pathLst>
              <a:path w="1847850" h="6236741">
                <a:moveTo>
                  <a:pt x="0" y="6236741"/>
                </a:moveTo>
                <a:lnTo>
                  <a:pt x="1847850" y="6236741"/>
                </a:lnTo>
                <a:lnTo>
                  <a:pt x="1847850" y="0"/>
                </a:lnTo>
                <a:lnTo>
                  <a:pt x="0" y="0"/>
                </a:lnTo>
                <a:lnTo>
                  <a:pt x="0" y="6236741"/>
                </a:lnTo>
                <a:close/>
              </a:path>
            </a:pathLst>
          </a:custGeom>
          <a:solidFill>
            <a:srgbClr val="E6E7E8"/>
          </a:solidFill>
        </p:spPr>
        <p:txBody>
          <a:bodyPr wrap="square" lIns="0" tIns="0" rIns="0" bIns="0" rtlCol="0">
            <a:noAutofit/>
          </a:bodyPr>
          <a:lstStyle/>
          <a:p>
            <a:endParaRPr/>
          </a:p>
        </p:txBody>
      </p:sp>
      <p:sp>
        <p:nvSpPr>
          <p:cNvPr id="5" name="object 5"/>
          <p:cNvSpPr/>
          <p:nvPr/>
        </p:nvSpPr>
        <p:spPr>
          <a:xfrm>
            <a:off x="3545475" y="6568685"/>
            <a:ext cx="695205" cy="294578"/>
          </a:xfrm>
          <a:prstGeom prst="rect">
            <a:avLst/>
          </a:prstGeom>
          <a:blipFill>
            <a:blip r:embed="rId2" cstate="print"/>
            <a:stretch>
              <a:fillRect/>
            </a:stretch>
          </a:blipFill>
        </p:spPr>
        <p:txBody>
          <a:bodyPr wrap="square" lIns="0" tIns="0" rIns="0" bIns="0" rtlCol="0">
            <a:noAutofit/>
          </a:bodyPr>
          <a:lstStyle/>
          <a:p>
            <a:endParaRPr/>
          </a:p>
        </p:txBody>
      </p:sp>
      <p:sp>
        <p:nvSpPr>
          <p:cNvPr id="6" name="object 6"/>
          <p:cNvSpPr/>
          <p:nvPr/>
        </p:nvSpPr>
        <p:spPr>
          <a:xfrm>
            <a:off x="5414991" y="4597558"/>
            <a:ext cx="1429518" cy="435002"/>
          </a:xfrm>
          <a:prstGeom prst="rect">
            <a:avLst/>
          </a:prstGeom>
          <a:blipFill>
            <a:blip r:embed="rId3" cstate="print"/>
            <a:stretch>
              <a:fillRect/>
            </a:stretch>
          </a:blipFill>
        </p:spPr>
        <p:txBody>
          <a:bodyPr wrap="square" lIns="0" tIns="0" rIns="0" bIns="0" rtlCol="0">
            <a:noAutofit/>
          </a:bodyPr>
          <a:lstStyle/>
          <a:p>
            <a:endParaRPr/>
          </a:p>
        </p:txBody>
      </p:sp>
      <p:sp>
        <p:nvSpPr>
          <p:cNvPr id="7" name="object 7"/>
          <p:cNvSpPr/>
          <p:nvPr/>
        </p:nvSpPr>
        <p:spPr>
          <a:xfrm>
            <a:off x="3281159" y="4577334"/>
            <a:ext cx="1228559" cy="522490"/>
          </a:xfrm>
          <a:prstGeom prst="rect">
            <a:avLst/>
          </a:prstGeom>
          <a:blipFill>
            <a:blip r:embed="rId4" cstate="print"/>
            <a:stretch>
              <a:fillRect/>
            </a:stretch>
          </a:blipFill>
        </p:spPr>
        <p:txBody>
          <a:bodyPr wrap="square" lIns="0" tIns="0" rIns="0" bIns="0" rtlCol="0">
            <a:noAutofit/>
          </a:bodyPr>
          <a:lstStyle/>
          <a:p>
            <a:endParaRPr/>
          </a:p>
        </p:txBody>
      </p:sp>
      <p:sp>
        <p:nvSpPr>
          <p:cNvPr id="8" name="object 8"/>
          <p:cNvSpPr/>
          <p:nvPr/>
        </p:nvSpPr>
        <p:spPr>
          <a:xfrm>
            <a:off x="3307092" y="4608347"/>
            <a:ext cx="206654" cy="466382"/>
          </a:xfrm>
          <a:prstGeom prst="rect">
            <a:avLst/>
          </a:prstGeom>
          <a:blipFill>
            <a:blip r:embed="rId5" cstate="print"/>
            <a:stretch>
              <a:fillRect/>
            </a:stretch>
          </a:blipFill>
        </p:spPr>
        <p:txBody>
          <a:bodyPr wrap="square" lIns="0" tIns="0" rIns="0" bIns="0" rtlCol="0">
            <a:noAutofit/>
          </a:bodyPr>
          <a:lstStyle/>
          <a:p>
            <a:endParaRPr/>
          </a:p>
        </p:txBody>
      </p:sp>
      <p:sp>
        <p:nvSpPr>
          <p:cNvPr id="9" name="object 9"/>
          <p:cNvSpPr/>
          <p:nvPr/>
        </p:nvSpPr>
        <p:spPr>
          <a:xfrm>
            <a:off x="3341623" y="4643716"/>
            <a:ext cx="138163" cy="138137"/>
          </a:xfrm>
          <a:prstGeom prst="rect">
            <a:avLst/>
          </a:prstGeom>
          <a:blipFill>
            <a:blip r:embed="rId6" cstate="print"/>
            <a:stretch>
              <a:fillRect/>
            </a:stretch>
          </a:blipFill>
        </p:spPr>
        <p:txBody>
          <a:bodyPr wrap="square" lIns="0" tIns="0" rIns="0" bIns="0" rtlCol="0">
            <a:noAutofit/>
          </a:bodyPr>
          <a:lstStyle/>
          <a:p>
            <a:endParaRPr/>
          </a:p>
        </p:txBody>
      </p:sp>
      <p:sp>
        <p:nvSpPr>
          <p:cNvPr id="10" name="object 10"/>
          <p:cNvSpPr/>
          <p:nvPr/>
        </p:nvSpPr>
        <p:spPr>
          <a:xfrm>
            <a:off x="4415751" y="4759464"/>
            <a:ext cx="43091" cy="43078"/>
          </a:xfrm>
          <a:prstGeom prst="rect">
            <a:avLst/>
          </a:prstGeom>
          <a:blipFill>
            <a:blip r:embed="rId7" cstate="print"/>
            <a:stretch>
              <a:fillRect/>
            </a:stretch>
          </a:blipFill>
        </p:spPr>
        <p:txBody>
          <a:bodyPr wrap="square" lIns="0" tIns="0" rIns="0" bIns="0" rtlCol="0">
            <a:noAutofit/>
          </a:bodyPr>
          <a:lstStyle/>
          <a:p>
            <a:endParaRPr/>
          </a:p>
        </p:txBody>
      </p:sp>
      <p:sp>
        <p:nvSpPr>
          <p:cNvPr id="11" name="object 11"/>
          <p:cNvSpPr/>
          <p:nvPr/>
        </p:nvSpPr>
        <p:spPr>
          <a:xfrm>
            <a:off x="5427201" y="5712521"/>
            <a:ext cx="151123" cy="66046"/>
          </a:xfrm>
          <a:custGeom>
            <a:avLst/>
            <a:gdLst/>
            <a:ahLst/>
            <a:cxnLst/>
            <a:rect l="l" t="t" r="r" b="b"/>
            <a:pathLst>
              <a:path w="151123" h="66046">
                <a:moveTo>
                  <a:pt x="94128" y="0"/>
                </a:moveTo>
                <a:lnTo>
                  <a:pt x="57635" y="23416"/>
                </a:lnTo>
                <a:lnTo>
                  <a:pt x="0" y="66046"/>
                </a:lnTo>
                <a:lnTo>
                  <a:pt x="41262" y="57199"/>
                </a:lnTo>
                <a:lnTo>
                  <a:pt x="68968" y="51757"/>
                </a:lnTo>
                <a:lnTo>
                  <a:pt x="112512" y="44425"/>
                </a:lnTo>
                <a:lnTo>
                  <a:pt x="151123" y="40335"/>
                </a:lnTo>
                <a:lnTo>
                  <a:pt x="143809" y="33691"/>
                </a:lnTo>
                <a:lnTo>
                  <a:pt x="132734" y="25193"/>
                </a:lnTo>
                <a:lnTo>
                  <a:pt x="119958" y="16167"/>
                </a:lnTo>
                <a:lnTo>
                  <a:pt x="107546" y="7938"/>
                </a:lnTo>
                <a:lnTo>
                  <a:pt x="97557" y="1834"/>
                </a:lnTo>
                <a:lnTo>
                  <a:pt x="94128" y="0"/>
                </a:lnTo>
                <a:close/>
              </a:path>
            </a:pathLst>
          </a:custGeom>
          <a:solidFill>
            <a:srgbClr val="0391C9"/>
          </a:solidFill>
        </p:spPr>
        <p:txBody>
          <a:bodyPr wrap="square" lIns="0" tIns="0" rIns="0" bIns="0" rtlCol="0">
            <a:noAutofit/>
          </a:bodyPr>
          <a:lstStyle/>
          <a:p>
            <a:endParaRPr/>
          </a:p>
        </p:txBody>
      </p:sp>
      <p:sp>
        <p:nvSpPr>
          <p:cNvPr id="12" name="object 12"/>
          <p:cNvSpPr/>
          <p:nvPr/>
        </p:nvSpPr>
        <p:spPr>
          <a:xfrm>
            <a:off x="5352328" y="5884525"/>
            <a:ext cx="244796" cy="94129"/>
          </a:xfrm>
          <a:custGeom>
            <a:avLst/>
            <a:gdLst/>
            <a:ahLst/>
            <a:cxnLst/>
            <a:rect l="l" t="t" r="r" b="b"/>
            <a:pathLst>
              <a:path w="244796" h="94129">
                <a:moveTo>
                  <a:pt x="244796" y="0"/>
                </a:moveTo>
                <a:lnTo>
                  <a:pt x="194562" y="5173"/>
                </a:lnTo>
                <a:lnTo>
                  <a:pt x="148232" y="13186"/>
                </a:lnTo>
                <a:lnTo>
                  <a:pt x="106612" y="23030"/>
                </a:lnTo>
                <a:lnTo>
                  <a:pt x="59834" y="37260"/>
                </a:lnTo>
                <a:lnTo>
                  <a:pt x="18049" y="53456"/>
                </a:lnTo>
                <a:lnTo>
                  <a:pt x="0" y="94129"/>
                </a:lnTo>
                <a:lnTo>
                  <a:pt x="2815" y="93005"/>
                </a:lnTo>
                <a:lnTo>
                  <a:pt x="7310" y="91375"/>
                </a:lnTo>
                <a:lnTo>
                  <a:pt x="51277" y="77744"/>
                </a:lnTo>
                <a:lnTo>
                  <a:pt x="91058" y="67363"/>
                </a:lnTo>
                <a:lnTo>
                  <a:pt x="137410" y="57327"/>
                </a:lnTo>
                <a:lnTo>
                  <a:pt x="187488" y="49271"/>
                </a:lnTo>
                <a:lnTo>
                  <a:pt x="221537" y="45808"/>
                </a:lnTo>
                <a:lnTo>
                  <a:pt x="228920" y="36056"/>
                </a:lnTo>
                <a:lnTo>
                  <a:pt x="235894" y="22760"/>
                </a:lnTo>
                <a:lnTo>
                  <a:pt x="241504" y="9536"/>
                </a:lnTo>
                <a:lnTo>
                  <a:pt x="244796" y="0"/>
                </a:lnTo>
                <a:close/>
              </a:path>
            </a:pathLst>
          </a:custGeom>
          <a:solidFill>
            <a:srgbClr val="62BB46"/>
          </a:solidFill>
        </p:spPr>
        <p:txBody>
          <a:bodyPr wrap="square" lIns="0" tIns="0" rIns="0" bIns="0" rtlCol="0">
            <a:noAutofit/>
          </a:bodyPr>
          <a:lstStyle/>
          <a:p>
            <a:endParaRPr/>
          </a:p>
        </p:txBody>
      </p:sp>
      <p:sp>
        <p:nvSpPr>
          <p:cNvPr id="13" name="object 13"/>
          <p:cNvSpPr/>
          <p:nvPr/>
        </p:nvSpPr>
        <p:spPr>
          <a:xfrm>
            <a:off x="5471326" y="5758300"/>
            <a:ext cx="202936" cy="118422"/>
          </a:xfrm>
          <a:custGeom>
            <a:avLst/>
            <a:gdLst/>
            <a:ahLst/>
            <a:cxnLst/>
            <a:rect l="l" t="t" r="r" b="b"/>
            <a:pathLst>
              <a:path w="202936" h="118422">
                <a:moveTo>
                  <a:pt x="119941" y="0"/>
                </a:moveTo>
                <a:lnTo>
                  <a:pt x="24105" y="95412"/>
                </a:lnTo>
                <a:lnTo>
                  <a:pt x="0" y="118422"/>
                </a:lnTo>
                <a:lnTo>
                  <a:pt x="9100" y="115606"/>
                </a:lnTo>
                <a:lnTo>
                  <a:pt x="57559" y="103903"/>
                </a:lnTo>
                <a:lnTo>
                  <a:pt x="99139" y="96514"/>
                </a:lnTo>
                <a:lnTo>
                  <a:pt x="137253" y="92299"/>
                </a:lnTo>
                <a:lnTo>
                  <a:pt x="143767" y="75085"/>
                </a:lnTo>
                <a:lnTo>
                  <a:pt x="147257" y="67179"/>
                </a:lnTo>
                <a:lnTo>
                  <a:pt x="202936" y="61556"/>
                </a:lnTo>
                <a:lnTo>
                  <a:pt x="178203" y="41762"/>
                </a:lnTo>
                <a:lnTo>
                  <a:pt x="169270" y="34766"/>
                </a:lnTo>
                <a:lnTo>
                  <a:pt x="161393" y="28789"/>
                </a:lnTo>
                <a:lnTo>
                  <a:pt x="153648" y="23146"/>
                </a:lnTo>
                <a:lnTo>
                  <a:pt x="145109" y="17152"/>
                </a:lnTo>
                <a:lnTo>
                  <a:pt x="119941" y="0"/>
                </a:lnTo>
                <a:close/>
              </a:path>
            </a:pathLst>
          </a:custGeom>
          <a:solidFill>
            <a:srgbClr val="0391C9"/>
          </a:solidFill>
        </p:spPr>
        <p:txBody>
          <a:bodyPr wrap="square" lIns="0" tIns="0" rIns="0" bIns="0" rtlCol="0">
            <a:noAutofit/>
          </a:bodyPr>
          <a:lstStyle/>
          <a:p>
            <a:endParaRPr/>
          </a:p>
        </p:txBody>
      </p:sp>
      <p:sp>
        <p:nvSpPr>
          <p:cNvPr id="14" name="object 14"/>
          <p:cNvSpPr/>
          <p:nvPr/>
        </p:nvSpPr>
        <p:spPr>
          <a:xfrm>
            <a:off x="5338040" y="5785888"/>
            <a:ext cx="107995" cy="142697"/>
          </a:xfrm>
          <a:custGeom>
            <a:avLst/>
            <a:gdLst/>
            <a:ahLst/>
            <a:cxnLst/>
            <a:rect l="l" t="t" r="r" b="b"/>
            <a:pathLst>
              <a:path w="107995" h="142697">
                <a:moveTo>
                  <a:pt x="107995" y="70452"/>
                </a:moveTo>
                <a:lnTo>
                  <a:pt x="50171" y="70452"/>
                </a:lnTo>
                <a:lnTo>
                  <a:pt x="32283" y="142697"/>
                </a:lnTo>
                <a:lnTo>
                  <a:pt x="39236" y="135728"/>
                </a:lnTo>
                <a:lnTo>
                  <a:pt x="47819" y="127337"/>
                </a:lnTo>
                <a:lnTo>
                  <a:pt x="57757" y="117773"/>
                </a:lnTo>
                <a:lnTo>
                  <a:pt x="92926" y="84532"/>
                </a:lnTo>
                <a:lnTo>
                  <a:pt x="107995" y="70452"/>
                </a:lnTo>
                <a:close/>
              </a:path>
              <a:path w="107995" h="142697">
                <a:moveTo>
                  <a:pt x="184192" y="0"/>
                </a:moveTo>
                <a:lnTo>
                  <a:pt x="139061" y="11114"/>
                </a:lnTo>
                <a:lnTo>
                  <a:pt x="96765" y="22892"/>
                </a:lnTo>
                <a:lnTo>
                  <a:pt x="51540" y="37433"/>
                </a:lnTo>
                <a:lnTo>
                  <a:pt x="0" y="79552"/>
                </a:lnTo>
                <a:lnTo>
                  <a:pt x="15961" y="76260"/>
                </a:lnTo>
                <a:lnTo>
                  <a:pt x="28481" y="73899"/>
                </a:lnTo>
                <a:lnTo>
                  <a:pt x="39304" y="72090"/>
                </a:lnTo>
                <a:lnTo>
                  <a:pt x="50171" y="70452"/>
                </a:lnTo>
                <a:lnTo>
                  <a:pt x="107995" y="70452"/>
                </a:lnTo>
                <a:lnTo>
                  <a:pt x="184192" y="0"/>
                </a:lnTo>
                <a:close/>
              </a:path>
            </a:pathLst>
          </a:custGeom>
          <a:solidFill>
            <a:srgbClr val="62BB46"/>
          </a:solidFill>
        </p:spPr>
        <p:txBody>
          <a:bodyPr wrap="square" lIns="0" tIns="0" rIns="0" bIns="0" rtlCol="0">
            <a:noAutofit/>
          </a:bodyPr>
          <a:lstStyle/>
          <a:p>
            <a:endParaRPr/>
          </a:p>
        </p:txBody>
      </p:sp>
      <p:sp>
        <p:nvSpPr>
          <p:cNvPr id="15" name="object 15"/>
          <p:cNvSpPr/>
          <p:nvPr/>
        </p:nvSpPr>
        <p:spPr>
          <a:xfrm>
            <a:off x="5728087" y="5730635"/>
            <a:ext cx="1157477" cy="194603"/>
          </a:xfrm>
          <a:custGeom>
            <a:avLst/>
            <a:gdLst/>
            <a:ahLst/>
            <a:cxnLst/>
            <a:rect l="l" t="t" r="r" b="b"/>
            <a:pathLst>
              <a:path w="1157477" h="194603">
                <a:moveTo>
                  <a:pt x="121259" y="4521"/>
                </a:moveTo>
                <a:lnTo>
                  <a:pt x="13334" y="4521"/>
                </a:lnTo>
                <a:lnTo>
                  <a:pt x="5283" y="34607"/>
                </a:lnTo>
                <a:lnTo>
                  <a:pt x="71691" y="34607"/>
                </a:lnTo>
                <a:lnTo>
                  <a:pt x="75653" y="34937"/>
                </a:lnTo>
                <a:lnTo>
                  <a:pt x="72999" y="41351"/>
                </a:lnTo>
                <a:lnTo>
                  <a:pt x="68071" y="49657"/>
                </a:lnTo>
                <a:lnTo>
                  <a:pt x="0" y="166560"/>
                </a:lnTo>
                <a:lnTo>
                  <a:pt x="0" y="191985"/>
                </a:lnTo>
                <a:lnTo>
                  <a:pt x="112598" y="191985"/>
                </a:lnTo>
                <a:lnTo>
                  <a:pt x="121916" y="162458"/>
                </a:lnTo>
                <a:lnTo>
                  <a:pt x="45935" y="162458"/>
                </a:lnTo>
                <a:lnTo>
                  <a:pt x="48767" y="157226"/>
                </a:lnTo>
                <a:lnTo>
                  <a:pt x="52666" y="150736"/>
                </a:lnTo>
                <a:lnTo>
                  <a:pt x="121259" y="30721"/>
                </a:lnTo>
                <a:lnTo>
                  <a:pt x="121259" y="4521"/>
                </a:lnTo>
                <a:close/>
              </a:path>
              <a:path w="1157477" h="194603">
                <a:moveTo>
                  <a:pt x="121932" y="162407"/>
                </a:moveTo>
                <a:lnTo>
                  <a:pt x="45935" y="162458"/>
                </a:lnTo>
                <a:lnTo>
                  <a:pt x="121916" y="162458"/>
                </a:lnTo>
                <a:close/>
              </a:path>
              <a:path w="1157477" h="194603">
                <a:moveTo>
                  <a:pt x="671967" y="153456"/>
                </a:moveTo>
                <a:lnTo>
                  <a:pt x="663153" y="162579"/>
                </a:lnTo>
                <a:lnTo>
                  <a:pt x="660199" y="178336"/>
                </a:lnTo>
                <a:lnTo>
                  <a:pt x="667712" y="189789"/>
                </a:lnTo>
                <a:lnTo>
                  <a:pt x="680758" y="194322"/>
                </a:lnTo>
                <a:lnTo>
                  <a:pt x="686702" y="193495"/>
                </a:lnTo>
                <a:lnTo>
                  <a:pt x="697874" y="185805"/>
                </a:lnTo>
                <a:lnTo>
                  <a:pt x="702281" y="172415"/>
                </a:lnTo>
                <a:lnTo>
                  <a:pt x="698952" y="161792"/>
                </a:lnTo>
                <a:lnTo>
                  <a:pt x="689013" y="154792"/>
                </a:lnTo>
                <a:lnTo>
                  <a:pt x="671967" y="153456"/>
                </a:lnTo>
                <a:close/>
              </a:path>
              <a:path w="1157477" h="194603">
                <a:moveTo>
                  <a:pt x="154322" y="19119"/>
                </a:moveTo>
                <a:lnTo>
                  <a:pt x="145512" y="28245"/>
                </a:lnTo>
                <a:lnTo>
                  <a:pt x="142560" y="44008"/>
                </a:lnTo>
                <a:lnTo>
                  <a:pt x="150073" y="55461"/>
                </a:lnTo>
                <a:lnTo>
                  <a:pt x="163118" y="59994"/>
                </a:lnTo>
                <a:lnTo>
                  <a:pt x="169076" y="59165"/>
                </a:lnTo>
                <a:lnTo>
                  <a:pt x="180241" y="51470"/>
                </a:lnTo>
                <a:lnTo>
                  <a:pt x="184642" y="38073"/>
                </a:lnTo>
                <a:lnTo>
                  <a:pt x="181307" y="27448"/>
                </a:lnTo>
                <a:lnTo>
                  <a:pt x="171367" y="20451"/>
                </a:lnTo>
                <a:lnTo>
                  <a:pt x="154322" y="19119"/>
                </a:lnTo>
                <a:close/>
              </a:path>
              <a:path w="1157477" h="194603">
                <a:moveTo>
                  <a:pt x="180441" y="67678"/>
                </a:moveTo>
                <a:lnTo>
                  <a:pt x="145795" y="75438"/>
                </a:lnTo>
                <a:lnTo>
                  <a:pt x="145732" y="192252"/>
                </a:lnTo>
                <a:lnTo>
                  <a:pt x="180505" y="192252"/>
                </a:lnTo>
                <a:lnTo>
                  <a:pt x="180441" y="67678"/>
                </a:lnTo>
                <a:close/>
              </a:path>
              <a:path w="1157477" h="194603">
                <a:moveTo>
                  <a:pt x="249986" y="0"/>
                </a:moveTo>
                <a:lnTo>
                  <a:pt x="214439" y="8039"/>
                </a:lnTo>
                <a:lnTo>
                  <a:pt x="214693" y="191897"/>
                </a:lnTo>
                <a:lnTo>
                  <a:pt x="250240" y="191897"/>
                </a:lnTo>
                <a:lnTo>
                  <a:pt x="249986" y="0"/>
                </a:lnTo>
                <a:close/>
              </a:path>
              <a:path w="1157477" h="194603">
                <a:moveTo>
                  <a:pt x="319062" y="0"/>
                </a:moveTo>
                <a:lnTo>
                  <a:pt x="283514" y="8039"/>
                </a:lnTo>
                <a:lnTo>
                  <a:pt x="283768" y="191897"/>
                </a:lnTo>
                <a:lnTo>
                  <a:pt x="319316" y="191897"/>
                </a:lnTo>
                <a:lnTo>
                  <a:pt x="319062" y="0"/>
                </a:lnTo>
                <a:close/>
              </a:path>
              <a:path w="1157477" h="194603">
                <a:moveTo>
                  <a:pt x="1014526" y="56819"/>
                </a:moveTo>
                <a:lnTo>
                  <a:pt x="985512" y="70975"/>
                </a:lnTo>
                <a:lnTo>
                  <a:pt x="987475" y="82075"/>
                </a:lnTo>
                <a:lnTo>
                  <a:pt x="987957" y="96318"/>
                </a:lnTo>
                <a:lnTo>
                  <a:pt x="988059" y="191985"/>
                </a:lnTo>
                <a:lnTo>
                  <a:pt x="1022045" y="191985"/>
                </a:lnTo>
                <a:lnTo>
                  <a:pt x="1022045" y="95211"/>
                </a:lnTo>
                <a:lnTo>
                  <a:pt x="1029576" y="88468"/>
                </a:lnTo>
                <a:lnTo>
                  <a:pt x="1038402" y="85102"/>
                </a:lnTo>
                <a:lnTo>
                  <a:pt x="1156561" y="85102"/>
                </a:lnTo>
                <a:lnTo>
                  <a:pt x="1156542" y="82862"/>
                </a:lnTo>
                <a:lnTo>
                  <a:pt x="1153443" y="74193"/>
                </a:lnTo>
                <a:lnTo>
                  <a:pt x="1083792" y="74193"/>
                </a:lnTo>
                <a:lnTo>
                  <a:pt x="1082180" y="71788"/>
                </a:lnTo>
                <a:lnTo>
                  <a:pt x="1081029" y="70307"/>
                </a:lnTo>
                <a:lnTo>
                  <a:pt x="1019200" y="70307"/>
                </a:lnTo>
                <a:lnTo>
                  <a:pt x="1017904" y="63563"/>
                </a:lnTo>
                <a:lnTo>
                  <a:pt x="1016863" y="60452"/>
                </a:lnTo>
                <a:lnTo>
                  <a:pt x="1014526" y="56819"/>
                </a:lnTo>
                <a:close/>
              </a:path>
              <a:path w="1157477" h="194603">
                <a:moveTo>
                  <a:pt x="1156561" y="85102"/>
                </a:moveTo>
                <a:lnTo>
                  <a:pt x="1054480" y="85102"/>
                </a:lnTo>
                <a:lnTo>
                  <a:pt x="1056817" y="88988"/>
                </a:lnTo>
                <a:lnTo>
                  <a:pt x="1056817" y="191985"/>
                </a:lnTo>
                <a:lnTo>
                  <a:pt x="1089761" y="191985"/>
                </a:lnTo>
                <a:lnTo>
                  <a:pt x="1089973" y="96318"/>
                </a:lnTo>
                <a:lnTo>
                  <a:pt x="1101814" y="88348"/>
                </a:lnTo>
                <a:lnTo>
                  <a:pt x="1112850" y="85356"/>
                </a:lnTo>
                <a:lnTo>
                  <a:pt x="1156563" y="85356"/>
                </a:lnTo>
                <a:lnTo>
                  <a:pt x="1156561" y="85102"/>
                </a:lnTo>
                <a:close/>
              </a:path>
              <a:path w="1157477" h="194603">
                <a:moveTo>
                  <a:pt x="1156563" y="85356"/>
                </a:moveTo>
                <a:lnTo>
                  <a:pt x="1121930" y="85356"/>
                </a:lnTo>
                <a:lnTo>
                  <a:pt x="1123677" y="88348"/>
                </a:lnTo>
                <a:lnTo>
                  <a:pt x="1123746" y="191985"/>
                </a:lnTo>
                <a:lnTo>
                  <a:pt x="1157477" y="191985"/>
                </a:lnTo>
                <a:lnTo>
                  <a:pt x="1156563" y="85356"/>
                </a:lnTo>
                <a:close/>
              </a:path>
              <a:path w="1157477" h="194603">
                <a:moveTo>
                  <a:pt x="1117969" y="56916"/>
                </a:moveTo>
                <a:lnTo>
                  <a:pt x="1105891" y="59183"/>
                </a:lnTo>
                <a:lnTo>
                  <a:pt x="1094785" y="64793"/>
                </a:lnTo>
                <a:lnTo>
                  <a:pt x="1083792" y="74193"/>
                </a:lnTo>
                <a:lnTo>
                  <a:pt x="1153443" y="74193"/>
                </a:lnTo>
                <a:lnTo>
                  <a:pt x="1152583" y="71788"/>
                </a:lnTo>
                <a:lnTo>
                  <a:pt x="1144113" y="62578"/>
                </a:lnTo>
                <a:lnTo>
                  <a:pt x="1133042" y="58351"/>
                </a:lnTo>
                <a:lnTo>
                  <a:pt x="1117969" y="56916"/>
                </a:lnTo>
                <a:close/>
              </a:path>
              <a:path w="1157477" h="194603">
                <a:moveTo>
                  <a:pt x="1041764" y="57881"/>
                </a:moveTo>
                <a:lnTo>
                  <a:pt x="1029815" y="62394"/>
                </a:lnTo>
                <a:lnTo>
                  <a:pt x="1019200" y="70307"/>
                </a:lnTo>
                <a:lnTo>
                  <a:pt x="1081029" y="70307"/>
                </a:lnTo>
                <a:lnTo>
                  <a:pt x="1041764" y="57881"/>
                </a:lnTo>
                <a:close/>
              </a:path>
              <a:path w="1157477" h="194603">
                <a:moveTo>
                  <a:pt x="903026" y="56555"/>
                </a:moveTo>
                <a:lnTo>
                  <a:pt x="860273" y="77478"/>
                </a:lnTo>
                <a:lnTo>
                  <a:pt x="845561" y="119698"/>
                </a:lnTo>
                <a:lnTo>
                  <a:pt x="844726" y="138878"/>
                </a:lnTo>
                <a:lnTo>
                  <a:pt x="847805" y="152802"/>
                </a:lnTo>
                <a:lnTo>
                  <a:pt x="870946" y="183458"/>
                </a:lnTo>
                <a:lnTo>
                  <a:pt x="915012" y="194030"/>
                </a:lnTo>
                <a:lnTo>
                  <a:pt x="927945" y="190539"/>
                </a:lnTo>
                <a:lnTo>
                  <a:pt x="938600" y="184568"/>
                </a:lnTo>
                <a:lnTo>
                  <a:pt x="947458" y="176415"/>
                </a:lnTo>
                <a:lnTo>
                  <a:pt x="948011" y="175778"/>
                </a:lnTo>
                <a:lnTo>
                  <a:pt x="952416" y="169684"/>
                </a:lnTo>
                <a:lnTo>
                  <a:pt x="897902" y="169684"/>
                </a:lnTo>
                <a:lnTo>
                  <a:pt x="890117" y="166039"/>
                </a:lnTo>
                <a:lnTo>
                  <a:pt x="886732" y="158093"/>
                </a:lnTo>
                <a:lnTo>
                  <a:pt x="884476" y="149634"/>
                </a:lnTo>
                <a:lnTo>
                  <a:pt x="883101" y="137150"/>
                </a:lnTo>
                <a:lnTo>
                  <a:pt x="882682" y="119698"/>
                </a:lnTo>
                <a:lnTo>
                  <a:pt x="883825" y="106083"/>
                </a:lnTo>
                <a:lnTo>
                  <a:pt x="886231" y="95732"/>
                </a:lnTo>
                <a:lnTo>
                  <a:pt x="889076" y="87426"/>
                </a:lnTo>
                <a:lnTo>
                  <a:pt x="895819" y="82245"/>
                </a:lnTo>
                <a:lnTo>
                  <a:pt x="951402" y="82245"/>
                </a:lnTo>
                <a:lnTo>
                  <a:pt x="950209" y="80310"/>
                </a:lnTo>
                <a:lnTo>
                  <a:pt x="940061" y="68131"/>
                </a:lnTo>
                <a:lnTo>
                  <a:pt x="929331" y="61665"/>
                </a:lnTo>
                <a:lnTo>
                  <a:pt x="917032" y="57823"/>
                </a:lnTo>
                <a:lnTo>
                  <a:pt x="903026" y="56555"/>
                </a:lnTo>
                <a:close/>
              </a:path>
              <a:path w="1157477" h="194603">
                <a:moveTo>
                  <a:pt x="951402" y="82245"/>
                </a:moveTo>
                <a:lnTo>
                  <a:pt x="910348" y="82245"/>
                </a:lnTo>
                <a:lnTo>
                  <a:pt x="915809" y="84836"/>
                </a:lnTo>
                <a:lnTo>
                  <a:pt x="919175" y="89242"/>
                </a:lnTo>
                <a:lnTo>
                  <a:pt x="925209" y="132075"/>
                </a:lnTo>
                <a:lnTo>
                  <a:pt x="925084" y="144005"/>
                </a:lnTo>
                <a:lnTo>
                  <a:pt x="921269" y="158563"/>
                </a:lnTo>
                <a:lnTo>
                  <a:pt x="914525" y="166977"/>
                </a:lnTo>
                <a:lnTo>
                  <a:pt x="904646" y="169684"/>
                </a:lnTo>
                <a:lnTo>
                  <a:pt x="952416" y="169684"/>
                </a:lnTo>
                <a:lnTo>
                  <a:pt x="963188" y="132075"/>
                </a:lnTo>
                <a:lnTo>
                  <a:pt x="963559" y="114167"/>
                </a:lnTo>
                <a:lnTo>
                  <a:pt x="961437" y="102633"/>
                </a:lnTo>
                <a:lnTo>
                  <a:pt x="957161" y="91579"/>
                </a:lnTo>
                <a:lnTo>
                  <a:pt x="951402" y="82245"/>
                </a:lnTo>
                <a:close/>
              </a:path>
              <a:path w="1157477" h="194603">
                <a:moveTo>
                  <a:pt x="783603" y="55430"/>
                </a:moveTo>
                <a:lnTo>
                  <a:pt x="747438" y="71128"/>
                </a:lnTo>
                <a:lnTo>
                  <a:pt x="728611" y="117407"/>
                </a:lnTo>
                <a:lnTo>
                  <a:pt x="727812" y="135793"/>
                </a:lnTo>
                <a:lnTo>
                  <a:pt x="730193" y="150876"/>
                </a:lnTo>
                <a:lnTo>
                  <a:pt x="751286" y="183449"/>
                </a:lnTo>
                <a:lnTo>
                  <a:pt x="794134" y="194603"/>
                </a:lnTo>
                <a:lnTo>
                  <a:pt x="806606" y="191864"/>
                </a:lnTo>
                <a:lnTo>
                  <a:pt x="817752" y="186791"/>
                </a:lnTo>
                <a:lnTo>
                  <a:pt x="822426" y="183946"/>
                </a:lnTo>
                <a:lnTo>
                  <a:pt x="824750" y="182130"/>
                </a:lnTo>
                <a:lnTo>
                  <a:pt x="829944" y="176936"/>
                </a:lnTo>
                <a:lnTo>
                  <a:pt x="823691" y="168630"/>
                </a:lnTo>
                <a:lnTo>
                  <a:pt x="782218" y="168630"/>
                </a:lnTo>
                <a:lnTo>
                  <a:pt x="776249" y="165785"/>
                </a:lnTo>
                <a:lnTo>
                  <a:pt x="771984" y="160254"/>
                </a:lnTo>
                <a:lnTo>
                  <a:pt x="769370" y="154563"/>
                </a:lnTo>
                <a:lnTo>
                  <a:pt x="767599" y="145181"/>
                </a:lnTo>
                <a:lnTo>
                  <a:pt x="766793" y="130357"/>
                </a:lnTo>
                <a:lnTo>
                  <a:pt x="767075" y="108341"/>
                </a:lnTo>
                <a:lnTo>
                  <a:pt x="771139" y="94000"/>
                </a:lnTo>
                <a:lnTo>
                  <a:pt x="778210" y="85696"/>
                </a:lnTo>
                <a:lnTo>
                  <a:pt x="788441" y="83019"/>
                </a:lnTo>
                <a:lnTo>
                  <a:pt x="817110" y="83019"/>
                </a:lnTo>
                <a:lnTo>
                  <a:pt x="826312" y="70561"/>
                </a:lnTo>
                <a:lnTo>
                  <a:pt x="820610" y="65646"/>
                </a:lnTo>
                <a:lnTo>
                  <a:pt x="818273" y="63830"/>
                </a:lnTo>
                <a:lnTo>
                  <a:pt x="809587" y="59465"/>
                </a:lnTo>
                <a:lnTo>
                  <a:pt x="798107" y="56363"/>
                </a:lnTo>
                <a:lnTo>
                  <a:pt x="783603" y="55430"/>
                </a:lnTo>
                <a:close/>
              </a:path>
              <a:path w="1157477" h="194603">
                <a:moveTo>
                  <a:pt x="814120" y="155917"/>
                </a:moveTo>
                <a:lnTo>
                  <a:pt x="811226" y="158448"/>
                </a:lnTo>
                <a:lnTo>
                  <a:pt x="799541" y="166175"/>
                </a:lnTo>
                <a:lnTo>
                  <a:pt x="788174" y="168630"/>
                </a:lnTo>
                <a:lnTo>
                  <a:pt x="823691" y="168630"/>
                </a:lnTo>
                <a:lnTo>
                  <a:pt x="814120" y="155917"/>
                </a:lnTo>
                <a:close/>
              </a:path>
              <a:path w="1157477" h="194603">
                <a:moveTo>
                  <a:pt x="817110" y="83019"/>
                </a:moveTo>
                <a:lnTo>
                  <a:pt x="794918" y="83019"/>
                </a:lnTo>
                <a:lnTo>
                  <a:pt x="802449" y="86906"/>
                </a:lnTo>
                <a:lnTo>
                  <a:pt x="809447" y="93395"/>
                </a:lnTo>
                <a:lnTo>
                  <a:pt x="817110" y="83019"/>
                </a:lnTo>
                <a:close/>
              </a:path>
              <a:path w="1157477" h="194603">
                <a:moveTo>
                  <a:pt x="508825" y="59131"/>
                </a:moveTo>
                <a:lnTo>
                  <a:pt x="473341" y="59131"/>
                </a:lnTo>
                <a:lnTo>
                  <a:pt x="510324" y="191985"/>
                </a:lnTo>
                <a:lnTo>
                  <a:pt x="542759" y="191985"/>
                </a:lnTo>
                <a:lnTo>
                  <a:pt x="553338" y="149340"/>
                </a:lnTo>
                <a:lnTo>
                  <a:pt x="526823" y="149340"/>
                </a:lnTo>
                <a:lnTo>
                  <a:pt x="525294" y="140108"/>
                </a:lnTo>
                <a:lnTo>
                  <a:pt x="522552" y="124531"/>
                </a:lnTo>
                <a:lnTo>
                  <a:pt x="519249" y="107924"/>
                </a:lnTo>
                <a:lnTo>
                  <a:pt x="508825" y="59131"/>
                </a:lnTo>
                <a:close/>
              </a:path>
              <a:path w="1157477" h="194603">
                <a:moveTo>
                  <a:pt x="591800" y="100926"/>
                </a:moveTo>
                <a:lnTo>
                  <a:pt x="564032" y="100926"/>
                </a:lnTo>
                <a:lnTo>
                  <a:pt x="565073" y="107924"/>
                </a:lnTo>
                <a:lnTo>
                  <a:pt x="567408" y="120828"/>
                </a:lnTo>
                <a:lnTo>
                  <a:pt x="570325" y="133482"/>
                </a:lnTo>
                <a:lnTo>
                  <a:pt x="573633" y="146329"/>
                </a:lnTo>
                <a:lnTo>
                  <a:pt x="585558" y="191985"/>
                </a:lnTo>
                <a:lnTo>
                  <a:pt x="617473" y="191985"/>
                </a:lnTo>
                <a:lnTo>
                  <a:pt x="630216" y="147293"/>
                </a:lnTo>
                <a:lnTo>
                  <a:pt x="601689" y="147293"/>
                </a:lnTo>
                <a:lnTo>
                  <a:pt x="599769" y="137212"/>
                </a:lnTo>
                <a:lnTo>
                  <a:pt x="596572" y="121706"/>
                </a:lnTo>
                <a:lnTo>
                  <a:pt x="592302" y="102997"/>
                </a:lnTo>
                <a:lnTo>
                  <a:pt x="591800" y="100926"/>
                </a:lnTo>
                <a:close/>
              </a:path>
              <a:path w="1157477" h="194603">
                <a:moveTo>
                  <a:pt x="581672" y="59156"/>
                </a:moveTo>
                <a:lnTo>
                  <a:pt x="548982" y="59156"/>
                </a:lnTo>
                <a:lnTo>
                  <a:pt x="533689" y="114142"/>
                </a:lnTo>
                <a:lnTo>
                  <a:pt x="530991" y="124856"/>
                </a:lnTo>
                <a:lnTo>
                  <a:pt x="529096" y="134743"/>
                </a:lnTo>
                <a:lnTo>
                  <a:pt x="526823" y="149340"/>
                </a:lnTo>
                <a:lnTo>
                  <a:pt x="553338" y="149340"/>
                </a:lnTo>
                <a:lnTo>
                  <a:pt x="562990" y="108445"/>
                </a:lnTo>
                <a:lnTo>
                  <a:pt x="564032" y="100926"/>
                </a:lnTo>
                <a:lnTo>
                  <a:pt x="591800" y="100926"/>
                </a:lnTo>
                <a:lnTo>
                  <a:pt x="581672" y="59156"/>
                </a:lnTo>
                <a:close/>
              </a:path>
              <a:path w="1157477" h="194603">
                <a:moveTo>
                  <a:pt x="655345" y="59156"/>
                </a:moveTo>
                <a:lnTo>
                  <a:pt x="619544" y="59156"/>
                </a:lnTo>
                <a:lnTo>
                  <a:pt x="608582" y="110719"/>
                </a:lnTo>
                <a:lnTo>
                  <a:pt x="605619" y="126674"/>
                </a:lnTo>
                <a:lnTo>
                  <a:pt x="603273" y="140113"/>
                </a:lnTo>
                <a:lnTo>
                  <a:pt x="601689" y="147293"/>
                </a:lnTo>
                <a:lnTo>
                  <a:pt x="630216" y="147293"/>
                </a:lnTo>
                <a:lnTo>
                  <a:pt x="655345" y="59156"/>
                </a:lnTo>
                <a:close/>
              </a:path>
              <a:path w="1157477" h="194603">
                <a:moveTo>
                  <a:pt x="404711" y="56555"/>
                </a:moveTo>
                <a:lnTo>
                  <a:pt x="361953" y="77473"/>
                </a:lnTo>
                <a:lnTo>
                  <a:pt x="347237" y="119698"/>
                </a:lnTo>
                <a:lnTo>
                  <a:pt x="346403" y="138869"/>
                </a:lnTo>
                <a:lnTo>
                  <a:pt x="349482" y="152795"/>
                </a:lnTo>
                <a:lnTo>
                  <a:pt x="372624" y="183457"/>
                </a:lnTo>
                <a:lnTo>
                  <a:pt x="416679" y="194032"/>
                </a:lnTo>
                <a:lnTo>
                  <a:pt x="429615" y="190541"/>
                </a:lnTo>
                <a:lnTo>
                  <a:pt x="440270" y="184570"/>
                </a:lnTo>
                <a:lnTo>
                  <a:pt x="449122" y="176415"/>
                </a:lnTo>
                <a:lnTo>
                  <a:pt x="449674" y="175781"/>
                </a:lnTo>
                <a:lnTo>
                  <a:pt x="454086" y="169684"/>
                </a:lnTo>
                <a:lnTo>
                  <a:pt x="399580" y="169684"/>
                </a:lnTo>
                <a:lnTo>
                  <a:pt x="391794" y="166039"/>
                </a:lnTo>
                <a:lnTo>
                  <a:pt x="388398" y="158096"/>
                </a:lnTo>
                <a:lnTo>
                  <a:pt x="386146" y="149634"/>
                </a:lnTo>
                <a:lnTo>
                  <a:pt x="384769" y="137149"/>
                </a:lnTo>
                <a:lnTo>
                  <a:pt x="384348" y="119698"/>
                </a:lnTo>
                <a:lnTo>
                  <a:pt x="385500" y="106083"/>
                </a:lnTo>
                <a:lnTo>
                  <a:pt x="387896" y="95732"/>
                </a:lnTo>
                <a:lnTo>
                  <a:pt x="390753" y="87426"/>
                </a:lnTo>
                <a:lnTo>
                  <a:pt x="397497" y="82245"/>
                </a:lnTo>
                <a:lnTo>
                  <a:pt x="453085" y="82245"/>
                </a:lnTo>
                <a:lnTo>
                  <a:pt x="451896" y="80317"/>
                </a:lnTo>
                <a:lnTo>
                  <a:pt x="441744" y="68140"/>
                </a:lnTo>
                <a:lnTo>
                  <a:pt x="431016" y="61669"/>
                </a:lnTo>
                <a:lnTo>
                  <a:pt x="418718" y="57824"/>
                </a:lnTo>
                <a:lnTo>
                  <a:pt x="404711" y="56555"/>
                </a:lnTo>
                <a:close/>
              </a:path>
              <a:path w="1157477" h="194603">
                <a:moveTo>
                  <a:pt x="453085" y="82245"/>
                </a:moveTo>
                <a:lnTo>
                  <a:pt x="412038" y="82245"/>
                </a:lnTo>
                <a:lnTo>
                  <a:pt x="417474" y="84836"/>
                </a:lnTo>
                <a:lnTo>
                  <a:pt x="420852" y="89242"/>
                </a:lnTo>
                <a:lnTo>
                  <a:pt x="426885" y="132081"/>
                </a:lnTo>
                <a:lnTo>
                  <a:pt x="426760" y="144005"/>
                </a:lnTo>
                <a:lnTo>
                  <a:pt x="422942" y="158563"/>
                </a:lnTo>
                <a:lnTo>
                  <a:pt x="416197" y="166977"/>
                </a:lnTo>
                <a:lnTo>
                  <a:pt x="406323" y="169684"/>
                </a:lnTo>
                <a:lnTo>
                  <a:pt x="454086" y="169684"/>
                </a:lnTo>
                <a:lnTo>
                  <a:pt x="464866" y="132081"/>
                </a:lnTo>
                <a:lnTo>
                  <a:pt x="465238" y="114175"/>
                </a:lnTo>
                <a:lnTo>
                  <a:pt x="463120" y="102639"/>
                </a:lnTo>
                <a:lnTo>
                  <a:pt x="458847" y="91585"/>
                </a:lnTo>
                <a:lnTo>
                  <a:pt x="453085" y="82245"/>
                </a:lnTo>
                <a:close/>
              </a:path>
            </a:pathLst>
          </a:custGeom>
          <a:solidFill>
            <a:srgbClr val="0391C9"/>
          </a:solidFill>
        </p:spPr>
        <p:txBody>
          <a:bodyPr wrap="square" lIns="0" tIns="0" rIns="0" bIns="0" rtlCol="0">
            <a:noAutofit/>
          </a:bodyPr>
          <a:lstStyle/>
          <a:p>
            <a:endParaRPr/>
          </a:p>
        </p:txBody>
      </p:sp>
      <p:sp>
        <p:nvSpPr>
          <p:cNvPr id="16" name="object 16"/>
          <p:cNvSpPr/>
          <p:nvPr/>
        </p:nvSpPr>
        <p:spPr>
          <a:xfrm>
            <a:off x="6897900" y="5753916"/>
            <a:ext cx="33159" cy="33477"/>
          </a:xfrm>
          <a:custGeom>
            <a:avLst/>
            <a:gdLst/>
            <a:ahLst/>
            <a:cxnLst/>
            <a:rect l="l" t="t" r="r" b="b"/>
            <a:pathLst>
              <a:path w="33159" h="33477">
                <a:moveTo>
                  <a:pt x="25603" y="0"/>
                </a:moveTo>
                <a:lnTo>
                  <a:pt x="7467" y="0"/>
                </a:lnTo>
                <a:lnTo>
                  <a:pt x="0" y="7340"/>
                </a:lnTo>
                <a:lnTo>
                  <a:pt x="0" y="26149"/>
                </a:lnTo>
                <a:lnTo>
                  <a:pt x="7467" y="33477"/>
                </a:lnTo>
                <a:lnTo>
                  <a:pt x="25603" y="33477"/>
                </a:lnTo>
                <a:lnTo>
                  <a:pt x="28379" y="30784"/>
                </a:lnTo>
                <a:lnTo>
                  <a:pt x="9131" y="30784"/>
                </a:lnTo>
                <a:lnTo>
                  <a:pt x="3238" y="24574"/>
                </a:lnTo>
                <a:lnTo>
                  <a:pt x="3238" y="8864"/>
                </a:lnTo>
                <a:lnTo>
                  <a:pt x="9131" y="2743"/>
                </a:lnTo>
                <a:lnTo>
                  <a:pt x="28427" y="2743"/>
                </a:lnTo>
                <a:lnTo>
                  <a:pt x="25603" y="0"/>
                </a:lnTo>
                <a:close/>
              </a:path>
              <a:path w="33159" h="33477">
                <a:moveTo>
                  <a:pt x="28427" y="2743"/>
                </a:moveTo>
                <a:lnTo>
                  <a:pt x="23939" y="2743"/>
                </a:lnTo>
                <a:lnTo>
                  <a:pt x="29921" y="8864"/>
                </a:lnTo>
                <a:lnTo>
                  <a:pt x="29921" y="24574"/>
                </a:lnTo>
                <a:lnTo>
                  <a:pt x="23939" y="30784"/>
                </a:lnTo>
                <a:lnTo>
                  <a:pt x="28379" y="30784"/>
                </a:lnTo>
                <a:lnTo>
                  <a:pt x="33159" y="26149"/>
                </a:lnTo>
                <a:lnTo>
                  <a:pt x="33159" y="7340"/>
                </a:lnTo>
                <a:lnTo>
                  <a:pt x="28427" y="2743"/>
                </a:lnTo>
                <a:close/>
              </a:path>
              <a:path w="33159" h="33477">
                <a:moveTo>
                  <a:pt x="21094" y="7340"/>
                </a:moveTo>
                <a:lnTo>
                  <a:pt x="11201" y="7340"/>
                </a:lnTo>
                <a:lnTo>
                  <a:pt x="11201" y="26060"/>
                </a:lnTo>
                <a:lnTo>
                  <a:pt x="14262" y="26060"/>
                </a:lnTo>
                <a:lnTo>
                  <a:pt x="14262" y="17957"/>
                </a:lnTo>
                <a:lnTo>
                  <a:pt x="18615" y="17957"/>
                </a:lnTo>
                <a:lnTo>
                  <a:pt x="18351" y="17818"/>
                </a:lnTo>
                <a:lnTo>
                  <a:pt x="21145" y="17818"/>
                </a:lnTo>
                <a:lnTo>
                  <a:pt x="22799" y="15798"/>
                </a:lnTo>
                <a:lnTo>
                  <a:pt x="14262" y="15798"/>
                </a:lnTo>
                <a:lnTo>
                  <a:pt x="14262" y="9855"/>
                </a:lnTo>
                <a:lnTo>
                  <a:pt x="22987" y="9855"/>
                </a:lnTo>
                <a:lnTo>
                  <a:pt x="21094" y="7340"/>
                </a:lnTo>
                <a:close/>
              </a:path>
              <a:path w="33159" h="33477">
                <a:moveTo>
                  <a:pt x="18615" y="17957"/>
                </a:moveTo>
                <a:lnTo>
                  <a:pt x="14262" y="17957"/>
                </a:lnTo>
                <a:lnTo>
                  <a:pt x="14833" y="17995"/>
                </a:lnTo>
                <a:lnTo>
                  <a:pt x="15113" y="18173"/>
                </a:lnTo>
                <a:lnTo>
                  <a:pt x="16510" y="19570"/>
                </a:lnTo>
                <a:lnTo>
                  <a:pt x="17373" y="20840"/>
                </a:lnTo>
                <a:lnTo>
                  <a:pt x="18669" y="23126"/>
                </a:lnTo>
                <a:lnTo>
                  <a:pt x="20294" y="26060"/>
                </a:lnTo>
                <a:lnTo>
                  <a:pt x="23977" y="26060"/>
                </a:lnTo>
                <a:lnTo>
                  <a:pt x="21234" y="21551"/>
                </a:lnTo>
                <a:lnTo>
                  <a:pt x="20243" y="19977"/>
                </a:lnTo>
                <a:lnTo>
                  <a:pt x="19024" y="18173"/>
                </a:lnTo>
                <a:lnTo>
                  <a:pt x="18615" y="17957"/>
                </a:lnTo>
                <a:close/>
              </a:path>
              <a:path w="33159" h="33477">
                <a:moveTo>
                  <a:pt x="22987" y="9855"/>
                </a:moveTo>
                <a:lnTo>
                  <a:pt x="18719" y="9855"/>
                </a:lnTo>
                <a:lnTo>
                  <a:pt x="19748" y="10845"/>
                </a:lnTo>
                <a:lnTo>
                  <a:pt x="19748" y="13677"/>
                </a:lnTo>
                <a:lnTo>
                  <a:pt x="19431" y="14490"/>
                </a:lnTo>
                <a:lnTo>
                  <a:pt x="18897" y="14986"/>
                </a:lnTo>
                <a:lnTo>
                  <a:pt x="18351" y="15570"/>
                </a:lnTo>
                <a:lnTo>
                  <a:pt x="17500" y="15798"/>
                </a:lnTo>
                <a:lnTo>
                  <a:pt x="22799" y="15798"/>
                </a:lnTo>
                <a:lnTo>
                  <a:pt x="22987" y="15570"/>
                </a:lnTo>
                <a:lnTo>
                  <a:pt x="22987" y="9855"/>
                </a:lnTo>
                <a:close/>
              </a:path>
            </a:pathLst>
          </a:custGeom>
          <a:solidFill>
            <a:srgbClr val="0391C9"/>
          </a:solidFill>
        </p:spPr>
        <p:txBody>
          <a:bodyPr wrap="square" lIns="0" tIns="0" rIns="0" bIns="0" rtlCol="0">
            <a:noAutofit/>
          </a:bodyPr>
          <a:lstStyle/>
          <a:p>
            <a:endParaRPr/>
          </a:p>
        </p:txBody>
      </p:sp>
      <p:sp>
        <p:nvSpPr>
          <p:cNvPr id="17" name="object 17"/>
          <p:cNvSpPr/>
          <p:nvPr/>
        </p:nvSpPr>
        <p:spPr>
          <a:xfrm>
            <a:off x="5607891" y="3404876"/>
            <a:ext cx="1053316" cy="594729"/>
          </a:xfrm>
          <a:prstGeom prst="rect">
            <a:avLst/>
          </a:prstGeom>
          <a:blipFill>
            <a:blip r:embed="rId8" cstate="print"/>
            <a:stretch>
              <a:fillRect/>
            </a:stretch>
          </a:blipFill>
        </p:spPr>
        <p:txBody>
          <a:bodyPr wrap="square" lIns="0" tIns="0" rIns="0" bIns="0" rtlCol="0">
            <a:noAutofit/>
          </a:bodyPr>
          <a:lstStyle/>
          <a:p>
            <a:endParaRPr/>
          </a:p>
        </p:txBody>
      </p:sp>
      <p:sp>
        <p:nvSpPr>
          <p:cNvPr id="18" name="object 18"/>
          <p:cNvSpPr txBox="1"/>
          <p:nvPr/>
        </p:nvSpPr>
        <p:spPr>
          <a:xfrm>
            <a:off x="667884" y="3529671"/>
            <a:ext cx="1541916" cy="5908040"/>
          </a:xfrm>
          <a:prstGeom prst="rect">
            <a:avLst/>
          </a:prstGeom>
        </p:spPr>
        <p:txBody>
          <a:bodyPr vert="horz" wrap="square" lIns="0" tIns="0" rIns="0" bIns="0" rtlCol="0">
            <a:noAutofit/>
          </a:bodyPr>
          <a:lstStyle/>
          <a:p>
            <a:pPr marL="12700">
              <a:lnSpc>
                <a:spcPct val="100000"/>
              </a:lnSpc>
            </a:pPr>
            <a:r>
              <a:rPr sz="800" dirty="0" smtClean="0">
                <a:solidFill>
                  <a:srgbClr val="58595B"/>
                </a:solidFill>
                <a:latin typeface="Arial" panose="020B0604020202020204" pitchFamily="34" charset="0"/>
                <a:cs typeface="Arial" panose="020B0604020202020204" pitchFamily="34" charset="0"/>
              </a:rPr>
              <a:t>Aol.com</a:t>
            </a:r>
            <a:endParaRPr sz="800" dirty="0">
              <a:latin typeface="Arial" panose="020B0604020202020204" pitchFamily="34" charset="0"/>
              <a:cs typeface="Arial" panose="020B0604020202020204" pitchFamily="34" charset="0"/>
            </a:endParaRPr>
          </a:p>
          <a:p>
            <a:pPr marL="12700" marR="428625">
              <a:lnSpc>
                <a:spcPct val="147900"/>
              </a:lnSpc>
            </a:pPr>
            <a:r>
              <a:rPr sz="800" dirty="0" smtClean="0">
                <a:solidFill>
                  <a:srgbClr val="58595B"/>
                </a:solidFill>
                <a:latin typeface="Arial" panose="020B0604020202020204" pitchFamily="34" charset="0"/>
                <a:cs typeface="Arial" panose="020B0604020202020204" pitchFamily="34" charset="0"/>
              </a:rPr>
              <a:t>Arizona Republic Chicago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 Contra Costa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 Cyberhomes.com Desert Sun eRealInvesto</a:t>
            </a:r>
            <a:r>
              <a:rPr sz="800" spc="-100"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.com F</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ontDoor (HGTV) HotPads.com Homefinde</a:t>
            </a:r>
            <a:r>
              <a:rPr sz="800" spc="-100"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.com Homes.com Kiplinger L</a:t>
            </a:r>
            <a:r>
              <a:rPr sz="800" spc="-35" dirty="0" smtClean="0">
                <a:solidFill>
                  <a:srgbClr val="58595B"/>
                </a:solidFill>
                <a:latin typeface="Arial" panose="020B0604020202020204" pitchFamily="34" charset="0"/>
                <a:cs typeface="Arial" panose="020B0604020202020204" pitchFamily="34" charset="0"/>
              </a:rPr>
              <a:t>A</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imes.com Luxu</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yRegist</a:t>
            </a:r>
            <a:r>
              <a:rPr sz="800" spc="5" dirty="0" smtClean="0">
                <a:solidFill>
                  <a:srgbClr val="58595B"/>
                </a:solidFill>
                <a:latin typeface="Arial" panose="020B0604020202020204" pitchFamily="34" charset="0"/>
                <a:cs typeface="Arial" panose="020B0604020202020204" pitchFamily="34" charset="0"/>
              </a:rPr>
              <a:t>r</a:t>
            </a:r>
            <a:r>
              <a:rPr sz="800" spc="-65" dirty="0" smtClean="0">
                <a:solidFill>
                  <a:srgbClr val="58595B"/>
                </a:solidFill>
                <a:latin typeface="Arial" panose="020B0604020202020204" pitchFamily="34" charset="0"/>
                <a:cs typeface="Arial" panose="020B0604020202020204" pitchFamily="34" charset="0"/>
              </a:rPr>
              <a:t>y</a:t>
            </a:r>
            <a:r>
              <a:rPr sz="800" spc="0" dirty="0" smtClean="0">
                <a:solidFill>
                  <a:srgbClr val="58595B"/>
                </a:solidFill>
                <a:latin typeface="Arial" panose="020B0604020202020204" pitchFamily="34" charset="0"/>
                <a:cs typeface="Arial" panose="020B0604020202020204" pitchFamily="34" charset="0"/>
              </a:rPr>
              <a:t>.com Me</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cu</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y News Miami Herald</a:t>
            </a:r>
            <a:endParaRPr sz="800" dirty="0">
              <a:latin typeface="Arial" panose="020B0604020202020204" pitchFamily="34" charset="0"/>
              <a:cs typeface="Arial" panose="020B0604020202020204" pitchFamily="34" charset="0"/>
            </a:endParaRPr>
          </a:p>
          <a:p>
            <a:pPr marL="12700" marR="190500">
              <a:lnSpc>
                <a:spcPct val="147900"/>
              </a:lnSpc>
            </a:pPr>
            <a:r>
              <a:rPr sz="800" dirty="0" smtClean="0">
                <a:solidFill>
                  <a:srgbClr val="58595B"/>
                </a:solidFill>
                <a:latin typeface="Arial" panose="020B0604020202020204" pitchFamily="34" charset="0"/>
                <a:cs typeface="Arial" panose="020B0604020202020204" pitchFamily="34" charset="0"/>
              </a:rPr>
              <a:t>Monte</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ey County Herald MSN</a:t>
            </a:r>
            <a:endParaRPr sz="800" dirty="0">
              <a:latin typeface="Arial" panose="020B0604020202020204" pitchFamily="34" charset="0"/>
              <a:cs typeface="Arial" panose="020B0604020202020204" pitchFamily="34" charset="0"/>
            </a:endParaRPr>
          </a:p>
          <a:p>
            <a:pPr marL="12700" marR="416559">
              <a:lnSpc>
                <a:spcPct val="147900"/>
              </a:lnSpc>
            </a:pPr>
            <a:r>
              <a:rPr sz="800" dirty="0" smtClean="0">
                <a:solidFill>
                  <a:srgbClr val="58595B"/>
                </a:solidFill>
                <a:latin typeface="Arial" panose="020B0604020202020204" pitchFamily="34" charset="0"/>
                <a:cs typeface="Arial" panose="020B0604020202020204" pitchFamily="34" charset="0"/>
              </a:rPr>
              <a:t>New</a:t>
            </a:r>
            <a:r>
              <a:rPr sz="800" spc="-70" dirty="0" smtClean="0">
                <a:solidFill>
                  <a:srgbClr val="58595B"/>
                </a:solidFill>
                <a:latin typeface="Arial" panose="020B0604020202020204" pitchFamily="34" charset="0"/>
                <a:cs typeface="Arial" panose="020B0604020202020204" pitchFamily="34" charset="0"/>
              </a:rPr>
              <a:t>Y</a:t>
            </a:r>
            <a:r>
              <a:rPr sz="800" spc="0" dirty="0" smtClean="0">
                <a:solidFill>
                  <a:srgbClr val="58595B"/>
                </a:solidFill>
                <a:latin typeface="Arial" panose="020B0604020202020204" pitchFamily="34" charset="0"/>
                <a:cs typeface="Arial" panose="020B0604020202020204" pitchFamily="34" charset="0"/>
              </a:rPr>
              <a:t>ork</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imes.com OCRegiste</a:t>
            </a:r>
            <a:r>
              <a:rPr sz="800" spc="-100"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.com Oodle.com Prudential.com Realto</a:t>
            </a:r>
            <a:r>
              <a:rPr sz="800" spc="-100"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.com Relocation.com</a:t>
            </a:r>
            <a:endParaRPr sz="800" dirty="0">
              <a:latin typeface="Arial" panose="020B0604020202020204" pitchFamily="34" charset="0"/>
              <a:cs typeface="Arial" panose="020B0604020202020204" pitchFamily="34" charset="0"/>
            </a:endParaRPr>
          </a:p>
          <a:p>
            <a:pPr marL="12700" marR="232410">
              <a:lnSpc>
                <a:spcPct val="147900"/>
              </a:lnSpc>
            </a:pPr>
            <a:r>
              <a:rPr sz="800" dirty="0" smtClean="0">
                <a:solidFill>
                  <a:srgbClr val="58595B"/>
                </a:solidFill>
                <a:latin typeface="Arial" panose="020B0604020202020204" pitchFamily="34" charset="0"/>
                <a:cs typeface="Arial" panose="020B0604020202020204" pitchFamily="34" charset="0"/>
              </a:rPr>
              <a:t>San Francisco Ch</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onicle SignonSanDiego.com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rulia.com</a:t>
            </a:r>
            <a:endParaRPr sz="800" dirty="0">
              <a:latin typeface="Arial" panose="020B0604020202020204" pitchFamily="34" charset="0"/>
              <a:cs typeface="Arial" panose="020B0604020202020204" pitchFamily="34" charset="0"/>
            </a:endParaRPr>
          </a:p>
          <a:p>
            <a:pPr marL="12700" marR="12700">
              <a:lnSpc>
                <a:spcPct val="147900"/>
              </a:lnSpc>
            </a:pPr>
            <a:r>
              <a:rPr sz="800" dirty="0" smtClean="0">
                <a:solidFill>
                  <a:srgbClr val="58595B"/>
                </a:solidFill>
                <a:latin typeface="Arial" panose="020B0604020202020204" pitchFamily="34" charset="0"/>
                <a:cs typeface="Arial" panose="020B0604020202020204" pitchFamily="34" charset="0"/>
              </a:rPr>
              <a:t>U.S. News and </a:t>
            </a:r>
            <a:r>
              <a:rPr sz="800" spc="-40"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orld Report </a:t>
            </a:r>
            <a:r>
              <a:rPr sz="800" spc="-25"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all St. Journal</a:t>
            </a:r>
            <a:endParaRPr sz="800" dirty="0">
              <a:latin typeface="Arial" panose="020B0604020202020204" pitchFamily="34" charset="0"/>
              <a:cs typeface="Arial" panose="020B0604020202020204" pitchFamily="34" charset="0"/>
            </a:endParaRPr>
          </a:p>
          <a:p>
            <a:pPr marL="12700" marR="501650">
              <a:lnSpc>
                <a:spcPct val="147900"/>
              </a:lnSpc>
            </a:pPr>
            <a:r>
              <a:rPr sz="800" spc="-25"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ashington Post </a:t>
            </a:r>
            <a:r>
              <a:rPr sz="800" spc="-45" dirty="0" smtClean="0">
                <a:solidFill>
                  <a:srgbClr val="58595B"/>
                </a:solidFill>
                <a:latin typeface="Arial" panose="020B0604020202020204" pitchFamily="34" charset="0"/>
                <a:cs typeface="Arial" panose="020B0604020202020204" pitchFamily="34" charset="0"/>
              </a:rPr>
              <a:t>Y</a:t>
            </a:r>
            <a:r>
              <a:rPr sz="800" spc="0" dirty="0" smtClean="0">
                <a:solidFill>
                  <a:srgbClr val="58595B"/>
                </a:solidFill>
                <a:latin typeface="Arial" panose="020B0604020202020204" pitchFamily="34" charset="0"/>
                <a:cs typeface="Arial" panose="020B0604020202020204" pitchFamily="34" charset="0"/>
              </a:rPr>
              <a:t>ahoo Real Estate Zillo</a:t>
            </a:r>
            <a:r>
              <a:rPr sz="800" spc="-65"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.com</a:t>
            </a:r>
            <a:endParaRPr sz="800" dirty="0">
              <a:latin typeface="Arial" panose="020B0604020202020204" pitchFamily="34" charset="0"/>
              <a:cs typeface="Arial" panose="020B0604020202020204" pitchFamily="34" charset="0"/>
            </a:endParaRPr>
          </a:p>
        </p:txBody>
      </p:sp>
      <p:sp>
        <p:nvSpPr>
          <p:cNvPr id="19" name="object 19"/>
          <p:cNvSpPr/>
          <p:nvPr/>
        </p:nvSpPr>
        <p:spPr>
          <a:xfrm>
            <a:off x="3098402" y="5750865"/>
            <a:ext cx="1586055" cy="189445"/>
          </a:xfrm>
          <a:prstGeom prst="rect">
            <a:avLst/>
          </a:prstGeom>
          <a:blipFill>
            <a:blip r:embed="rId9" cstate="print"/>
            <a:stretch>
              <a:fillRect/>
            </a:stretch>
          </a:blipFill>
        </p:spPr>
        <p:txBody>
          <a:bodyPr wrap="square" lIns="0" tIns="0" rIns="0" bIns="0" rtlCol="0">
            <a:noAutofit/>
          </a:bodyPr>
          <a:lstStyle/>
          <a:p>
            <a:endParaRPr/>
          </a:p>
        </p:txBody>
      </p:sp>
      <p:sp>
        <p:nvSpPr>
          <p:cNvPr id="20" name="object 20"/>
          <p:cNvSpPr txBox="1"/>
          <p:nvPr/>
        </p:nvSpPr>
        <p:spPr>
          <a:xfrm>
            <a:off x="446087" y="1981200"/>
            <a:ext cx="6934200" cy="970915"/>
          </a:xfrm>
          <a:prstGeom prst="rect">
            <a:avLst/>
          </a:prstGeom>
        </p:spPr>
        <p:txBody>
          <a:bodyPr vert="horz" wrap="square" lIns="0" tIns="0" rIns="0" bIns="0" rtlCol="0">
            <a:noAutofit/>
          </a:bodyPr>
          <a:lstStyle/>
          <a:p>
            <a:pPr marL="12700" marR="13335">
              <a:lnSpc>
                <a:spcPct val="128800"/>
              </a:lnSpc>
            </a:pPr>
            <a:r>
              <a:rPr sz="1100" dirty="0" smtClean="0">
                <a:solidFill>
                  <a:srgbClr val="58595B"/>
                </a:solidFill>
                <a:latin typeface="Arial" panose="020B0604020202020204" pitchFamily="34" charset="0"/>
                <a:cs typeface="Arial" panose="020B0604020202020204" pitchFamily="34" charset="0"/>
              </a:rPr>
              <a:t>Home buyers once searched the newspaper for properties. Now, 87% of them start their search on the Internet.* And they don’t stop at one or two websites — they explore a whole range of online  real estate destinations.</a:t>
            </a:r>
            <a:endParaRPr sz="1100" dirty="0">
              <a:latin typeface="Arial" panose="020B0604020202020204" pitchFamily="34" charset="0"/>
              <a:cs typeface="Arial" panose="020B0604020202020204" pitchFamily="34" charset="0"/>
            </a:endParaRPr>
          </a:p>
          <a:p>
            <a:pPr>
              <a:lnSpc>
                <a:spcPts val="700"/>
              </a:lnSpc>
              <a:spcBef>
                <a:spcPts val="19"/>
              </a:spcBef>
            </a:pPr>
            <a:endParaRPr sz="700" dirty="0">
              <a:latin typeface="Arial" panose="020B0604020202020204" pitchFamily="34" charset="0"/>
              <a:cs typeface="Arial" panose="020B0604020202020204" pitchFamily="34" charset="0"/>
            </a:endParaRPr>
          </a:p>
          <a:p>
            <a:pPr marL="12700" marR="12700">
              <a:lnSpc>
                <a:spcPct val="128800"/>
              </a:lnSpc>
            </a:pPr>
            <a:r>
              <a:rPr sz="1100" dirty="0" smtClean="0">
                <a:solidFill>
                  <a:srgbClr val="58595B"/>
                </a:solidFill>
                <a:latin typeface="Arial" panose="020B0604020202020204" pitchFamily="34" charset="0"/>
                <a:cs typeface="Arial" panose="020B0604020202020204" pitchFamily="34" charset="0"/>
              </a:rPr>
              <a:t>To  get  your  property  extensive  exposure  and  attract  multiple</a:t>
            </a:r>
            <a:r>
              <a:rPr lang="en-US" sz="1100" dirty="0">
                <a:solidFill>
                  <a:srgbClr val="58595B"/>
                </a:solidFill>
                <a:latin typeface="Arial" panose="020B0604020202020204" pitchFamily="34" charset="0"/>
                <a:cs typeface="Arial" panose="020B0604020202020204" pitchFamily="34" charset="0"/>
              </a:rPr>
              <a:t> </a:t>
            </a:r>
            <a:r>
              <a:rPr sz="1100" dirty="0" smtClean="0">
                <a:solidFill>
                  <a:srgbClr val="58595B"/>
                </a:solidFill>
                <a:latin typeface="Arial" panose="020B0604020202020204" pitchFamily="34" charset="0"/>
                <a:cs typeface="Arial" panose="020B0604020202020204" pitchFamily="34" charset="0"/>
              </a:rPr>
              <a:t>competitive  buyers,  Berkshire  Hathaway HomeServices California Properties </a:t>
            </a:r>
            <a:r>
              <a:rPr lang="en-US" sz="1100" dirty="0" smtClean="0">
                <a:solidFill>
                  <a:srgbClr val="58595B"/>
                </a:solidFill>
                <a:latin typeface="Arial" panose="020B0604020202020204" pitchFamily="34" charset="0"/>
                <a:cs typeface="Arial" panose="020B0604020202020204" pitchFamily="34" charset="0"/>
              </a:rPr>
              <a:t>will syndicate your home to these websites:</a:t>
            </a:r>
            <a:endParaRPr sz="1100" dirty="0">
              <a:latin typeface="Arial" panose="020B0604020202020204" pitchFamily="34" charset="0"/>
              <a:cs typeface="Arial" panose="020B0604020202020204" pitchFamily="34" charset="0"/>
            </a:endParaRPr>
          </a:p>
        </p:txBody>
      </p:sp>
      <p:sp>
        <p:nvSpPr>
          <p:cNvPr id="22" name="object 22"/>
          <p:cNvSpPr/>
          <p:nvPr/>
        </p:nvSpPr>
        <p:spPr>
          <a:xfrm>
            <a:off x="3188528" y="3355123"/>
            <a:ext cx="1413941" cy="694897"/>
          </a:xfrm>
          <a:prstGeom prst="rect">
            <a:avLst/>
          </a:prstGeom>
          <a:blipFill>
            <a:blip r:embed="rId10" cstate="print"/>
            <a:stretch>
              <a:fillRect/>
            </a:stretch>
          </a:blipFill>
        </p:spPr>
        <p:txBody>
          <a:bodyPr wrap="square" lIns="0" tIns="0" rIns="0" bIns="0" rtlCol="0">
            <a:noAutofit/>
          </a:bodyPr>
          <a:lstStyle/>
          <a:p>
            <a:endParaRPr/>
          </a:p>
        </p:txBody>
      </p:sp>
      <p:pic>
        <p:nvPicPr>
          <p:cNvPr id="23" name="Picture 22"/>
          <p:cNvPicPr>
            <a:picLocks noChangeAspect="1"/>
          </p:cNvPicPr>
          <p:nvPr/>
        </p:nvPicPr>
        <p:blipFill rotWithShape="1">
          <a:blip r:embed="rId11"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sp>
        <p:nvSpPr>
          <p:cNvPr id="3" name="TextBox 2"/>
          <p:cNvSpPr txBox="1"/>
          <p:nvPr/>
        </p:nvSpPr>
        <p:spPr>
          <a:xfrm>
            <a:off x="381000" y="9368135"/>
            <a:ext cx="5093726" cy="461665"/>
          </a:xfrm>
          <a:prstGeom prst="rect">
            <a:avLst/>
          </a:prstGeom>
          <a:noFill/>
        </p:spPr>
        <p:txBody>
          <a:bodyPr wrap="square" rtlCol="0">
            <a:spAutoFit/>
          </a:bodyPr>
          <a:lstStyle/>
          <a:p>
            <a:r>
              <a:rPr lang="en-US" sz="600" dirty="0">
                <a:solidFill>
                  <a:schemeClr val="tx1">
                    <a:lumMod val="50000"/>
                    <a:lumOff val="50000"/>
                  </a:schemeClr>
                </a:solidFill>
              </a:rPr>
              <a:t>©2014 An Independently owned and operated franchisee of BHH Affiliates, LLC. </a:t>
            </a:r>
            <a:r>
              <a:rPr lang="en-US" sz="600" i="1" dirty="0">
                <a:solidFill>
                  <a:schemeClr val="tx1">
                    <a:lumMod val="50000"/>
                    <a:lumOff val="50000"/>
                  </a:schemeClr>
                </a:solidFill>
              </a:rPr>
              <a:t>Listing syndication</a:t>
            </a:r>
            <a:r>
              <a:rPr lang="en-US" sz="600" dirty="0">
                <a:solidFill>
                  <a:schemeClr val="tx1">
                    <a:lumMod val="50000"/>
                    <a:lumOff val="50000"/>
                  </a:schemeClr>
                </a:solidFill>
              </a:rPr>
              <a:t> is the process of publishing listings to other websites. Publishing listings is at the discretion of the 3</a:t>
            </a:r>
            <a:r>
              <a:rPr lang="en-US" sz="600" baseline="30000" dirty="0">
                <a:solidFill>
                  <a:schemeClr val="tx1">
                    <a:lumMod val="50000"/>
                    <a:lumOff val="50000"/>
                  </a:schemeClr>
                </a:solidFill>
              </a:rPr>
              <a:t>rd</a:t>
            </a:r>
            <a:r>
              <a:rPr lang="en-US" sz="600" dirty="0">
                <a:solidFill>
                  <a:schemeClr val="tx1">
                    <a:lumMod val="50000"/>
                    <a:lumOff val="50000"/>
                  </a:schemeClr>
                </a:solidFill>
              </a:rPr>
              <a:t> party publishers in the listing syndication process. Berkshire Hathaway HomeServices California Properties subscribes to an upgraded, enhanced process of listing syndication, and follows industry best practices to help consumers easily find our listings.  </a:t>
            </a:r>
          </a:p>
          <a:p>
            <a:endParaRPr lang="en-US" sz="600" dirty="0">
              <a:solidFill>
                <a:schemeClr val="tx1">
                  <a:lumMod val="50000"/>
                  <a:lumOff val="50000"/>
                </a:schemeClr>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noAutofit/>
          </a:bodyPr>
          <a:lstStyle/>
          <a:p>
            <a:pPr marL="1139190">
              <a:lnSpc>
                <a:spcPts val="4175"/>
              </a:lnSpc>
            </a:pPr>
            <a:r>
              <a:rPr sz="2400" dirty="0" smtClean="0">
                <a:solidFill>
                  <a:srgbClr val="52144D"/>
                </a:solidFill>
                <a:latin typeface="Georgia" panose="02040502050405020303" pitchFamily="18" charset="0"/>
                <a:cs typeface="ITC Eras Std Light"/>
              </a:rPr>
              <a:t>REALTOR.COM</a:t>
            </a:r>
            <a:endParaRPr sz="2400" dirty="0">
              <a:latin typeface="Georgia" panose="02040502050405020303" pitchFamily="18" charset="0"/>
              <a:cs typeface="ITC Eras Std Light"/>
            </a:endParaRPr>
          </a:p>
          <a:p>
            <a:pPr marL="1139190">
              <a:lnSpc>
                <a:spcPts val="1495"/>
              </a:lnSpc>
            </a:pPr>
            <a:r>
              <a:rPr sz="1550" dirty="0" smtClean="0">
                <a:solidFill>
                  <a:srgbClr val="52144D"/>
                </a:solidFill>
                <a:latin typeface="Georgia" panose="02040502050405020303" pitchFamily="18" charset="0"/>
                <a:cs typeface="ITC Eras Std Medium"/>
              </a:rPr>
              <a:t>Showcase Membership</a:t>
            </a:r>
            <a:endParaRPr sz="1550" dirty="0">
              <a:latin typeface="Georgia" panose="02040502050405020303" pitchFamily="18" charset="0"/>
              <a:cs typeface="ITC Eras Std Medium"/>
            </a:endParaRPr>
          </a:p>
        </p:txBody>
      </p:sp>
      <p:sp>
        <p:nvSpPr>
          <p:cNvPr id="4" name="object 4"/>
          <p:cNvSpPr/>
          <p:nvPr/>
        </p:nvSpPr>
        <p:spPr>
          <a:xfrm>
            <a:off x="461962" y="2405062"/>
            <a:ext cx="4214863" cy="0"/>
          </a:xfrm>
          <a:custGeom>
            <a:avLst/>
            <a:gdLst/>
            <a:ahLst/>
            <a:cxnLst/>
            <a:rect l="l" t="t" r="r" b="b"/>
            <a:pathLst>
              <a:path w="4214863">
                <a:moveTo>
                  <a:pt x="0" y="0"/>
                </a:moveTo>
                <a:lnTo>
                  <a:pt x="4214863" y="0"/>
                </a:lnTo>
              </a:path>
            </a:pathLst>
          </a:custGeom>
          <a:ln w="6350">
            <a:solidFill>
              <a:srgbClr val="58595B"/>
            </a:solidFill>
          </a:ln>
        </p:spPr>
        <p:txBody>
          <a:bodyPr wrap="square" lIns="0" tIns="0" rIns="0" bIns="0" rtlCol="0">
            <a:noAutofit/>
          </a:bodyPr>
          <a:lstStyle/>
          <a:p>
            <a:endParaRPr/>
          </a:p>
        </p:txBody>
      </p:sp>
      <p:sp>
        <p:nvSpPr>
          <p:cNvPr id="5" name="object 5"/>
          <p:cNvSpPr txBox="1"/>
          <p:nvPr/>
        </p:nvSpPr>
        <p:spPr>
          <a:xfrm>
            <a:off x="444500" y="2630619"/>
            <a:ext cx="4593843" cy="4671695"/>
          </a:xfrm>
          <a:prstGeom prst="rect">
            <a:avLst/>
          </a:prstGeom>
        </p:spPr>
        <p:txBody>
          <a:bodyPr vert="horz" wrap="square" lIns="0" tIns="0" rIns="0" bIns="0" rtlCol="0">
            <a:noAutofit/>
          </a:bodyPr>
          <a:lstStyle/>
          <a:p>
            <a:pPr marL="12700" marR="12700">
              <a:lnSpc>
                <a:spcPct val="128800"/>
              </a:lnSpc>
            </a:pPr>
            <a:r>
              <a:rPr sz="1100" dirty="0" smtClean="0">
                <a:solidFill>
                  <a:srgbClr val="58595B"/>
                </a:solidFill>
                <a:latin typeface="Arial" panose="020B0604020202020204" pitchFamily="34" charset="0"/>
                <a:cs typeface="Arial" panose="020B0604020202020204" pitchFamily="34" charset="0"/>
              </a:rPr>
              <a:t>Berkshi</a:t>
            </a:r>
            <a:r>
              <a:rPr sz="1100" spc="-35" dirty="0" smtClean="0">
                <a:solidFill>
                  <a:srgbClr val="58595B"/>
                </a:solidFill>
                <a:latin typeface="Arial" panose="020B0604020202020204" pitchFamily="34" charset="0"/>
                <a:cs typeface="Arial" panose="020B0604020202020204" pitchFamily="34" charset="0"/>
              </a:rPr>
              <a:t>r</a:t>
            </a:r>
            <a:r>
              <a:rPr sz="1100" spc="0" dirty="0" smtClean="0">
                <a:solidFill>
                  <a:srgbClr val="58595B"/>
                </a:solidFill>
                <a:latin typeface="Arial" panose="020B0604020202020204" pitchFamily="34" charset="0"/>
                <a:cs typeface="Arial" panose="020B0604020202020204" pitchFamily="34" charset="0"/>
              </a:rPr>
              <a:t>e </a:t>
            </a:r>
            <a:r>
              <a:rPr sz="1100" spc="-10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Hathaway </a:t>
            </a:r>
            <a:r>
              <a:rPr sz="1100" spc="-10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HomeSe</a:t>
            </a:r>
            <a:r>
              <a:rPr sz="1100" spc="10" dirty="0" smtClean="0">
                <a:solidFill>
                  <a:srgbClr val="58595B"/>
                </a:solidFill>
                <a:latin typeface="Arial" panose="020B0604020202020204" pitchFamily="34" charset="0"/>
                <a:cs typeface="Arial" panose="020B0604020202020204" pitchFamily="34" charset="0"/>
              </a:rPr>
              <a:t>r</a:t>
            </a:r>
            <a:r>
              <a:rPr sz="1100" spc="0" dirty="0" smtClean="0">
                <a:solidFill>
                  <a:srgbClr val="58595B"/>
                </a:solidFill>
                <a:latin typeface="Arial" panose="020B0604020202020204" pitchFamily="34" charset="0"/>
                <a:cs typeface="Arial" panose="020B0604020202020204" pitchFamily="34" charset="0"/>
              </a:rPr>
              <a:t>vices </a:t>
            </a:r>
            <a:r>
              <a:rPr sz="1100" spc="-10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California </a:t>
            </a:r>
            <a:r>
              <a:rPr sz="1100" spc="-10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P</a:t>
            </a:r>
            <a:r>
              <a:rPr sz="1100" spc="-35" dirty="0" smtClean="0">
                <a:solidFill>
                  <a:srgbClr val="58595B"/>
                </a:solidFill>
                <a:latin typeface="Arial" panose="020B0604020202020204" pitchFamily="34" charset="0"/>
                <a:cs typeface="Arial" panose="020B0604020202020204" pitchFamily="34" charset="0"/>
              </a:rPr>
              <a:t>r</a:t>
            </a:r>
            <a:r>
              <a:rPr sz="1100" spc="0" dirty="0" smtClean="0">
                <a:solidFill>
                  <a:srgbClr val="58595B"/>
                </a:solidFill>
                <a:latin typeface="Arial" panose="020B0604020202020204" pitchFamily="34" charset="0"/>
                <a:cs typeface="Arial" panose="020B0604020202020204" pitchFamily="34" charset="0"/>
              </a:rPr>
              <a:t>operties </a:t>
            </a:r>
            <a:r>
              <a:rPr sz="1100" spc="-10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is </a:t>
            </a:r>
            <a:r>
              <a:rPr sz="1100" spc="-10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a </a:t>
            </a:r>
            <a:r>
              <a:rPr sz="1100" spc="-10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Showcase Member </a:t>
            </a:r>
            <a:r>
              <a:rPr sz="1100" spc="-1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of </a:t>
            </a:r>
            <a:r>
              <a:rPr sz="1100" spc="-15" dirty="0" smtClean="0">
                <a:solidFill>
                  <a:srgbClr val="58595B"/>
                </a:solidFill>
                <a:latin typeface="Arial" panose="020B0604020202020204" pitchFamily="34" charset="0"/>
                <a:cs typeface="Arial" panose="020B0604020202020204" pitchFamily="34" charset="0"/>
              </a:rPr>
              <a:t> </a:t>
            </a:r>
            <a:r>
              <a:rPr sz="1100" spc="-35" dirty="0" smtClean="0">
                <a:solidFill>
                  <a:srgbClr val="58595B"/>
                </a:solidFill>
                <a:latin typeface="Arial" panose="020B0604020202020204" pitchFamily="34" charset="0"/>
                <a:cs typeface="Arial" panose="020B0604020202020204" pitchFamily="34" charset="0"/>
              </a:rPr>
              <a:t>r</a:t>
            </a:r>
            <a:r>
              <a:rPr sz="1100" spc="0" dirty="0" smtClean="0">
                <a:solidFill>
                  <a:srgbClr val="58595B"/>
                </a:solidFill>
                <a:latin typeface="Arial" panose="020B0604020202020204" pitchFamily="34" charset="0"/>
                <a:cs typeface="Arial" panose="020B0604020202020204" pitchFamily="34" charset="0"/>
              </a:rPr>
              <a:t>ealto</a:t>
            </a:r>
            <a:r>
              <a:rPr sz="1100" spc="-140" dirty="0" smtClean="0">
                <a:solidFill>
                  <a:srgbClr val="58595B"/>
                </a:solidFill>
                <a:latin typeface="Arial" panose="020B0604020202020204" pitchFamily="34" charset="0"/>
                <a:cs typeface="Arial" panose="020B0604020202020204" pitchFamily="34" charset="0"/>
              </a:rPr>
              <a:t>r</a:t>
            </a:r>
            <a:r>
              <a:rPr sz="1100" spc="0" dirty="0" smtClean="0">
                <a:solidFill>
                  <a:srgbClr val="58595B"/>
                </a:solidFill>
                <a:latin typeface="Arial" panose="020B0604020202020204" pitchFamily="34" charset="0"/>
                <a:cs typeface="Arial" panose="020B0604020202020204" pitchFamily="34" charset="0"/>
              </a:rPr>
              <a:t>.com. </a:t>
            </a:r>
            <a:r>
              <a:rPr sz="1100" spc="-1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Showcase </a:t>
            </a:r>
            <a:r>
              <a:rPr sz="1100" spc="-1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membership </a:t>
            </a:r>
            <a:r>
              <a:rPr sz="1100" spc="-1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gives </a:t>
            </a:r>
            <a:r>
              <a:rPr sz="1100" spc="-1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us </a:t>
            </a:r>
            <a:r>
              <a:rPr sz="1100" spc="-1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a </a:t>
            </a:r>
            <a:r>
              <a:rPr sz="1100" spc="-1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range </a:t>
            </a:r>
            <a:r>
              <a:rPr sz="1100" spc="-1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of powerful,</a:t>
            </a:r>
            <a:r>
              <a:rPr sz="1100" spc="-6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exclusive</a:t>
            </a:r>
            <a:r>
              <a:rPr sz="1100" spc="-6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tools</a:t>
            </a:r>
            <a:r>
              <a:rPr sz="1100" spc="-6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for</a:t>
            </a:r>
            <a:r>
              <a:rPr sz="1100" spc="-6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making</a:t>
            </a:r>
            <a:r>
              <a:rPr sz="1100" spc="-6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your</a:t>
            </a:r>
            <a:r>
              <a:rPr sz="1100" spc="-6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home</a:t>
            </a:r>
            <a:r>
              <a:rPr sz="1100" spc="-6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stand</a:t>
            </a:r>
            <a:r>
              <a:rPr sz="1100" spc="-6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out</a:t>
            </a:r>
            <a:r>
              <a:rPr sz="1100" spc="-6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f</a:t>
            </a:r>
            <a:r>
              <a:rPr sz="1100" spc="-35" dirty="0" smtClean="0">
                <a:solidFill>
                  <a:srgbClr val="58595B"/>
                </a:solidFill>
                <a:latin typeface="Arial" panose="020B0604020202020204" pitchFamily="34" charset="0"/>
                <a:cs typeface="Arial" panose="020B0604020202020204" pitchFamily="34" charset="0"/>
              </a:rPr>
              <a:t>r</a:t>
            </a:r>
            <a:r>
              <a:rPr sz="1100" spc="0" dirty="0" smtClean="0">
                <a:solidFill>
                  <a:srgbClr val="58595B"/>
                </a:solidFill>
                <a:latin typeface="Arial" panose="020B0604020202020204" pitchFamily="34" charset="0"/>
                <a:cs typeface="Arial" panose="020B0604020202020204" pitchFamily="34" charset="0"/>
              </a:rPr>
              <a:t>om</a:t>
            </a:r>
            <a:r>
              <a:rPr sz="1100" spc="-6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the</a:t>
            </a:r>
            <a:r>
              <a:rPr sz="1100" spc="-65" dirty="0" smtClean="0">
                <a:solidFill>
                  <a:srgbClr val="58595B"/>
                </a:solidFill>
                <a:latin typeface="Arial" panose="020B0604020202020204" pitchFamily="34" charset="0"/>
                <a:cs typeface="Arial" panose="020B0604020202020204" pitchFamily="34" charset="0"/>
              </a:rPr>
              <a:t> </a:t>
            </a:r>
            <a:r>
              <a:rPr sz="1100" spc="0" dirty="0" smtClean="0">
                <a:solidFill>
                  <a:srgbClr val="58595B"/>
                </a:solidFill>
                <a:latin typeface="Arial" panose="020B0604020202020204" pitchFamily="34" charset="0"/>
                <a:cs typeface="Arial" panose="020B0604020202020204" pitchFamily="34" charset="0"/>
              </a:rPr>
              <a:t>c</a:t>
            </a:r>
            <a:r>
              <a:rPr sz="1100" spc="-35" dirty="0" smtClean="0">
                <a:solidFill>
                  <a:srgbClr val="58595B"/>
                </a:solidFill>
                <a:latin typeface="Arial" panose="020B0604020202020204" pitchFamily="34" charset="0"/>
                <a:cs typeface="Arial" panose="020B0604020202020204" pitchFamily="34" charset="0"/>
              </a:rPr>
              <a:t>r</a:t>
            </a:r>
            <a:r>
              <a:rPr sz="1100" spc="0" dirty="0" smtClean="0">
                <a:solidFill>
                  <a:srgbClr val="58595B"/>
                </a:solidFill>
                <a:latin typeface="Arial" panose="020B0604020202020204" pitchFamily="34" charset="0"/>
                <a:cs typeface="Arial" panose="020B0604020202020204" pitchFamily="34" charset="0"/>
              </a:rPr>
              <a:t>owd on this high-tra</a:t>
            </a:r>
            <a:r>
              <a:rPr sz="1100" spc="-15" dirty="0" smtClean="0">
                <a:solidFill>
                  <a:srgbClr val="58595B"/>
                </a:solidFill>
                <a:latin typeface="Arial" panose="020B0604020202020204" pitchFamily="34" charset="0"/>
                <a:cs typeface="Arial" panose="020B0604020202020204" pitchFamily="34" charset="0"/>
              </a:rPr>
              <a:t>f</a:t>
            </a:r>
            <a:r>
              <a:rPr sz="1100" spc="0" dirty="0" smtClean="0">
                <a:solidFill>
                  <a:srgbClr val="58595B"/>
                </a:solidFill>
                <a:latin typeface="Arial" panose="020B0604020202020204" pitchFamily="34" charset="0"/>
                <a:cs typeface="Arial" panose="020B0604020202020204" pitchFamily="34" charset="0"/>
              </a:rPr>
              <a:t>fic site. They include:</a:t>
            </a:r>
            <a:endParaRPr sz="1100" dirty="0">
              <a:latin typeface="Arial" panose="020B0604020202020204" pitchFamily="34" charset="0"/>
              <a:cs typeface="Arial" panose="020B0604020202020204" pitchFamily="34" charset="0"/>
            </a:endParaRPr>
          </a:p>
          <a:p>
            <a:pPr>
              <a:lnSpc>
                <a:spcPts val="750"/>
              </a:lnSpc>
              <a:spcBef>
                <a:spcPts val="41"/>
              </a:spcBef>
            </a:pPr>
            <a:endParaRPr sz="750" dirty="0">
              <a:latin typeface="Arial" panose="020B0604020202020204" pitchFamily="34" charset="0"/>
              <a:cs typeface="Arial" panose="020B0604020202020204" pitchFamily="34" charset="0"/>
            </a:endParaRPr>
          </a:p>
          <a:p>
            <a:pPr>
              <a:lnSpc>
                <a:spcPts val="1000"/>
              </a:lnSpc>
            </a:pPr>
            <a:endParaRPr sz="1000" dirty="0">
              <a:latin typeface="Arial" panose="020B0604020202020204" pitchFamily="34" charset="0"/>
              <a:cs typeface="Arial" panose="020B0604020202020204" pitchFamily="34" charset="0"/>
            </a:endParaRPr>
          </a:p>
          <a:p>
            <a:pPr>
              <a:lnSpc>
                <a:spcPts val="1000"/>
              </a:lnSpc>
            </a:pPr>
            <a:endParaRPr sz="1000" dirty="0">
              <a:latin typeface="Arial" panose="020B0604020202020204" pitchFamily="34" charset="0"/>
              <a:cs typeface="Arial" panose="020B0604020202020204" pitchFamily="34" charset="0"/>
            </a:endParaRPr>
          </a:p>
          <a:p>
            <a:pPr marL="179070" marR="1891664" indent="-165735">
              <a:lnSpc>
                <a:spcPct val="100000"/>
              </a:lnSpc>
              <a:buClr>
                <a:srgbClr val="58595B"/>
              </a:buClr>
              <a:buFont typeface="ITC Eras Std Book"/>
              <a:buChar char="•"/>
              <a:tabLst>
                <a:tab pos="179070" algn="l"/>
              </a:tabLst>
            </a:pPr>
            <a:r>
              <a:rPr sz="1100" spc="0" dirty="0" smtClean="0">
                <a:solidFill>
                  <a:srgbClr val="58595B"/>
                </a:solidFill>
                <a:latin typeface="Arial" panose="020B0604020202020204" pitchFamily="34" charset="0"/>
                <a:cs typeface="Arial" panose="020B0604020202020204" pitchFamily="34" charset="0"/>
              </a:rPr>
              <a:t>Gold Showcase banner on your listing</a:t>
            </a:r>
            <a:endParaRPr sz="1100" dirty="0">
              <a:latin typeface="Arial" panose="020B0604020202020204" pitchFamily="34" charset="0"/>
              <a:cs typeface="Arial" panose="020B0604020202020204" pitchFamily="34" charset="0"/>
            </a:endParaRPr>
          </a:p>
          <a:p>
            <a:pPr>
              <a:lnSpc>
                <a:spcPts val="1100"/>
              </a:lnSpc>
              <a:spcBef>
                <a:spcPts val="0"/>
              </a:spcBef>
              <a:buClr>
                <a:srgbClr val="58595B"/>
              </a:buClr>
              <a:buFont typeface="ITC Eras Std Book"/>
              <a:buChar char="•"/>
            </a:pPr>
            <a:endParaRPr sz="1100" dirty="0">
              <a:latin typeface="Arial" panose="020B0604020202020204" pitchFamily="34" charset="0"/>
              <a:cs typeface="Arial" panose="020B0604020202020204" pitchFamily="34" charset="0"/>
            </a:endParaRPr>
          </a:p>
          <a:p>
            <a:pPr marL="179070" marR="2861310" indent="-165735">
              <a:lnSpc>
                <a:spcPct val="100000"/>
              </a:lnSpc>
              <a:buClr>
                <a:srgbClr val="58595B"/>
              </a:buClr>
              <a:buFont typeface="ITC Eras Std Book"/>
              <a:buChar char="•"/>
              <a:tabLst>
                <a:tab pos="179070" algn="l"/>
              </a:tabLst>
            </a:pPr>
            <a:r>
              <a:rPr sz="1100" spc="0" dirty="0" smtClean="0">
                <a:solidFill>
                  <a:srgbClr val="58595B"/>
                </a:solidFill>
                <a:latin typeface="Arial" panose="020B0604020202020204" pitchFamily="34" charset="0"/>
                <a:cs typeface="Arial" panose="020B0604020202020204" pitchFamily="34" charset="0"/>
              </a:rPr>
              <a:t>Up to 36 color photos</a:t>
            </a:r>
            <a:endParaRPr sz="1100" dirty="0">
              <a:latin typeface="Arial" panose="020B0604020202020204" pitchFamily="34" charset="0"/>
              <a:cs typeface="Arial" panose="020B0604020202020204" pitchFamily="34" charset="0"/>
            </a:endParaRPr>
          </a:p>
          <a:p>
            <a:pPr>
              <a:lnSpc>
                <a:spcPts val="1100"/>
              </a:lnSpc>
              <a:spcBef>
                <a:spcPts val="0"/>
              </a:spcBef>
              <a:buClr>
                <a:srgbClr val="58595B"/>
              </a:buClr>
              <a:buFont typeface="ITC Eras Std Book"/>
              <a:buChar char="•"/>
            </a:pPr>
            <a:endParaRPr sz="1100" dirty="0">
              <a:latin typeface="Arial" panose="020B0604020202020204" pitchFamily="34" charset="0"/>
              <a:cs typeface="Arial" panose="020B0604020202020204" pitchFamily="34" charset="0"/>
            </a:endParaRPr>
          </a:p>
          <a:p>
            <a:pPr marL="179070" marR="1710689" indent="-165735">
              <a:lnSpc>
                <a:spcPct val="100000"/>
              </a:lnSpc>
              <a:buClr>
                <a:srgbClr val="58595B"/>
              </a:buClr>
              <a:buFont typeface="ITC Eras Std Book"/>
              <a:buChar char="•"/>
              <a:tabLst>
                <a:tab pos="179070" algn="l"/>
              </a:tabLst>
            </a:pPr>
            <a:r>
              <a:rPr sz="1100" spc="-70" dirty="0" smtClean="0">
                <a:solidFill>
                  <a:srgbClr val="58595B"/>
                </a:solidFill>
                <a:latin typeface="Arial" panose="020B0604020202020204" pitchFamily="34" charset="0"/>
                <a:cs typeface="Arial" panose="020B0604020202020204" pitchFamily="34" charset="0"/>
              </a:rPr>
              <a:t>T</a:t>
            </a:r>
            <a:r>
              <a:rPr sz="1100" spc="0" dirty="0" smtClean="0">
                <a:solidFill>
                  <a:srgbClr val="58595B"/>
                </a:solidFill>
                <a:latin typeface="Arial" panose="020B0604020202020204" pitchFamily="34" charset="0"/>
                <a:cs typeface="Arial" panose="020B0604020202020204" pitchFamily="34" charset="0"/>
              </a:rPr>
              <a:t>wo to th</a:t>
            </a:r>
            <a:r>
              <a:rPr sz="1100" spc="-35" dirty="0" smtClean="0">
                <a:solidFill>
                  <a:srgbClr val="58595B"/>
                </a:solidFill>
                <a:latin typeface="Arial" panose="020B0604020202020204" pitchFamily="34" charset="0"/>
                <a:cs typeface="Arial" panose="020B0604020202020204" pitchFamily="34" charset="0"/>
              </a:rPr>
              <a:t>r</a:t>
            </a:r>
            <a:r>
              <a:rPr sz="1100" spc="0" dirty="0" smtClean="0">
                <a:solidFill>
                  <a:srgbClr val="58595B"/>
                </a:solidFill>
                <a:latin typeface="Arial" panose="020B0604020202020204" pitchFamily="34" charset="0"/>
                <a:cs typeface="Arial" panose="020B0604020202020204" pitchFamily="34" charset="0"/>
              </a:rPr>
              <a:t>ee minutes of full motion video</a:t>
            </a:r>
            <a:endParaRPr sz="1100" dirty="0">
              <a:latin typeface="Arial" panose="020B0604020202020204" pitchFamily="34" charset="0"/>
              <a:cs typeface="Arial" panose="020B0604020202020204" pitchFamily="34" charset="0"/>
            </a:endParaRPr>
          </a:p>
          <a:p>
            <a:pPr>
              <a:lnSpc>
                <a:spcPts val="1000"/>
              </a:lnSpc>
              <a:spcBef>
                <a:spcPts val="99"/>
              </a:spcBef>
              <a:buClr>
                <a:srgbClr val="58595B"/>
              </a:buClr>
              <a:buFont typeface="ITC Eras Std Book"/>
              <a:buChar char="•"/>
            </a:pPr>
            <a:endParaRPr sz="1000" dirty="0">
              <a:latin typeface="Arial" panose="020B0604020202020204" pitchFamily="34" charset="0"/>
              <a:cs typeface="Arial" panose="020B0604020202020204" pitchFamily="34" charset="0"/>
            </a:endParaRPr>
          </a:p>
          <a:p>
            <a:pPr marL="179070" marR="1032510" indent="-165735">
              <a:lnSpc>
                <a:spcPct val="100000"/>
              </a:lnSpc>
              <a:buClr>
                <a:srgbClr val="58595B"/>
              </a:buClr>
              <a:buFont typeface="ITC Eras Std Book"/>
              <a:buChar char="•"/>
              <a:tabLst>
                <a:tab pos="179070" algn="l"/>
              </a:tabLst>
            </a:pPr>
            <a:r>
              <a:rPr sz="1100" spc="0" dirty="0" smtClean="0">
                <a:solidFill>
                  <a:srgbClr val="58595B"/>
                </a:solidFill>
                <a:latin typeface="Arial" panose="020B0604020202020204" pitchFamily="34" charset="0"/>
                <a:cs typeface="Arial" panose="020B0604020202020204" pitchFamily="34" charset="0"/>
              </a:rPr>
              <a:t>All phone and email leads sent di</a:t>
            </a:r>
            <a:r>
              <a:rPr sz="1100" spc="-35" dirty="0" smtClean="0">
                <a:solidFill>
                  <a:srgbClr val="58595B"/>
                </a:solidFill>
                <a:latin typeface="Arial" panose="020B0604020202020204" pitchFamily="34" charset="0"/>
                <a:cs typeface="Arial" panose="020B0604020202020204" pitchFamily="34" charset="0"/>
              </a:rPr>
              <a:t>r</a:t>
            </a:r>
            <a:r>
              <a:rPr sz="1100" spc="0" dirty="0" smtClean="0">
                <a:solidFill>
                  <a:srgbClr val="58595B"/>
                </a:solidFill>
                <a:latin typeface="Arial" panose="020B0604020202020204" pitchFamily="34" charset="0"/>
                <a:cs typeface="Arial" panose="020B0604020202020204" pitchFamily="34" charset="0"/>
              </a:rPr>
              <a:t>ectly to your agent</a:t>
            </a:r>
            <a:endParaRPr sz="1100" dirty="0">
              <a:latin typeface="Arial" panose="020B0604020202020204" pitchFamily="34" charset="0"/>
              <a:cs typeface="Arial" panose="020B0604020202020204" pitchFamily="34" charset="0"/>
            </a:endParaRPr>
          </a:p>
          <a:p>
            <a:pPr>
              <a:lnSpc>
                <a:spcPts val="1100"/>
              </a:lnSpc>
              <a:spcBef>
                <a:spcPts val="0"/>
              </a:spcBef>
              <a:buClr>
                <a:srgbClr val="58595B"/>
              </a:buClr>
              <a:buFont typeface="ITC Eras Std Book"/>
              <a:buChar char="•"/>
            </a:pPr>
            <a:endParaRPr sz="1100" dirty="0">
              <a:latin typeface="Arial" panose="020B0604020202020204" pitchFamily="34" charset="0"/>
              <a:cs typeface="Arial" panose="020B0604020202020204" pitchFamily="34" charset="0"/>
            </a:endParaRPr>
          </a:p>
          <a:p>
            <a:pPr marL="179070" marR="620395" indent="-165735">
              <a:lnSpc>
                <a:spcPct val="100000"/>
              </a:lnSpc>
              <a:buClr>
                <a:srgbClr val="58595B"/>
              </a:buClr>
              <a:buFont typeface="ITC Eras Std Book"/>
              <a:buChar char="•"/>
              <a:tabLst>
                <a:tab pos="179070" algn="l"/>
              </a:tabLst>
            </a:pPr>
            <a:r>
              <a:rPr sz="1100" spc="0" dirty="0" smtClean="0">
                <a:solidFill>
                  <a:srgbClr val="58595B"/>
                </a:solidFill>
                <a:latin typeface="Arial" panose="020B0604020202020204" pitchFamily="34" charset="0"/>
                <a:cs typeface="Arial" panose="020B0604020202020204" pitchFamily="34" charset="0"/>
              </a:rPr>
              <a:t>Homeseekers can schedule showings right f</a:t>
            </a:r>
            <a:r>
              <a:rPr sz="1100" spc="-35" dirty="0" smtClean="0">
                <a:solidFill>
                  <a:srgbClr val="58595B"/>
                </a:solidFill>
                <a:latin typeface="Arial" panose="020B0604020202020204" pitchFamily="34" charset="0"/>
                <a:cs typeface="Arial" panose="020B0604020202020204" pitchFamily="34" charset="0"/>
              </a:rPr>
              <a:t>r</a:t>
            </a:r>
            <a:r>
              <a:rPr sz="1100" spc="0" dirty="0" smtClean="0">
                <a:solidFill>
                  <a:srgbClr val="58595B"/>
                </a:solidFill>
                <a:latin typeface="Arial" panose="020B0604020202020204" pitchFamily="34" charset="0"/>
                <a:cs typeface="Arial" panose="020B0604020202020204" pitchFamily="34" charset="0"/>
              </a:rPr>
              <a:t>om your listing</a:t>
            </a:r>
            <a:endParaRPr sz="1100" dirty="0">
              <a:latin typeface="Arial" panose="020B0604020202020204" pitchFamily="34" charset="0"/>
              <a:cs typeface="Arial" panose="020B0604020202020204" pitchFamily="34" charset="0"/>
            </a:endParaRPr>
          </a:p>
          <a:p>
            <a:pPr>
              <a:lnSpc>
                <a:spcPts val="700"/>
              </a:lnSpc>
              <a:spcBef>
                <a:spcPts val="19"/>
              </a:spcBef>
              <a:buClr>
                <a:srgbClr val="58595B"/>
              </a:buClr>
              <a:buFont typeface="ITC Eras Std Book"/>
              <a:buChar char="•"/>
            </a:pPr>
            <a:endParaRPr sz="700" dirty="0">
              <a:latin typeface="Arial" panose="020B0604020202020204" pitchFamily="34" charset="0"/>
              <a:cs typeface="Arial" panose="020B0604020202020204" pitchFamily="34" charset="0"/>
            </a:endParaRPr>
          </a:p>
          <a:p>
            <a:pPr marL="179070" marR="272415" indent="-165735">
              <a:lnSpc>
                <a:spcPct val="128800"/>
              </a:lnSpc>
              <a:buClr>
                <a:srgbClr val="58595B"/>
              </a:buClr>
              <a:buFont typeface="ITC Eras Std Book"/>
              <a:buChar char="•"/>
              <a:tabLst>
                <a:tab pos="179070" algn="l"/>
              </a:tabLst>
            </a:pPr>
            <a:r>
              <a:rPr sz="1100" spc="0" dirty="0" smtClean="0">
                <a:solidFill>
                  <a:srgbClr val="58595B"/>
                </a:solidFill>
                <a:latin typeface="Arial" panose="020B0604020202020204" pitchFamily="34" charset="0"/>
                <a:cs typeface="Arial" panose="020B0604020202020204" pitchFamily="34" charset="0"/>
              </a:rPr>
              <a:t>Custom headline and description of your home on Sea</a:t>
            </a:r>
            <a:r>
              <a:rPr sz="1100" spc="-35" dirty="0" smtClean="0">
                <a:solidFill>
                  <a:srgbClr val="58595B"/>
                </a:solidFill>
                <a:latin typeface="Arial" panose="020B0604020202020204" pitchFamily="34" charset="0"/>
                <a:cs typeface="Arial" panose="020B0604020202020204" pitchFamily="34" charset="0"/>
              </a:rPr>
              <a:t>r</a:t>
            </a:r>
            <a:r>
              <a:rPr sz="1100" spc="0" dirty="0" smtClean="0">
                <a:solidFill>
                  <a:srgbClr val="58595B"/>
                </a:solidFill>
                <a:latin typeface="Arial" panose="020B0604020202020204" pitchFamily="34" charset="0"/>
                <a:cs typeface="Arial" panose="020B0604020202020204" pitchFamily="34" charset="0"/>
              </a:rPr>
              <a:t>ch Results and Listing Details pages</a:t>
            </a:r>
            <a:endParaRPr sz="1100" dirty="0">
              <a:latin typeface="Arial" panose="020B0604020202020204" pitchFamily="34" charset="0"/>
              <a:cs typeface="Arial" panose="020B0604020202020204" pitchFamily="34" charset="0"/>
            </a:endParaRPr>
          </a:p>
          <a:p>
            <a:pPr>
              <a:lnSpc>
                <a:spcPts val="1100"/>
              </a:lnSpc>
              <a:spcBef>
                <a:spcPts val="0"/>
              </a:spcBef>
              <a:buClr>
                <a:srgbClr val="58595B"/>
              </a:buClr>
              <a:buFont typeface="ITC Eras Std Book"/>
              <a:buChar char="•"/>
            </a:pPr>
            <a:endParaRPr sz="1100" dirty="0">
              <a:latin typeface="Arial" panose="020B0604020202020204" pitchFamily="34" charset="0"/>
              <a:cs typeface="Arial" panose="020B0604020202020204" pitchFamily="34" charset="0"/>
            </a:endParaRPr>
          </a:p>
          <a:p>
            <a:pPr marL="179070" marR="1351915" indent="-165735">
              <a:lnSpc>
                <a:spcPct val="100000"/>
              </a:lnSpc>
              <a:buClr>
                <a:srgbClr val="58595B"/>
              </a:buClr>
              <a:buFont typeface="ITC Eras Std Book"/>
              <a:buChar char="•"/>
              <a:tabLst>
                <a:tab pos="179070" algn="l"/>
              </a:tabLst>
            </a:pPr>
            <a:r>
              <a:rPr sz="1100" spc="0" dirty="0" smtClean="0">
                <a:solidFill>
                  <a:srgbClr val="58595B"/>
                </a:solidFill>
                <a:latin typeface="Arial" panose="020B0604020202020204" pitchFamily="34" charset="0"/>
                <a:cs typeface="Arial" panose="020B0604020202020204" pitchFamily="34" charset="0"/>
              </a:rPr>
              <a:t>Open House alerts to drive tra</a:t>
            </a:r>
            <a:r>
              <a:rPr sz="1100" spc="-15" dirty="0" smtClean="0">
                <a:solidFill>
                  <a:srgbClr val="58595B"/>
                </a:solidFill>
                <a:latin typeface="Arial" panose="020B0604020202020204" pitchFamily="34" charset="0"/>
                <a:cs typeface="Arial" panose="020B0604020202020204" pitchFamily="34" charset="0"/>
              </a:rPr>
              <a:t>f</a:t>
            </a:r>
            <a:r>
              <a:rPr sz="1100" spc="0" dirty="0" smtClean="0">
                <a:solidFill>
                  <a:srgbClr val="58595B"/>
                </a:solidFill>
                <a:latin typeface="Arial" panose="020B0604020202020204" pitchFamily="34" charset="0"/>
                <a:cs typeface="Arial" panose="020B0604020202020204" pitchFamily="34" charset="0"/>
              </a:rPr>
              <a:t>fic to your home</a:t>
            </a:r>
            <a:endParaRPr sz="1100" dirty="0">
              <a:latin typeface="Arial" panose="020B0604020202020204" pitchFamily="34" charset="0"/>
              <a:cs typeface="Arial" panose="020B0604020202020204" pitchFamily="34" charset="0"/>
            </a:endParaRPr>
          </a:p>
          <a:p>
            <a:pPr>
              <a:lnSpc>
                <a:spcPts val="1000"/>
              </a:lnSpc>
              <a:spcBef>
                <a:spcPts val="99"/>
              </a:spcBef>
              <a:buClr>
                <a:srgbClr val="58595B"/>
              </a:buClr>
              <a:buFont typeface="ITC Eras Std Book"/>
              <a:buChar char="•"/>
            </a:pPr>
            <a:endParaRPr sz="1000" dirty="0">
              <a:latin typeface="Arial" panose="020B0604020202020204" pitchFamily="34" charset="0"/>
              <a:cs typeface="Arial" panose="020B0604020202020204" pitchFamily="34" charset="0"/>
            </a:endParaRPr>
          </a:p>
          <a:p>
            <a:pPr marL="179070" marR="534035" indent="-165735">
              <a:lnSpc>
                <a:spcPct val="100000"/>
              </a:lnSpc>
              <a:buClr>
                <a:srgbClr val="58595B"/>
              </a:buClr>
              <a:buFont typeface="ITC Eras Std Book"/>
              <a:buChar char="•"/>
              <a:tabLst>
                <a:tab pos="179070" algn="l"/>
              </a:tabLst>
            </a:pPr>
            <a:r>
              <a:rPr sz="1100" spc="0" dirty="0" smtClean="0">
                <a:solidFill>
                  <a:srgbClr val="58595B"/>
                </a:solidFill>
                <a:latin typeface="Arial" panose="020B0604020202020204" pitchFamily="34" charset="0"/>
                <a:cs typeface="Arial" panose="020B0604020202020204" pitchFamily="34" charset="0"/>
              </a:rPr>
              <a:t>Reports on viewer visits to your listing we can sha</a:t>
            </a:r>
            <a:r>
              <a:rPr sz="1100" spc="-35" dirty="0" smtClean="0">
                <a:solidFill>
                  <a:srgbClr val="58595B"/>
                </a:solidFill>
                <a:latin typeface="Arial" panose="020B0604020202020204" pitchFamily="34" charset="0"/>
                <a:cs typeface="Arial" panose="020B0604020202020204" pitchFamily="34" charset="0"/>
              </a:rPr>
              <a:t>r</a:t>
            </a:r>
            <a:r>
              <a:rPr sz="1100" spc="0" dirty="0" smtClean="0">
                <a:solidFill>
                  <a:srgbClr val="58595B"/>
                </a:solidFill>
                <a:latin typeface="Arial" panose="020B0604020202020204" pitchFamily="34" charset="0"/>
                <a:cs typeface="Arial" panose="020B0604020202020204" pitchFamily="34" charset="0"/>
              </a:rPr>
              <a:t>e with you</a:t>
            </a:r>
            <a:endParaRPr sz="1100" dirty="0">
              <a:latin typeface="Arial" panose="020B0604020202020204" pitchFamily="34" charset="0"/>
              <a:cs typeface="Arial" panose="020B0604020202020204" pitchFamily="34" charset="0"/>
            </a:endParaRPr>
          </a:p>
          <a:p>
            <a:pPr>
              <a:lnSpc>
                <a:spcPts val="1000"/>
              </a:lnSpc>
            </a:pPr>
            <a:endParaRPr sz="1000" dirty="0">
              <a:latin typeface="Arial" panose="020B0604020202020204" pitchFamily="34" charset="0"/>
              <a:cs typeface="Arial" panose="020B0604020202020204" pitchFamily="34" charset="0"/>
            </a:endParaRPr>
          </a:p>
          <a:p>
            <a:pPr>
              <a:lnSpc>
                <a:spcPts val="1000"/>
              </a:lnSpc>
              <a:spcBef>
                <a:spcPts val="11"/>
              </a:spcBef>
            </a:pPr>
            <a:endParaRPr sz="1000" dirty="0">
              <a:latin typeface="Arial" panose="020B0604020202020204" pitchFamily="34" charset="0"/>
              <a:cs typeface="Arial" panose="020B0604020202020204" pitchFamily="34" charset="0"/>
            </a:endParaRPr>
          </a:p>
          <a:p>
            <a:pPr marL="12700" marR="12700">
              <a:lnSpc>
                <a:spcPct val="128800"/>
              </a:lnSpc>
            </a:pPr>
            <a:r>
              <a:rPr sz="1100" b="1" spc="-30" dirty="0" smtClean="0">
                <a:solidFill>
                  <a:srgbClr val="52144D"/>
                </a:solidFill>
                <a:latin typeface="Arial" panose="020B0604020202020204" pitchFamily="34" charset="0"/>
                <a:cs typeface="Arial" panose="020B0604020202020204" pitchFamily="34" charset="0"/>
              </a:rPr>
              <a:t>W</a:t>
            </a:r>
            <a:r>
              <a:rPr sz="1100" b="1" spc="0" dirty="0" smtClean="0">
                <a:solidFill>
                  <a:srgbClr val="52144D"/>
                </a:solidFill>
                <a:latin typeface="Arial" panose="020B0604020202020204" pitchFamily="34" charset="0"/>
                <a:cs typeface="Arial" panose="020B0604020202020204" pitchFamily="34" charset="0"/>
              </a:rPr>
              <a:t>e </a:t>
            </a:r>
            <a:r>
              <a:rPr sz="1100" b="1" spc="-20"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look </a:t>
            </a:r>
            <a:r>
              <a:rPr sz="1100" b="1" spc="-20"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fo</a:t>
            </a:r>
            <a:r>
              <a:rPr sz="1100" b="1" spc="10" dirty="0" smtClean="0">
                <a:solidFill>
                  <a:srgbClr val="52144D"/>
                </a:solidFill>
                <a:latin typeface="Arial" panose="020B0604020202020204" pitchFamily="34" charset="0"/>
                <a:cs typeface="Arial" panose="020B0604020202020204" pitchFamily="34" charset="0"/>
              </a:rPr>
              <a:t>r</a:t>
            </a:r>
            <a:r>
              <a:rPr sz="1100" b="1" spc="0" dirty="0" smtClean="0">
                <a:solidFill>
                  <a:srgbClr val="52144D"/>
                </a:solidFill>
                <a:latin typeface="Arial" panose="020B0604020202020204" pitchFamily="34" charset="0"/>
                <a:cs typeface="Arial" panose="020B0604020202020204" pitchFamily="34" charset="0"/>
              </a:rPr>
              <a:t>wa</a:t>
            </a:r>
            <a:r>
              <a:rPr sz="1100" b="1" spc="-35" dirty="0" smtClean="0">
                <a:solidFill>
                  <a:srgbClr val="52144D"/>
                </a:solidFill>
                <a:latin typeface="Arial" panose="020B0604020202020204" pitchFamily="34" charset="0"/>
                <a:cs typeface="Arial" panose="020B0604020202020204" pitchFamily="34" charset="0"/>
              </a:rPr>
              <a:t>r</a:t>
            </a:r>
            <a:r>
              <a:rPr sz="1100" b="1" spc="0" dirty="0" smtClean="0">
                <a:solidFill>
                  <a:srgbClr val="52144D"/>
                </a:solidFill>
                <a:latin typeface="Arial" panose="020B0604020202020204" pitchFamily="34" charset="0"/>
                <a:cs typeface="Arial" panose="020B0604020202020204" pitchFamily="34" charset="0"/>
              </a:rPr>
              <a:t>d </a:t>
            </a:r>
            <a:r>
              <a:rPr sz="1100" b="1" spc="-20"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to </a:t>
            </a:r>
            <a:r>
              <a:rPr sz="1100" b="1" spc="-20"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leveraging </a:t>
            </a:r>
            <a:r>
              <a:rPr sz="1100" b="1" spc="-20"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our </a:t>
            </a:r>
            <a:r>
              <a:rPr sz="1100" b="1" spc="-20"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company</a:t>
            </a:r>
            <a:r>
              <a:rPr sz="1100" b="1" spc="-185" dirty="0" smtClean="0">
                <a:solidFill>
                  <a:srgbClr val="52144D"/>
                </a:solidFill>
                <a:latin typeface="Arial" panose="020B0604020202020204" pitchFamily="34" charset="0"/>
                <a:cs typeface="Arial" panose="020B0604020202020204" pitchFamily="34" charset="0"/>
              </a:rPr>
              <a:t>’</a:t>
            </a:r>
            <a:r>
              <a:rPr sz="1100" b="1" spc="0" dirty="0" smtClean="0">
                <a:solidFill>
                  <a:srgbClr val="52144D"/>
                </a:solidFill>
                <a:latin typeface="Arial" panose="020B0604020202020204" pitchFamily="34" charset="0"/>
                <a:cs typeface="Arial" panose="020B0604020202020204" pitchFamily="34" charset="0"/>
              </a:rPr>
              <a:t>s </a:t>
            </a:r>
            <a:r>
              <a:rPr sz="1100" b="1" spc="-20"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Showcase Membership </a:t>
            </a:r>
            <a:r>
              <a:rPr sz="1100" b="1" spc="-185"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in </a:t>
            </a:r>
            <a:r>
              <a:rPr sz="1100" b="1" spc="-185" dirty="0" smtClean="0">
                <a:solidFill>
                  <a:srgbClr val="52144D"/>
                </a:solidFill>
                <a:latin typeface="Arial" panose="020B0604020202020204" pitchFamily="34" charset="0"/>
                <a:cs typeface="Arial" panose="020B0604020202020204" pitchFamily="34" charset="0"/>
              </a:rPr>
              <a:t> </a:t>
            </a:r>
            <a:r>
              <a:rPr sz="1100" b="1" spc="-35" dirty="0" smtClean="0">
                <a:solidFill>
                  <a:srgbClr val="52144D"/>
                </a:solidFill>
                <a:latin typeface="Arial" panose="020B0604020202020204" pitchFamily="34" charset="0"/>
                <a:cs typeface="Arial" panose="020B0604020202020204" pitchFamily="34" charset="0"/>
              </a:rPr>
              <a:t>r</a:t>
            </a:r>
            <a:r>
              <a:rPr sz="1100" b="1" spc="0" dirty="0" smtClean="0">
                <a:solidFill>
                  <a:srgbClr val="52144D"/>
                </a:solidFill>
                <a:latin typeface="Arial" panose="020B0604020202020204" pitchFamily="34" charset="0"/>
                <a:cs typeface="Arial" panose="020B0604020202020204" pitchFamily="34" charset="0"/>
              </a:rPr>
              <a:t>ealto</a:t>
            </a:r>
            <a:r>
              <a:rPr sz="1100" b="1" spc="-140" dirty="0" smtClean="0">
                <a:solidFill>
                  <a:srgbClr val="52144D"/>
                </a:solidFill>
                <a:latin typeface="Arial" panose="020B0604020202020204" pitchFamily="34" charset="0"/>
                <a:cs typeface="Arial" panose="020B0604020202020204" pitchFamily="34" charset="0"/>
              </a:rPr>
              <a:t>r</a:t>
            </a:r>
            <a:r>
              <a:rPr sz="1100" b="1" spc="0" dirty="0" smtClean="0">
                <a:solidFill>
                  <a:srgbClr val="52144D"/>
                </a:solidFill>
                <a:latin typeface="Arial" panose="020B0604020202020204" pitchFamily="34" charset="0"/>
                <a:cs typeface="Arial" panose="020B0604020202020204" pitchFamily="34" charset="0"/>
              </a:rPr>
              <a:t>.com </a:t>
            </a:r>
            <a:r>
              <a:rPr sz="1100" b="1" spc="-185"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to </a:t>
            </a:r>
            <a:r>
              <a:rPr sz="1100" b="1" spc="-185"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see </a:t>
            </a:r>
            <a:r>
              <a:rPr sz="1100" b="1" spc="-185"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that </a:t>
            </a:r>
            <a:r>
              <a:rPr sz="1100" b="1" spc="-185"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your </a:t>
            </a:r>
            <a:r>
              <a:rPr sz="1100" b="1" spc="-185"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home </a:t>
            </a:r>
            <a:r>
              <a:rPr sz="1100" b="1" spc="-185" dirty="0" smtClean="0">
                <a:solidFill>
                  <a:srgbClr val="52144D"/>
                </a:solidFill>
                <a:latin typeface="Arial" panose="020B0604020202020204" pitchFamily="34" charset="0"/>
                <a:cs typeface="Arial" panose="020B0604020202020204" pitchFamily="34" charset="0"/>
              </a:rPr>
              <a:t> </a:t>
            </a:r>
            <a:r>
              <a:rPr sz="1100" b="1" spc="0" dirty="0" smtClean="0">
                <a:solidFill>
                  <a:srgbClr val="52144D"/>
                </a:solidFill>
                <a:latin typeface="Arial" panose="020B0604020202020204" pitchFamily="34" charset="0"/>
                <a:cs typeface="Arial" panose="020B0604020202020204" pitchFamily="34" charset="0"/>
              </a:rPr>
              <a:t>catches buyers’ eyes first and fast!</a:t>
            </a:r>
            <a:endParaRPr sz="1100" dirty="0">
              <a:latin typeface="Arial" panose="020B0604020202020204" pitchFamily="34" charset="0"/>
              <a:cs typeface="Arial" panose="020B0604020202020204" pitchFamily="34" charset="0"/>
            </a:endParaRPr>
          </a:p>
        </p:txBody>
      </p:sp>
      <p:sp>
        <p:nvSpPr>
          <p:cNvPr id="6" name="object 6"/>
          <p:cNvSpPr/>
          <p:nvPr/>
        </p:nvSpPr>
        <p:spPr>
          <a:xfrm>
            <a:off x="5181600" y="2358656"/>
            <a:ext cx="2185121" cy="1640389"/>
          </a:xfrm>
          <a:prstGeom prst="rect">
            <a:avLst/>
          </a:prstGeom>
          <a:blipFill>
            <a:blip r:embed="rId2" cstate="print"/>
            <a:stretch>
              <a:fillRect/>
            </a:stretch>
          </a:blipFill>
        </p:spPr>
        <p:txBody>
          <a:bodyPr wrap="square" lIns="0" tIns="0" rIns="0" bIns="0" rtlCol="0">
            <a:noAutofit/>
          </a:bodyPr>
          <a:lstStyle/>
          <a:p>
            <a:endParaRPr/>
          </a:p>
        </p:txBody>
      </p:sp>
      <p:sp>
        <p:nvSpPr>
          <p:cNvPr id="7" name="object 7"/>
          <p:cNvSpPr/>
          <p:nvPr/>
        </p:nvSpPr>
        <p:spPr>
          <a:xfrm>
            <a:off x="5181600" y="2358644"/>
            <a:ext cx="2185123" cy="1640395"/>
          </a:xfrm>
          <a:custGeom>
            <a:avLst/>
            <a:gdLst/>
            <a:ahLst/>
            <a:cxnLst/>
            <a:rect l="l" t="t" r="r" b="b"/>
            <a:pathLst>
              <a:path w="2328379" h="1747939">
                <a:moveTo>
                  <a:pt x="0" y="1747939"/>
                </a:moveTo>
                <a:lnTo>
                  <a:pt x="2328379" y="1747939"/>
                </a:lnTo>
                <a:lnTo>
                  <a:pt x="2328379" y="0"/>
                </a:lnTo>
                <a:lnTo>
                  <a:pt x="0" y="0"/>
                </a:lnTo>
                <a:lnTo>
                  <a:pt x="0" y="1747939"/>
                </a:lnTo>
                <a:close/>
              </a:path>
            </a:pathLst>
          </a:custGeom>
          <a:ln w="6350">
            <a:solidFill>
              <a:srgbClr val="58595B"/>
            </a:solidFill>
          </a:ln>
        </p:spPr>
        <p:txBody>
          <a:bodyPr wrap="square" lIns="0" tIns="0" rIns="0" bIns="0" rtlCol="0">
            <a:noAutofit/>
          </a:bodyPr>
          <a:lstStyle/>
          <a:p>
            <a:endParaRPr/>
          </a:p>
        </p:txBody>
      </p:sp>
      <p:sp>
        <p:nvSpPr>
          <p:cNvPr id="8" name="object 8"/>
          <p:cNvSpPr/>
          <p:nvPr/>
        </p:nvSpPr>
        <p:spPr>
          <a:xfrm>
            <a:off x="5181599" y="4258802"/>
            <a:ext cx="2185122" cy="1688407"/>
          </a:xfrm>
          <a:prstGeom prst="rect">
            <a:avLst/>
          </a:prstGeom>
          <a:blipFill>
            <a:blip r:embed="rId3" cstate="print"/>
            <a:stretch>
              <a:fillRect/>
            </a:stretch>
          </a:blipFill>
        </p:spPr>
        <p:txBody>
          <a:bodyPr wrap="square" lIns="0" tIns="0" rIns="0" bIns="0" rtlCol="0">
            <a:noAutofit/>
          </a:bodyPr>
          <a:lstStyle/>
          <a:p>
            <a:endParaRPr/>
          </a:p>
        </p:txBody>
      </p:sp>
      <p:sp>
        <p:nvSpPr>
          <p:cNvPr id="9" name="object 9"/>
          <p:cNvSpPr/>
          <p:nvPr/>
        </p:nvSpPr>
        <p:spPr>
          <a:xfrm>
            <a:off x="5181600" y="4258805"/>
            <a:ext cx="2185123" cy="1688403"/>
          </a:xfrm>
          <a:custGeom>
            <a:avLst/>
            <a:gdLst/>
            <a:ahLst/>
            <a:cxnLst/>
            <a:rect l="l" t="t" r="r" b="b"/>
            <a:pathLst>
              <a:path w="2328379" h="1799094">
                <a:moveTo>
                  <a:pt x="0" y="1799094"/>
                </a:moveTo>
                <a:lnTo>
                  <a:pt x="2328379" y="1799094"/>
                </a:lnTo>
                <a:lnTo>
                  <a:pt x="2328379" y="0"/>
                </a:lnTo>
                <a:lnTo>
                  <a:pt x="0" y="0"/>
                </a:lnTo>
                <a:lnTo>
                  <a:pt x="0" y="1799094"/>
                </a:lnTo>
                <a:close/>
              </a:path>
            </a:pathLst>
          </a:custGeom>
          <a:ln w="6350">
            <a:solidFill>
              <a:srgbClr val="231F20"/>
            </a:solidFill>
          </a:ln>
        </p:spPr>
        <p:txBody>
          <a:bodyPr wrap="square" lIns="0" tIns="0" rIns="0" bIns="0" rtlCol="0">
            <a:noAutofit/>
          </a:bodyPr>
          <a:lstStyle/>
          <a:p>
            <a:endParaRP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0" rIns="0" bIns="0" rtlCol="0">
            <a:noAutofit/>
          </a:bodyPr>
          <a:lstStyle/>
          <a:p>
            <a:pPr marL="1139190">
              <a:lnSpc>
                <a:spcPts val="4120"/>
              </a:lnSpc>
            </a:pPr>
            <a:r>
              <a:rPr sz="2400" dirty="0" smtClean="0">
                <a:solidFill>
                  <a:srgbClr val="52144D"/>
                </a:solidFill>
                <a:latin typeface="Georgia" panose="02040502050405020303" pitchFamily="18" charset="0"/>
                <a:cs typeface="ITC Eras Std Light"/>
              </a:rPr>
              <a:t>LOCAL MARKETS</a:t>
            </a:r>
            <a:endParaRPr sz="2400" dirty="0">
              <a:latin typeface="Georgia" panose="02040502050405020303" pitchFamily="18" charset="0"/>
              <a:cs typeface="ITC Eras Std Light"/>
            </a:endParaRPr>
          </a:p>
          <a:p>
            <a:pPr marL="1139190">
              <a:lnSpc>
                <a:spcPts val="1500"/>
              </a:lnSpc>
            </a:pPr>
            <a:r>
              <a:rPr sz="1550" dirty="0" smtClean="0">
                <a:solidFill>
                  <a:srgbClr val="52144D"/>
                </a:solidFill>
                <a:latin typeface="Georgia" panose="02040502050405020303" pitchFamily="18" charset="0"/>
                <a:cs typeface="ITC Eras Std Medium"/>
              </a:rPr>
              <a:t>for National Reach</a:t>
            </a:r>
            <a:endParaRPr sz="1550" dirty="0">
              <a:latin typeface="Georgia" panose="02040502050405020303" pitchFamily="18" charset="0"/>
              <a:cs typeface="ITC Eras Std Medium"/>
            </a:endParaRPr>
          </a:p>
        </p:txBody>
      </p:sp>
      <p:sp>
        <p:nvSpPr>
          <p:cNvPr id="4" name="object 4"/>
          <p:cNvSpPr/>
          <p:nvPr/>
        </p:nvSpPr>
        <p:spPr>
          <a:xfrm>
            <a:off x="461962" y="1770062"/>
            <a:ext cx="6848475" cy="0"/>
          </a:xfrm>
          <a:custGeom>
            <a:avLst/>
            <a:gdLst/>
            <a:ahLst/>
            <a:cxnLst/>
            <a:rect l="l" t="t" r="r" b="b"/>
            <a:pathLst>
              <a:path w="6848475">
                <a:moveTo>
                  <a:pt x="0" y="0"/>
                </a:moveTo>
                <a:lnTo>
                  <a:pt x="6848475" y="0"/>
                </a:lnTo>
              </a:path>
            </a:pathLst>
          </a:custGeom>
          <a:ln w="6350">
            <a:solidFill>
              <a:srgbClr val="58595B"/>
            </a:solidFill>
          </a:ln>
        </p:spPr>
        <p:txBody>
          <a:bodyPr wrap="square" lIns="0" tIns="0" rIns="0" bIns="0" rtlCol="0">
            <a:noAutofit/>
          </a:bodyPr>
          <a:lstStyle/>
          <a:p>
            <a:endParaRPr/>
          </a:p>
        </p:txBody>
      </p:sp>
      <p:sp>
        <p:nvSpPr>
          <p:cNvPr id="5" name="object 5"/>
          <p:cNvSpPr txBox="1"/>
          <p:nvPr/>
        </p:nvSpPr>
        <p:spPr>
          <a:xfrm>
            <a:off x="446087" y="1916877"/>
            <a:ext cx="6370955" cy="447040"/>
          </a:xfrm>
          <a:prstGeom prst="rect">
            <a:avLst/>
          </a:prstGeom>
        </p:spPr>
        <p:txBody>
          <a:bodyPr vert="horz" wrap="square" lIns="0" tIns="0" rIns="0" bIns="0" rtlCol="0">
            <a:noAutofit/>
          </a:bodyPr>
          <a:lstStyle/>
          <a:p>
            <a:pPr marL="12700" marR="12700">
              <a:lnSpc>
                <a:spcPct val="128800"/>
              </a:lnSpc>
            </a:pPr>
            <a:r>
              <a:rPr sz="1100" b="1" dirty="0" smtClean="0">
                <a:solidFill>
                  <a:srgbClr val="52144D"/>
                </a:solidFill>
                <a:latin typeface="Arial" panose="020B0604020202020204" pitchFamily="34" charset="0"/>
                <a:cs typeface="Arial" panose="020B0604020202020204" pitchFamily="34" charset="0"/>
              </a:rPr>
              <a:t>In addition to p</a:t>
            </a:r>
            <a:r>
              <a:rPr sz="1100" b="1" spc="-35" dirty="0" smtClean="0">
                <a:solidFill>
                  <a:srgbClr val="52144D"/>
                </a:solidFill>
                <a:latin typeface="Arial" panose="020B0604020202020204" pitchFamily="34" charset="0"/>
                <a:cs typeface="Arial" panose="020B0604020202020204" pitchFamily="34" charset="0"/>
              </a:rPr>
              <a:t>r</a:t>
            </a:r>
            <a:r>
              <a:rPr sz="1100" b="1" spc="0" dirty="0" smtClean="0">
                <a:solidFill>
                  <a:srgbClr val="52144D"/>
                </a:solidFill>
                <a:latin typeface="Arial" panose="020B0604020202020204" pitchFamily="34" charset="0"/>
                <a:cs typeface="Arial" panose="020B0604020202020204" pitchFamily="34" charset="0"/>
              </a:rPr>
              <a:t>omotion on key </a:t>
            </a:r>
            <a:r>
              <a:rPr sz="1100" b="1" spc="-35" dirty="0" smtClean="0">
                <a:solidFill>
                  <a:srgbClr val="52144D"/>
                </a:solidFill>
                <a:latin typeface="Arial" panose="020B0604020202020204" pitchFamily="34" charset="0"/>
                <a:cs typeface="Arial" panose="020B0604020202020204" pitchFamily="34" charset="0"/>
              </a:rPr>
              <a:t>r</a:t>
            </a:r>
            <a:r>
              <a:rPr sz="1100" b="1" spc="0" dirty="0" smtClean="0">
                <a:solidFill>
                  <a:srgbClr val="52144D"/>
                </a:solidFill>
                <a:latin typeface="Arial" panose="020B0604020202020204" pitchFamily="34" charset="0"/>
                <a:cs typeface="Arial" panose="020B0604020202020204" pitchFamily="34" charset="0"/>
              </a:rPr>
              <a:t>eal estate websites, your listing will be </a:t>
            </a:r>
            <a:r>
              <a:rPr lang="en-US" sz="1100" b="1" spc="0" dirty="0" smtClean="0">
                <a:solidFill>
                  <a:srgbClr val="52144D"/>
                </a:solidFill>
                <a:latin typeface="Arial" panose="020B0604020202020204" pitchFamily="34" charset="0"/>
                <a:cs typeface="Arial" panose="020B0604020202020204" pitchFamily="34" charset="0"/>
              </a:rPr>
              <a:t>syndicated</a:t>
            </a:r>
            <a:r>
              <a:rPr sz="1100" b="1" spc="0" dirty="0" smtClean="0">
                <a:solidFill>
                  <a:srgbClr val="52144D"/>
                </a:solidFill>
                <a:latin typeface="Arial" panose="020B0604020202020204" pitchFamily="34" charset="0"/>
                <a:cs typeface="Arial" panose="020B0604020202020204" pitchFamily="34" charset="0"/>
              </a:rPr>
              <a:t> to a network of 120+ local newspaper sites, including:</a:t>
            </a:r>
            <a:endParaRPr sz="1100" dirty="0">
              <a:latin typeface="Arial" panose="020B0604020202020204" pitchFamily="34" charset="0"/>
              <a:cs typeface="Arial" panose="020B0604020202020204" pitchFamily="34" charset="0"/>
            </a:endParaRPr>
          </a:p>
        </p:txBody>
      </p:sp>
      <p:graphicFrame>
        <p:nvGraphicFramePr>
          <p:cNvPr id="6" name="object 6"/>
          <p:cNvGraphicFramePr>
            <a:graphicFrameLocks noGrp="1"/>
          </p:cNvGraphicFramePr>
          <p:nvPr>
            <p:extLst>
              <p:ext uri="{D42A27DB-BD31-4B8C-83A1-F6EECF244321}">
                <p14:modId xmlns:p14="http://schemas.microsoft.com/office/powerpoint/2010/main" val="3361342107"/>
              </p:ext>
            </p:extLst>
          </p:nvPr>
        </p:nvGraphicFramePr>
        <p:xfrm>
          <a:off x="457200" y="2521025"/>
          <a:ext cx="6841287" cy="7119617"/>
        </p:xfrm>
        <a:graphic>
          <a:graphicData uri="http://schemas.openxmlformats.org/drawingml/2006/table">
            <a:tbl>
              <a:tblPr firstRow="1" bandRow="1">
                <a:tableStyleId>{2D5ABB26-0587-4C30-8999-92F81FD0307C}</a:tableStyleId>
              </a:tblPr>
              <a:tblGrid>
                <a:gridCol w="232625">
                  <a:extLst>
                    <a:ext uri="{9D8B030D-6E8A-4147-A177-3AD203B41FA5}">
                      <a16:colId xmlns:a16="http://schemas.microsoft.com/office/drawing/2014/main" val="20000"/>
                    </a:ext>
                  </a:extLst>
                </a:gridCol>
                <a:gridCol w="1893676">
                  <a:extLst>
                    <a:ext uri="{9D8B030D-6E8A-4147-A177-3AD203B41FA5}">
                      <a16:colId xmlns:a16="http://schemas.microsoft.com/office/drawing/2014/main" val="20001"/>
                    </a:ext>
                  </a:extLst>
                </a:gridCol>
                <a:gridCol w="539449">
                  <a:extLst>
                    <a:ext uri="{9D8B030D-6E8A-4147-A177-3AD203B41FA5}">
                      <a16:colId xmlns:a16="http://schemas.microsoft.com/office/drawing/2014/main" val="20002"/>
                    </a:ext>
                  </a:extLst>
                </a:gridCol>
                <a:gridCol w="1974428">
                  <a:extLst>
                    <a:ext uri="{9D8B030D-6E8A-4147-A177-3AD203B41FA5}">
                      <a16:colId xmlns:a16="http://schemas.microsoft.com/office/drawing/2014/main" val="20003"/>
                    </a:ext>
                  </a:extLst>
                </a:gridCol>
                <a:gridCol w="439607">
                  <a:extLst>
                    <a:ext uri="{9D8B030D-6E8A-4147-A177-3AD203B41FA5}">
                      <a16:colId xmlns:a16="http://schemas.microsoft.com/office/drawing/2014/main" val="20004"/>
                    </a:ext>
                  </a:extLst>
                </a:gridCol>
                <a:gridCol w="1761502">
                  <a:extLst>
                    <a:ext uri="{9D8B030D-6E8A-4147-A177-3AD203B41FA5}">
                      <a16:colId xmlns:a16="http://schemas.microsoft.com/office/drawing/2014/main" val="20005"/>
                    </a:ext>
                  </a:extLst>
                </a:gridCol>
              </a:tblGrid>
              <a:tr h="2032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AK</a:t>
                      </a:r>
                      <a:endParaRPr sz="900" dirty="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Anchorage Daily News</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KY</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The Courie</a:t>
                      </a:r>
                      <a:r>
                        <a:rPr sz="900" spc="-4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-Journal</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spc="-45" dirty="0" smtClean="0">
                          <a:solidFill>
                            <a:srgbClr val="58595B"/>
                          </a:solidFill>
                          <a:latin typeface="Arial" panose="020B0604020202020204" pitchFamily="34" charset="0"/>
                          <a:cs typeface="Arial" panose="020B0604020202020204" pitchFamily="34" charset="0"/>
                        </a:rPr>
                        <a:t>P</a:t>
                      </a:r>
                      <a:r>
                        <a:rPr sz="900" spc="0" dirty="0" smtClean="0">
                          <a:solidFill>
                            <a:srgbClr val="58595B"/>
                          </a:solidFill>
                          <a:latin typeface="Arial" panose="020B0604020202020204" pitchFamily="34" charset="0"/>
                          <a:cs typeface="Arial" panose="020B0604020202020204" pitchFamily="34" charset="0"/>
                        </a:rPr>
                        <a:t>A</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Morning Call</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0"/>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AL</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Montgome</a:t>
                      </a:r>
                      <a:r>
                        <a:rPr sz="900" spc="5"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y Advertiser</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LA</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The </a:t>
                      </a:r>
                      <a:r>
                        <a:rPr sz="900" spc="-80"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own </a:t>
                      </a:r>
                      <a:r>
                        <a:rPr sz="900" spc="-75"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alk</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spc="-45" dirty="0" smtClean="0">
                          <a:solidFill>
                            <a:srgbClr val="58595B"/>
                          </a:solidFill>
                          <a:latin typeface="Arial" panose="020B0604020202020204" pitchFamily="34" charset="0"/>
                          <a:cs typeface="Arial" panose="020B0604020202020204" pitchFamily="34" charset="0"/>
                        </a:rPr>
                        <a:t>P</a:t>
                      </a:r>
                      <a:r>
                        <a:rPr sz="900" spc="0" dirty="0" smtClean="0">
                          <a:solidFill>
                            <a:srgbClr val="58595B"/>
                          </a:solidFill>
                          <a:latin typeface="Arial" panose="020B0604020202020204" pitchFamily="34" charset="0"/>
                          <a:cs typeface="Arial" panose="020B0604020202020204" pitchFamily="34" charset="0"/>
                        </a:rPr>
                        <a:t>A</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Cent</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 Daily </a:t>
                      </a:r>
                      <a:r>
                        <a:rPr sz="900" spc="-25"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imes</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1"/>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AL</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spc="-80"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ennessee </a:t>
                      </a:r>
                      <a:r>
                        <a:rPr sz="900" spc="-45" dirty="0" smtClean="0">
                          <a:solidFill>
                            <a:srgbClr val="58595B"/>
                          </a:solidFill>
                          <a:latin typeface="Arial" panose="020B0604020202020204" pitchFamily="34" charset="0"/>
                          <a:cs typeface="Arial" panose="020B0604020202020204" pitchFamily="34" charset="0"/>
                        </a:rPr>
                        <a:t>V</a:t>
                      </a:r>
                      <a:r>
                        <a:rPr sz="900" spc="0" dirty="0" smtClean="0">
                          <a:solidFill>
                            <a:srgbClr val="58595B"/>
                          </a:solidFill>
                          <a:latin typeface="Arial" panose="020B0604020202020204" pitchFamily="34" charset="0"/>
                          <a:cs typeface="Arial" panose="020B0604020202020204" pitchFamily="34" charset="0"/>
                        </a:rPr>
                        <a:t>alley Printing Co.</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LA</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The Daily Advertiser</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SC</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G</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eenville News</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2"/>
                  </a:ext>
                </a:extLst>
              </a:tr>
              <a:tr h="165100">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Newspapers: Decatur Dail</a:t>
                      </a:r>
                      <a:r>
                        <a:rPr sz="900" spc="-75" dirty="0" smtClean="0">
                          <a:solidFill>
                            <a:srgbClr val="58595B"/>
                          </a:solidFill>
                          <a:latin typeface="Arial" panose="020B0604020202020204" pitchFamily="34" charset="0"/>
                          <a:cs typeface="Arial" panose="020B0604020202020204" pitchFamily="34" charset="0"/>
                        </a:rPr>
                        <a:t>y</a:t>
                      </a:r>
                      <a:r>
                        <a:rPr sz="900" spc="0" dirty="0" smtClean="0">
                          <a:solidFill>
                            <a:srgbClr val="58595B"/>
                          </a:solidFill>
                          <a:latin typeface="Arial" panose="020B0604020202020204" pitchFamily="34" charset="0"/>
                          <a:cs typeface="Arial" panose="020B0604020202020204" pitchFamily="34" charset="0"/>
                        </a:rPr>
                        <a:t>,</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LA</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The News-Star</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SC</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Sun News</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3"/>
                  </a:ext>
                </a:extLst>
              </a:tr>
              <a:tr h="165100">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spc="-25"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imes Dail</a:t>
                      </a:r>
                      <a:r>
                        <a:rPr sz="900" spc="-75" dirty="0" smtClean="0">
                          <a:solidFill>
                            <a:srgbClr val="58595B"/>
                          </a:solidFill>
                          <a:latin typeface="Arial" panose="020B0604020202020204" pitchFamily="34" charset="0"/>
                          <a:cs typeface="Arial" panose="020B0604020202020204" pitchFamily="34" charset="0"/>
                        </a:rPr>
                        <a:t>y</a:t>
                      </a:r>
                      <a:r>
                        <a:rPr sz="900" spc="0" dirty="0" smtClean="0">
                          <a:solidFill>
                            <a:srgbClr val="58595B"/>
                          </a:solidFill>
                          <a:latin typeface="Arial" panose="020B0604020202020204" pitchFamily="34" charset="0"/>
                          <a:cs typeface="Arial" panose="020B0604020202020204" pitchFamily="34" charset="0"/>
                        </a:rPr>
                        <a:t>, Moulton Advertiser</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LA</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Sh</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eveport </a:t>
                      </a:r>
                      <a:r>
                        <a:rPr sz="900" spc="-25"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imes</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SC</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Herald</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4"/>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AR</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Baxter Bulletin</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LA</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Opelousas Daily </a:t>
                      </a:r>
                      <a:r>
                        <a:rPr sz="900" spc="-45" dirty="0" smtClean="0">
                          <a:solidFill>
                            <a:srgbClr val="58595B"/>
                          </a:solidFill>
                          <a:latin typeface="Arial" panose="020B0604020202020204" pitchFamily="34" charset="0"/>
                          <a:cs typeface="Arial" panose="020B0604020202020204" pitchFamily="34" charset="0"/>
                        </a:rPr>
                        <a:t>W</a:t>
                      </a:r>
                      <a:r>
                        <a:rPr sz="900" spc="0" dirty="0" smtClean="0">
                          <a:solidFill>
                            <a:srgbClr val="58595B"/>
                          </a:solidFill>
                          <a:latin typeface="Arial" panose="020B0604020202020204" pitchFamily="34" charset="0"/>
                          <a:cs typeface="Arial" panose="020B0604020202020204" pitchFamily="34" charset="0"/>
                        </a:rPr>
                        <a:t>orld</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SC</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State</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5"/>
                  </a:ext>
                </a:extLst>
              </a:tr>
              <a:tr h="165099">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AZ</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Arizona Republic</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MD</a:t>
                      </a:r>
                      <a:endParaRPr sz="900" dirty="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Baltimo</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 Sun</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SC</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Beaufort Gazette</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6"/>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CA</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The F</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esno Bee</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MD</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The Daily </a:t>
                      </a:r>
                      <a:r>
                        <a:rPr sz="900" spc="-25"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imes</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SC</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Island Packet</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7"/>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CA</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Los Angeles </a:t>
                      </a:r>
                      <a:r>
                        <a:rPr sz="900" spc="-25"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imes</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MI</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Battle C</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eek Enqui</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er</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SD</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A</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gus Leader</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8"/>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CA</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Monte</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ey County Herald</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MI</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Det</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oit F</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ee P</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ess</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TN</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Leaf Ch</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onicle</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9"/>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CA</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Modesto Bee</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MI</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Lansing State Journal</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TN</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Jackson Sun</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0"/>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CA</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San Luis Obispo </a:t>
                      </a:r>
                      <a:r>
                        <a:rPr sz="900" spc="-80"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ribune</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MI</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Livingston Daily P</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ess and A</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gus</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TN</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Daily News Journal</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1"/>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CA</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The Desert Sun</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MI</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Obse</a:t>
                      </a:r>
                      <a:r>
                        <a:rPr sz="900" spc="5"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ver &amp; Eccentric</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TN</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a:t>
                      </a:r>
                      <a:r>
                        <a:rPr sz="900" spc="-80"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ennessean</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2"/>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CA</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The Californian</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MI</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The </a:t>
                      </a:r>
                      <a:r>
                        <a:rPr sz="900" spc="-25"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imes Herald</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TX</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Fort </a:t>
                      </a:r>
                      <a:r>
                        <a:rPr sz="900" spc="-45" dirty="0" smtClean="0">
                          <a:solidFill>
                            <a:srgbClr val="58595B"/>
                          </a:solidFill>
                          <a:latin typeface="Arial" panose="020B0604020202020204" pitchFamily="34" charset="0"/>
                          <a:cs typeface="Arial" panose="020B0604020202020204" pitchFamily="34" charset="0"/>
                        </a:rPr>
                        <a:t>W</a:t>
                      </a:r>
                      <a:r>
                        <a:rPr sz="900" spc="0" dirty="0" smtClean="0">
                          <a:solidFill>
                            <a:srgbClr val="58595B"/>
                          </a:solidFill>
                          <a:latin typeface="Arial" panose="020B0604020202020204" pitchFamily="34" charset="0"/>
                          <a:cs typeface="Arial" panose="020B0604020202020204" pitchFamily="34" charset="0"/>
                        </a:rPr>
                        <a:t>orth Star </a:t>
                      </a:r>
                      <a:r>
                        <a:rPr sz="900" spc="-80"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elegram</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3"/>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CA</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Sacramento Bee</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MN</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St. Cloud </a:t>
                      </a:r>
                      <a:r>
                        <a:rPr sz="900" spc="-25"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imes</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TX</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El Paso </a:t>
                      </a:r>
                      <a:r>
                        <a:rPr sz="900" spc="-25"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imes</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4"/>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CA</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Visalia </a:t>
                      </a:r>
                      <a:r>
                        <a:rPr sz="900" spc="-25"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imes Delta</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MO</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The Kansas City Star</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UT</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Spectrum</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5"/>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CO</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Fort Collins Coloradoan</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MO</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Springfield News-Leader</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spc="-30" dirty="0" smtClean="0">
                          <a:solidFill>
                            <a:srgbClr val="58595B"/>
                          </a:solidFill>
                          <a:latin typeface="Arial" panose="020B0604020202020204" pitchFamily="34" charset="0"/>
                          <a:cs typeface="Arial" panose="020B0604020202020204" pitchFamily="34" charset="0"/>
                        </a:rPr>
                        <a:t>V</a:t>
                      </a:r>
                      <a:r>
                        <a:rPr sz="900" spc="0" dirty="0" smtClean="0">
                          <a:solidFill>
                            <a:srgbClr val="58595B"/>
                          </a:solidFill>
                          <a:latin typeface="Arial" panose="020B0604020202020204" pitchFamily="34" charset="0"/>
                          <a:cs typeface="Arial" panose="020B0604020202020204" pitchFamily="34" charset="0"/>
                        </a:rPr>
                        <a:t>A</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Daily P</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ess</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6"/>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CT</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Hartfo</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d Courant</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MS</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The Sun Herald</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spc="-30" dirty="0" smtClean="0">
                          <a:solidFill>
                            <a:srgbClr val="58595B"/>
                          </a:solidFill>
                          <a:latin typeface="Arial" panose="020B0604020202020204" pitchFamily="34" charset="0"/>
                          <a:cs typeface="Arial" panose="020B0604020202020204" pitchFamily="34" charset="0"/>
                        </a:rPr>
                        <a:t>V</a:t>
                      </a:r>
                      <a:r>
                        <a:rPr sz="900" spc="0" dirty="0" smtClean="0">
                          <a:solidFill>
                            <a:srgbClr val="58595B"/>
                          </a:solidFill>
                          <a:latin typeface="Arial" panose="020B0604020202020204" pitchFamily="34" charset="0"/>
                          <a:cs typeface="Arial" panose="020B0604020202020204" pitchFamily="34" charset="0"/>
                        </a:rPr>
                        <a:t>A</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Daily News Leader</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7"/>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DE</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The News Journal</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MS</a:t>
                      </a:r>
                      <a:endParaRPr sz="900">
                        <a:latin typeface="Arial" panose="020B0604020202020204" pitchFamily="34" charset="0"/>
                        <a:cs typeface="Arial" panose="020B0604020202020204" pitchFamily="34" charset="0"/>
                      </a:endParaRPr>
                    </a:p>
                  </a:txBody>
                  <a:tcPr marL="0" marR="0" marT="0" marB="0"/>
                </a:tc>
                <a:tc>
                  <a:txBody>
                    <a:bodyPr/>
                    <a:lstStyle/>
                    <a:p>
                      <a:pPr marL="67310">
                        <a:lnSpc>
                          <a:spcPct val="100000"/>
                        </a:lnSpc>
                      </a:pPr>
                      <a:r>
                        <a:rPr sz="900" dirty="0" smtClean="0">
                          <a:solidFill>
                            <a:srgbClr val="58595B"/>
                          </a:solidFill>
                          <a:latin typeface="Arial" panose="020B0604020202020204" pitchFamily="34" charset="0"/>
                          <a:cs typeface="Arial" panose="020B0604020202020204" pitchFamily="34" charset="0"/>
                        </a:rPr>
                        <a:t>Hattiesbu</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g American</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spc="-30" dirty="0" smtClean="0">
                          <a:solidFill>
                            <a:srgbClr val="58595B"/>
                          </a:solidFill>
                          <a:latin typeface="Arial" panose="020B0604020202020204" pitchFamily="34" charset="0"/>
                          <a:cs typeface="Arial" panose="020B0604020202020204" pitchFamily="34" charset="0"/>
                        </a:rPr>
                        <a:t>V</a:t>
                      </a:r>
                      <a:r>
                        <a:rPr sz="900" spc="0" dirty="0" smtClean="0">
                          <a:solidFill>
                            <a:srgbClr val="58595B"/>
                          </a:solidFill>
                          <a:latin typeface="Arial" panose="020B0604020202020204" pitchFamily="34" charset="0"/>
                          <a:cs typeface="Arial" panose="020B0604020202020204" pitchFamily="34" charset="0"/>
                        </a:rPr>
                        <a:t>A</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Vi</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ginia Gazette</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8"/>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FL</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Bradenton Herald</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MS</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The Clarion-Ledger</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VT</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Burlington F</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ee P</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ess</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9"/>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FL</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Florida </a:t>
                      </a:r>
                      <a:r>
                        <a:rPr sz="900" spc="-80"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oday</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MT</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G</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eat Falls </a:t>
                      </a:r>
                      <a:r>
                        <a:rPr sz="900" spc="-80"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ribune</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spc="-30" dirty="0" smtClean="0">
                          <a:solidFill>
                            <a:srgbClr val="58595B"/>
                          </a:solidFill>
                          <a:latin typeface="Arial" panose="020B0604020202020204" pitchFamily="34" charset="0"/>
                          <a:cs typeface="Arial" panose="020B0604020202020204" pitchFamily="34" charset="0"/>
                        </a:rPr>
                        <a:t>W</a:t>
                      </a:r>
                      <a:r>
                        <a:rPr sz="900" spc="0" dirty="0" smtClean="0">
                          <a:solidFill>
                            <a:srgbClr val="58595B"/>
                          </a:solidFill>
                          <a:latin typeface="Arial" panose="020B0604020202020204" pitchFamily="34" charset="0"/>
                          <a:cs typeface="Arial" panose="020B0604020202020204" pitchFamily="34" charset="0"/>
                        </a:rPr>
                        <a:t>A</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Bellingham Herald</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0"/>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FL</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The News-P</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ess</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NC</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Citizen-</a:t>
                      </a:r>
                      <a:r>
                        <a:rPr sz="900" spc="-25"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imes</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spc="-30" dirty="0" smtClean="0">
                          <a:solidFill>
                            <a:srgbClr val="58595B"/>
                          </a:solidFill>
                          <a:latin typeface="Arial" panose="020B0604020202020204" pitchFamily="34" charset="0"/>
                          <a:cs typeface="Arial" panose="020B0604020202020204" pitchFamily="34" charset="0"/>
                        </a:rPr>
                        <a:t>W</a:t>
                      </a:r>
                      <a:r>
                        <a:rPr sz="900" spc="0" dirty="0" smtClean="0">
                          <a:solidFill>
                            <a:srgbClr val="58595B"/>
                          </a:solidFill>
                          <a:latin typeface="Arial" panose="020B0604020202020204" pitchFamily="34" charset="0"/>
                          <a:cs typeface="Arial" panose="020B0604020202020204" pitchFamily="34" charset="0"/>
                        </a:rPr>
                        <a:t>A</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Olympian</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1"/>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FL</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Miami Herald</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NC</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The Charlotte Obse</a:t>
                      </a:r>
                      <a:r>
                        <a:rPr sz="900" spc="5"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ver</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spc="-30" dirty="0" smtClean="0">
                          <a:solidFill>
                            <a:srgbClr val="58595B"/>
                          </a:solidFill>
                          <a:latin typeface="Arial" panose="020B0604020202020204" pitchFamily="34" charset="0"/>
                          <a:cs typeface="Arial" panose="020B0604020202020204" pitchFamily="34" charset="0"/>
                        </a:rPr>
                        <a:t>W</a:t>
                      </a:r>
                      <a:r>
                        <a:rPr sz="900" spc="0" dirty="0" smtClean="0">
                          <a:solidFill>
                            <a:srgbClr val="58595B"/>
                          </a:solidFill>
                          <a:latin typeface="Arial" panose="020B0604020202020204" pitchFamily="34" charset="0"/>
                          <a:cs typeface="Arial" panose="020B0604020202020204" pitchFamily="34" charset="0"/>
                        </a:rPr>
                        <a:t>A</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spc="-80"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ri-City Herald</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2"/>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FL</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Orlando Sentinel</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NC</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The News &amp; Obse</a:t>
                      </a:r>
                      <a:r>
                        <a:rPr sz="900" spc="5"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ver</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spc="-30" dirty="0" smtClean="0">
                          <a:solidFill>
                            <a:srgbClr val="58595B"/>
                          </a:solidFill>
                          <a:latin typeface="Arial" panose="020B0604020202020204" pitchFamily="34" charset="0"/>
                          <a:cs typeface="Arial" panose="020B0604020202020204" pitchFamily="34" charset="0"/>
                        </a:rPr>
                        <a:t>W</a:t>
                      </a:r>
                      <a:r>
                        <a:rPr sz="900" spc="0" dirty="0" smtClean="0">
                          <a:solidFill>
                            <a:srgbClr val="58595B"/>
                          </a:solidFill>
                          <a:latin typeface="Arial" panose="020B0604020202020204" pitchFamily="34" charset="0"/>
                          <a:cs typeface="Arial" panose="020B0604020202020204" pitchFamily="34" charset="0"/>
                        </a:rPr>
                        <a:t>A</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The News </a:t>
                      </a:r>
                      <a:r>
                        <a:rPr sz="900" spc="-80"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ribune</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3"/>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FL</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Pensacola News Journal</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NJ</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Courier News</a:t>
                      </a:r>
                      <a:endParaRPr sz="900">
                        <a:latin typeface="Arial" panose="020B0604020202020204" pitchFamily="34" charset="0"/>
                        <a:cs typeface="Arial" panose="020B0604020202020204" pitchFamily="34" charset="0"/>
                      </a:endParaRPr>
                    </a:p>
                  </a:txBody>
                  <a:tcPr marL="0" marR="0" marT="0" marB="0"/>
                </a:tc>
                <a:tc>
                  <a:txBody>
                    <a:bodyPr/>
                    <a:lstStyle/>
                    <a:p>
                      <a:pPr marL="227965">
                        <a:lnSpc>
                          <a:spcPct val="100000"/>
                        </a:lnSpc>
                      </a:pPr>
                      <a:r>
                        <a:rPr sz="900" dirty="0" smtClean="0">
                          <a:solidFill>
                            <a:srgbClr val="58595B"/>
                          </a:solidFill>
                          <a:latin typeface="Arial" panose="020B0604020202020204" pitchFamily="34" charset="0"/>
                          <a:cs typeface="Arial" panose="020B0604020202020204" pitchFamily="34" charset="0"/>
                        </a:rPr>
                        <a:t>WI</a:t>
                      </a:r>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Gannett Wisconsin Newspapers:</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4"/>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FL</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Sun-Sentinel</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NJ</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Courie</a:t>
                      </a:r>
                      <a:r>
                        <a:rPr sz="900" spc="-4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-Post</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Appleton, Fond duLac, G</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een Ba</a:t>
                      </a:r>
                      <a:r>
                        <a:rPr sz="900" spc="-75" dirty="0" smtClean="0">
                          <a:solidFill>
                            <a:srgbClr val="58595B"/>
                          </a:solidFill>
                          <a:latin typeface="Arial" panose="020B0604020202020204" pitchFamily="34" charset="0"/>
                          <a:cs typeface="Arial" panose="020B0604020202020204" pitchFamily="34" charset="0"/>
                        </a:rPr>
                        <a:t>y</a:t>
                      </a:r>
                      <a:r>
                        <a:rPr sz="900" spc="0" dirty="0" smtClean="0">
                          <a:solidFill>
                            <a:srgbClr val="58595B"/>
                          </a:solidFill>
                          <a:latin typeface="Arial" panose="020B0604020202020204" pitchFamily="34" charset="0"/>
                          <a:cs typeface="Arial" panose="020B0604020202020204" pitchFamily="34" charset="0"/>
                        </a:rPr>
                        <a:t>,</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5"/>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FL</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spc="-75"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allahassee Democrat</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NJ</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Asbu</a:t>
                      </a:r>
                      <a:r>
                        <a:rPr sz="900" spc="5"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y Park P</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ess</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Manitowac, Marshfield,</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6"/>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GA</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The Ledge</a:t>
                      </a:r>
                      <a:r>
                        <a:rPr sz="900" spc="-4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-Enqui</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er</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NJ</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Daily Reco</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d</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Stevens Pt, WI Rapids, </a:t>
                      </a:r>
                      <a:r>
                        <a:rPr sz="900" spc="-30" dirty="0" smtClean="0">
                          <a:solidFill>
                            <a:srgbClr val="58595B"/>
                          </a:solidFill>
                          <a:latin typeface="Arial" panose="020B0604020202020204" pitchFamily="34" charset="0"/>
                          <a:cs typeface="Arial" panose="020B0604020202020204" pitchFamily="34" charset="0"/>
                        </a:rPr>
                        <a:t>W</a:t>
                      </a:r>
                      <a:r>
                        <a:rPr sz="900" spc="0" dirty="0" smtClean="0">
                          <a:solidFill>
                            <a:srgbClr val="58595B"/>
                          </a:solidFill>
                          <a:latin typeface="Arial" panose="020B0604020202020204" pitchFamily="34" charset="0"/>
                          <a:cs typeface="Arial" panose="020B0604020202020204" pitchFamily="34" charset="0"/>
                        </a:rPr>
                        <a:t>ausau,</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7"/>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GA</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Macon </a:t>
                      </a:r>
                      <a:r>
                        <a:rPr sz="900" spc="-80"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elegraph</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NJ</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The Daily Journal</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pPr marL="41910">
                        <a:lnSpc>
                          <a:spcPct val="100000"/>
                        </a:lnSpc>
                      </a:pPr>
                      <a:r>
                        <a:rPr sz="900" dirty="0" smtClean="0">
                          <a:solidFill>
                            <a:srgbClr val="58595B"/>
                          </a:solidFill>
                          <a:latin typeface="Arial" panose="020B0604020202020204" pitchFamily="34" charset="0"/>
                          <a:cs typeface="Arial" panose="020B0604020202020204" pitchFamily="34" charset="0"/>
                        </a:rPr>
                        <a:t>Oshkosh, Sheboygan</a:t>
                      </a:r>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8"/>
                  </a:ext>
                </a:extLst>
              </a:tr>
              <a:tr h="165100">
                <a:tc gridSpan="2">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GUAM Pacific Daily News</a:t>
                      </a:r>
                      <a:endParaRPr sz="900">
                        <a:latin typeface="Arial" panose="020B0604020202020204" pitchFamily="34" charset="0"/>
                        <a:cs typeface="Arial" panose="020B0604020202020204" pitchFamily="34" charset="0"/>
                      </a:endParaRPr>
                    </a:p>
                  </a:txBody>
                  <a:tcPr marL="0" marR="0" marT="0" marB="0"/>
                </a:tc>
                <a:tc hMerge="1">
                  <a:txBody>
                    <a:bodyPr/>
                    <a:lstStyle/>
                    <a:p>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NJ</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Home News </a:t>
                      </a:r>
                      <a:r>
                        <a:rPr sz="900" spc="-80"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ribune</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9"/>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IA</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Des Moines Register</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NM</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Las Cruces Sun-News</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0"/>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IA</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Iowa City P</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ess-Citizen</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NV</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Reno Gazette Journal</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1"/>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ID</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Idaho Statesman</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NY</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P</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ess &amp; Sun-Bulletin</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2"/>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IL</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Belleville News-Democrat</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NY</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Star Gazette</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3"/>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IL</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Chicago </a:t>
                      </a:r>
                      <a:r>
                        <a:rPr sz="900" spc="-80" dirty="0" smtClean="0">
                          <a:solidFill>
                            <a:srgbClr val="58595B"/>
                          </a:solidFill>
                          <a:latin typeface="Arial" panose="020B0604020202020204" pitchFamily="34" charset="0"/>
                          <a:cs typeface="Arial" panose="020B0604020202020204" pitchFamily="34" charset="0"/>
                        </a:rPr>
                        <a:t>T</a:t>
                      </a:r>
                      <a:r>
                        <a:rPr sz="900" spc="0" dirty="0" smtClean="0">
                          <a:solidFill>
                            <a:srgbClr val="58595B"/>
                          </a:solidFill>
                          <a:latin typeface="Arial" panose="020B0604020202020204" pitchFamily="34" charset="0"/>
                          <a:cs typeface="Arial" panose="020B0604020202020204" pitchFamily="34" charset="0"/>
                        </a:rPr>
                        <a:t>ribune</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NY</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Poughkeepsie Journal</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4"/>
                  </a:ext>
                </a:extLst>
              </a:tr>
              <a:tr h="165099">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IN</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The Indianapolis Star</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NY</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Rochester Democrat and Ch</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onicle</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5"/>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IN</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Journal and Courier</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OH</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Cincinnati Enqui</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er</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6"/>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IN</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Muncie Star P</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ess</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OH</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NNCO - F</a:t>
                      </a:r>
                      <a:r>
                        <a:rPr sz="900" spc="-30"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emont, Mansfield,</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endParaRPr sz="9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7"/>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NY</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Ithaca Journal</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Marion, Port Clinton, Bucyrus,</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endParaRPr sz="9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8"/>
                  </a:ext>
                </a:extLst>
              </a:tr>
              <a:tr h="1651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NY</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The Journal News</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Chillicothe, Coshocton, Newark,</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9"/>
                  </a:ext>
                </a:extLst>
              </a:tr>
              <a:tr h="165099">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KS</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The Wichita Eagle</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Lancaste</a:t>
                      </a:r>
                      <a:r>
                        <a:rPr sz="900" spc="-114" dirty="0" smtClean="0">
                          <a:solidFill>
                            <a:srgbClr val="58595B"/>
                          </a:solidFill>
                          <a:latin typeface="Arial" panose="020B0604020202020204" pitchFamily="34" charset="0"/>
                          <a:cs typeface="Arial" panose="020B0604020202020204" pitchFamily="34" charset="0"/>
                        </a:rPr>
                        <a:t>r</a:t>
                      </a:r>
                      <a:r>
                        <a:rPr sz="900" spc="0" dirty="0" smtClean="0">
                          <a:solidFill>
                            <a:srgbClr val="58595B"/>
                          </a:solidFill>
                          <a:latin typeface="Arial" panose="020B0604020202020204" pitchFamily="34" charset="0"/>
                          <a:cs typeface="Arial" panose="020B0604020202020204" pitchFamily="34" charset="0"/>
                        </a:rPr>
                        <a:t>, Zanesville</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40"/>
                  </a:ext>
                </a:extLst>
              </a:tr>
              <a:tr h="203200">
                <a:tc>
                  <a:txBody>
                    <a:bodyPr/>
                    <a:lstStyle/>
                    <a:p>
                      <a:pPr marL="25400">
                        <a:lnSpc>
                          <a:spcPct val="100000"/>
                        </a:lnSpc>
                      </a:pPr>
                      <a:r>
                        <a:rPr sz="900" dirty="0" smtClean="0">
                          <a:solidFill>
                            <a:srgbClr val="58595B"/>
                          </a:solidFill>
                          <a:latin typeface="Arial" panose="020B0604020202020204" pitchFamily="34" charset="0"/>
                          <a:cs typeface="Arial" panose="020B0604020202020204" pitchFamily="34" charset="0"/>
                        </a:rPr>
                        <a:t>KY</a:t>
                      </a:r>
                      <a:endParaRPr sz="900">
                        <a:latin typeface="Arial" panose="020B0604020202020204" pitchFamily="34" charset="0"/>
                        <a:cs typeface="Arial" panose="020B0604020202020204" pitchFamily="34" charset="0"/>
                      </a:endParaRPr>
                    </a:p>
                  </a:txBody>
                  <a:tcPr marL="0" marR="0" marT="0" marB="0"/>
                </a:tc>
                <a:tc>
                  <a:txBody>
                    <a:bodyPr/>
                    <a:lstStyle/>
                    <a:p>
                      <a:pPr marL="46355">
                        <a:lnSpc>
                          <a:spcPct val="100000"/>
                        </a:lnSpc>
                      </a:pPr>
                      <a:r>
                        <a:rPr sz="900" dirty="0" smtClean="0">
                          <a:solidFill>
                            <a:srgbClr val="58595B"/>
                          </a:solidFill>
                          <a:latin typeface="Arial" panose="020B0604020202020204" pitchFamily="34" charset="0"/>
                          <a:cs typeface="Arial" panose="020B0604020202020204" pitchFamily="34" charset="0"/>
                        </a:rPr>
                        <a:t>Lexington Herald-Leader</a:t>
                      </a:r>
                      <a:endParaRPr sz="900">
                        <a:latin typeface="Arial" panose="020B0604020202020204" pitchFamily="34" charset="0"/>
                        <a:cs typeface="Arial" panose="020B0604020202020204" pitchFamily="34" charset="0"/>
                      </a:endParaRPr>
                    </a:p>
                  </a:txBody>
                  <a:tcPr marL="0" marR="0" marT="0" marB="0"/>
                </a:tc>
                <a:tc>
                  <a:txBody>
                    <a:bodyPr/>
                    <a:lstStyle/>
                    <a:p>
                      <a:pPr marL="320040">
                        <a:lnSpc>
                          <a:spcPct val="100000"/>
                        </a:lnSpc>
                      </a:pPr>
                      <a:r>
                        <a:rPr sz="900" dirty="0" smtClean="0">
                          <a:solidFill>
                            <a:srgbClr val="58595B"/>
                          </a:solidFill>
                          <a:latin typeface="Arial" panose="020B0604020202020204" pitchFamily="34" charset="0"/>
                          <a:cs typeface="Arial" panose="020B0604020202020204" pitchFamily="34" charset="0"/>
                        </a:rPr>
                        <a:t>OR</a:t>
                      </a:r>
                      <a:endParaRPr sz="900">
                        <a:latin typeface="Arial" panose="020B0604020202020204" pitchFamily="34" charset="0"/>
                        <a:cs typeface="Arial" panose="020B0604020202020204" pitchFamily="34" charset="0"/>
                      </a:endParaRPr>
                    </a:p>
                  </a:txBody>
                  <a:tcPr marL="0" marR="0" marT="0" marB="0"/>
                </a:tc>
                <a:tc>
                  <a:txBody>
                    <a:bodyPr/>
                    <a:lstStyle/>
                    <a:p>
                      <a:pPr marL="34925">
                        <a:lnSpc>
                          <a:spcPct val="100000"/>
                        </a:lnSpc>
                      </a:pPr>
                      <a:r>
                        <a:rPr sz="900" dirty="0" smtClean="0">
                          <a:solidFill>
                            <a:srgbClr val="58595B"/>
                          </a:solidFill>
                          <a:latin typeface="Arial" panose="020B0604020202020204" pitchFamily="34" charset="0"/>
                          <a:cs typeface="Arial" panose="020B0604020202020204" pitchFamily="34" charset="0"/>
                        </a:rPr>
                        <a:t>Statesman Journal</a:t>
                      </a:r>
                      <a:endParaRPr sz="900">
                        <a:latin typeface="Arial" panose="020B0604020202020204" pitchFamily="34" charset="0"/>
                        <a:cs typeface="Arial" panose="020B0604020202020204" pitchFamily="34" charset="0"/>
                      </a:endParaRPr>
                    </a:p>
                  </a:txBody>
                  <a:tcPr marL="0" marR="0" marT="0" marB="0"/>
                </a:tc>
                <a:tc>
                  <a:txBody>
                    <a:bodyPr/>
                    <a:lstStyle/>
                    <a:p>
                      <a:endParaRPr sz="900">
                        <a:latin typeface="Arial" panose="020B0604020202020204" pitchFamily="34" charset="0"/>
                        <a:cs typeface="Arial" panose="020B0604020202020204" pitchFamily="34" charset="0"/>
                      </a:endParaRPr>
                    </a:p>
                  </a:txBody>
                  <a:tcPr marL="0" marR="0" marT="0" marB="0"/>
                </a:tc>
                <a:tc>
                  <a:txBody>
                    <a:bodyPr/>
                    <a:lstStyle/>
                    <a:p>
                      <a:endParaRPr sz="9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41"/>
                  </a:ext>
                </a:extLst>
              </a:tr>
            </a:tbl>
          </a:graphicData>
        </a:graphic>
      </p:graphicFrame>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sp>
        <p:nvSpPr>
          <p:cNvPr id="8" name="TextBox 7"/>
          <p:cNvSpPr txBox="1"/>
          <p:nvPr/>
        </p:nvSpPr>
        <p:spPr>
          <a:xfrm>
            <a:off x="5225537" y="7772400"/>
            <a:ext cx="2236144" cy="923330"/>
          </a:xfrm>
          <a:prstGeom prst="rect">
            <a:avLst/>
          </a:prstGeom>
          <a:noFill/>
        </p:spPr>
        <p:txBody>
          <a:bodyPr wrap="square" rtlCol="0">
            <a:spAutoFit/>
          </a:bodyPr>
          <a:lstStyle/>
          <a:p>
            <a:r>
              <a:rPr lang="en-US" sz="600" dirty="0">
                <a:solidFill>
                  <a:schemeClr val="tx1">
                    <a:lumMod val="50000"/>
                    <a:lumOff val="50000"/>
                  </a:schemeClr>
                </a:solidFill>
              </a:rPr>
              <a:t>©2014 An Independently owned and operated franchisee of BHH Affiliates, LLC. </a:t>
            </a:r>
            <a:r>
              <a:rPr lang="en-US" sz="600" i="1" dirty="0">
                <a:solidFill>
                  <a:schemeClr val="tx1">
                    <a:lumMod val="50000"/>
                    <a:lumOff val="50000"/>
                  </a:schemeClr>
                </a:solidFill>
              </a:rPr>
              <a:t>Listing syndication</a:t>
            </a:r>
            <a:r>
              <a:rPr lang="en-US" sz="600" dirty="0">
                <a:solidFill>
                  <a:schemeClr val="tx1">
                    <a:lumMod val="50000"/>
                    <a:lumOff val="50000"/>
                  </a:schemeClr>
                </a:solidFill>
              </a:rPr>
              <a:t> is the process of publishing listings to other websites. Publishing listings is at the discretion of the 3</a:t>
            </a:r>
            <a:r>
              <a:rPr lang="en-US" sz="600" baseline="30000" dirty="0">
                <a:solidFill>
                  <a:schemeClr val="tx1">
                    <a:lumMod val="50000"/>
                    <a:lumOff val="50000"/>
                  </a:schemeClr>
                </a:solidFill>
              </a:rPr>
              <a:t>rd</a:t>
            </a:r>
            <a:r>
              <a:rPr lang="en-US" sz="600" dirty="0">
                <a:solidFill>
                  <a:schemeClr val="tx1">
                    <a:lumMod val="50000"/>
                    <a:lumOff val="50000"/>
                  </a:schemeClr>
                </a:solidFill>
              </a:rPr>
              <a:t> party publishers in the listing syndication process. Berkshire Hathaway HomeServices California Properties subscribes to an upgraded, enhanced process of listing syndication, and follows industry best practices to help consumers easily find our listings.  </a:t>
            </a:r>
          </a:p>
          <a:p>
            <a:endParaRPr lang="en-US" sz="600" dirty="0">
              <a:solidFill>
                <a:schemeClr val="tx1">
                  <a:lumMod val="50000"/>
                  <a:lumOff val="50000"/>
                </a:schemeClr>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noAutofit/>
          </a:bodyPr>
          <a:lstStyle/>
          <a:p>
            <a:pPr marL="1139190">
              <a:lnSpc>
                <a:spcPts val="4120"/>
              </a:lnSpc>
            </a:pPr>
            <a:r>
              <a:rPr sz="2400" dirty="0" smtClean="0">
                <a:solidFill>
                  <a:srgbClr val="52144D"/>
                </a:solidFill>
                <a:latin typeface="Georgia" panose="02040502050405020303" pitchFamily="18" charset="0"/>
                <a:cs typeface="ITC Eras Std Light"/>
              </a:rPr>
              <a:t>EXTENSIVE ONLINE PROMOTION</a:t>
            </a:r>
            <a:endParaRPr sz="2400" dirty="0">
              <a:latin typeface="Georgia" panose="02040502050405020303" pitchFamily="18" charset="0"/>
              <a:cs typeface="ITC Eras Std Light"/>
            </a:endParaRPr>
          </a:p>
          <a:p>
            <a:pPr marL="1139190">
              <a:lnSpc>
                <a:spcPts val="1500"/>
              </a:lnSpc>
            </a:pPr>
            <a:r>
              <a:rPr sz="1550" dirty="0" smtClean="0">
                <a:solidFill>
                  <a:srgbClr val="52144D"/>
                </a:solidFill>
                <a:latin typeface="Georgia" panose="02040502050405020303" pitchFamily="18" charset="0"/>
                <a:cs typeface="ITC Eras Std Medium"/>
              </a:rPr>
              <a:t>Of Your Property</a:t>
            </a:r>
            <a:endParaRPr sz="1550" dirty="0">
              <a:latin typeface="Georgia" panose="02040502050405020303" pitchFamily="18" charset="0"/>
              <a:cs typeface="ITC Eras Std Medium"/>
            </a:endParaRPr>
          </a:p>
        </p:txBody>
      </p:sp>
      <p:sp>
        <p:nvSpPr>
          <p:cNvPr id="3" name="object 3"/>
          <p:cNvSpPr/>
          <p:nvPr/>
        </p:nvSpPr>
        <p:spPr>
          <a:xfrm>
            <a:off x="461962" y="1655762"/>
            <a:ext cx="6848475" cy="0"/>
          </a:xfrm>
          <a:custGeom>
            <a:avLst/>
            <a:gdLst/>
            <a:ahLst/>
            <a:cxnLst/>
            <a:rect l="l" t="t" r="r" b="b"/>
            <a:pathLst>
              <a:path w="6848475">
                <a:moveTo>
                  <a:pt x="0" y="0"/>
                </a:moveTo>
                <a:lnTo>
                  <a:pt x="6848475" y="0"/>
                </a:lnTo>
              </a:path>
            </a:pathLst>
          </a:custGeom>
          <a:ln w="6350">
            <a:solidFill>
              <a:srgbClr val="58595B"/>
            </a:solidFill>
          </a:ln>
        </p:spPr>
        <p:txBody>
          <a:bodyPr wrap="square" lIns="0" tIns="0" rIns="0" bIns="0" rtlCol="0">
            <a:noAutofit/>
          </a:bodyPr>
          <a:lstStyle/>
          <a:p>
            <a:endParaRPr/>
          </a:p>
        </p:txBody>
      </p:sp>
      <p:sp>
        <p:nvSpPr>
          <p:cNvPr id="4" name="object 4"/>
          <p:cNvSpPr txBox="1"/>
          <p:nvPr/>
        </p:nvSpPr>
        <p:spPr>
          <a:xfrm>
            <a:off x="446087" y="1876258"/>
            <a:ext cx="4070985" cy="182880"/>
          </a:xfrm>
          <a:prstGeom prst="rect">
            <a:avLst/>
          </a:prstGeom>
        </p:spPr>
        <p:txBody>
          <a:bodyPr vert="horz" wrap="square" lIns="0" tIns="0" rIns="0" bIns="0" rtlCol="0">
            <a:noAutofit/>
          </a:bodyPr>
          <a:lstStyle/>
          <a:p>
            <a:pPr marL="12700">
              <a:lnSpc>
                <a:spcPct val="100000"/>
              </a:lnSpc>
            </a:pPr>
            <a:r>
              <a:rPr sz="1100" b="1" spc="-100" dirty="0" smtClean="0">
                <a:solidFill>
                  <a:srgbClr val="52144D"/>
                </a:solidFill>
                <a:latin typeface="Arial" panose="020B0604020202020204" pitchFamily="34" charset="0"/>
                <a:cs typeface="Arial" panose="020B0604020202020204" pitchFamily="34" charset="0"/>
              </a:rPr>
              <a:t>Y</a:t>
            </a:r>
            <a:r>
              <a:rPr sz="1100" b="1" spc="0" dirty="0" smtClean="0">
                <a:solidFill>
                  <a:srgbClr val="52144D"/>
                </a:solidFill>
                <a:latin typeface="Arial" panose="020B0604020202020204" pitchFamily="34" charset="0"/>
                <a:cs typeface="Arial" panose="020B0604020202020204" pitchFamily="34" charset="0"/>
              </a:rPr>
              <a:t>our listing will be </a:t>
            </a:r>
            <a:r>
              <a:rPr lang="en-US" sz="1100" b="1" spc="0" dirty="0" smtClean="0">
                <a:solidFill>
                  <a:srgbClr val="52144D"/>
                </a:solidFill>
                <a:latin typeface="Arial" panose="020B0604020202020204" pitchFamily="34" charset="0"/>
                <a:cs typeface="Arial" panose="020B0604020202020204" pitchFamily="34" charset="0"/>
              </a:rPr>
              <a:t>syndicated  </a:t>
            </a:r>
            <a:r>
              <a:rPr sz="1100" b="1" spc="0" dirty="0" smtClean="0">
                <a:solidFill>
                  <a:srgbClr val="52144D"/>
                </a:solidFill>
                <a:latin typeface="Arial" panose="020B0604020202020204" pitchFamily="34" charset="0"/>
                <a:cs typeface="Arial" panose="020B0604020202020204" pitchFamily="34" charset="0"/>
              </a:rPr>
              <a:t>to the following websites:</a:t>
            </a:r>
            <a:endParaRPr sz="1100" dirty="0">
              <a:latin typeface="Arial" panose="020B0604020202020204" pitchFamily="34" charset="0"/>
              <a:cs typeface="Arial" panose="020B0604020202020204" pitchFamily="34" charset="0"/>
            </a:endParaRPr>
          </a:p>
        </p:txBody>
      </p:sp>
      <p:graphicFrame>
        <p:nvGraphicFramePr>
          <p:cNvPr id="5" name="object 5"/>
          <p:cNvGraphicFramePr>
            <a:graphicFrameLocks noGrp="1"/>
          </p:cNvGraphicFramePr>
          <p:nvPr>
            <p:extLst>
              <p:ext uri="{D42A27DB-BD31-4B8C-83A1-F6EECF244321}">
                <p14:modId xmlns:p14="http://schemas.microsoft.com/office/powerpoint/2010/main" val="2648084874"/>
              </p:ext>
            </p:extLst>
          </p:nvPr>
        </p:nvGraphicFramePr>
        <p:xfrm>
          <a:off x="433387" y="2185743"/>
          <a:ext cx="7020152" cy="6717029"/>
        </p:xfrm>
        <a:graphic>
          <a:graphicData uri="http://schemas.openxmlformats.org/drawingml/2006/table">
            <a:tbl>
              <a:tblPr firstRow="1" bandRow="1">
                <a:tableStyleId>{2D5ABB26-0587-4C30-8999-92F81FD0307C}</a:tableStyleId>
              </a:tblPr>
              <a:tblGrid>
                <a:gridCol w="1674520">
                  <a:extLst>
                    <a:ext uri="{9D8B030D-6E8A-4147-A177-3AD203B41FA5}">
                      <a16:colId xmlns:a16="http://schemas.microsoft.com/office/drawing/2014/main" val="20000"/>
                    </a:ext>
                  </a:extLst>
                </a:gridCol>
                <a:gridCol w="1877568">
                  <a:extLst>
                    <a:ext uri="{9D8B030D-6E8A-4147-A177-3AD203B41FA5}">
                      <a16:colId xmlns:a16="http://schemas.microsoft.com/office/drawing/2014/main" val="20001"/>
                    </a:ext>
                  </a:extLst>
                </a:gridCol>
                <a:gridCol w="1707997">
                  <a:extLst>
                    <a:ext uri="{9D8B030D-6E8A-4147-A177-3AD203B41FA5}">
                      <a16:colId xmlns:a16="http://schemas.microsoft.com/office/drawing/2014/main" val="20002"/>
                    </a:ext>
                  </a:extLst>
                </a:gridCol>
                <a:gridCol w="1760067">
                  <a:extLst>
                    <a:ext uri="{9D8B030D-6E8A-4147-A177-3AD203B41FA5}">
                      <a16:colId xmlns:a16="http://schemas.microsoft.com/office/drawing/2014/main" val="20003"/>
                    </a:ext>
                  </a:extLst>
                </a:gridCol>
              </a:tblGrid>
              <a:tr h="180975">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AOL Real Estate</a:t>
                      </a:r>
                      <a:endParaRPr sz="800" dirty="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Daily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InvestorLoft</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New </a:t>
                      </a:r>
                      <a:r>
                        <a:rPr sz="800" spc="-70" dirty="0" smtClean="0">
                          <a:solidFill>
                            <a:srgbClr val="58595B"/>
                          </a:solidFill>
                          <a:latin typeface="Arial" panose="020B0604020202020204" pitchFamily="34" charset="0"/>
                          <a:cs typeface="Arial" panose="020B0604020202020204" pitchFamily="34" charset="0"/>
                        </a:rPr>
                        <a:t>Y</a:t>
                      </a:r>
                      <a:r>
                        <a:rPr sz="800" spc="0" dirty="0" smtClean="0">
                          <a:solidFill>
                            <a:srgbClr val="58595B"/>
                          </a:solidFill>
                          <a:latin typeface="Arial" panose="020B0604020202020204" pitchFamily="34" charset="0"/>
                          <a:cs typeface="Arial" panose="020B0604020202020204" pitchFamily="34" charset="0"/>
                        </a:rPr>
                        <a:t>ork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0"/>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ABC</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DataSphe</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 (formerly SecondSpace)</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Iowa City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ess-Citizen</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New </a:t>
                      </a:r>
                      <a:r>
                        <a:rPr sz="800" spc="-70" dirty="0" smtClean="0">
                          <a:solidFill>
                            <a:srgbClr val="58595B"/>
                          </a:solidFill>
                          <a:latin typeface="Arial" panose="020B0604020202020204" pitchFamily="34" charset="0"/>
                          <a:cs typeface="Arial" panose="020B0604020202020204" pitchFamily="34" charset="0"/>
                        </a:rPr>
                        <a:t>Y</a:t>
                      </a:r>
                      <a:r>
                        <a:rPr sz="800" spc="0" dirty="0" smtClean="0">
                          <a:solidFill>
                            <a:srgbClr val="58595B"/>
                          </a:solidFill>
                          <a:latin typeface="Arial" panose="020B0604020202020204" pitchFamily="34" charset="0"/>
                          <a:cs typeface="Arial" panose="020B0604020202020204" pitchFamily="34" charset="0"/>
                        </a:rPr>
                        <a:t>ork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 Regional G</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oup</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1"/>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Ad Exp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 &amp; Daily Iowegian</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Decatur Daily</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Ithaca Journal</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News Herald</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2"/>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Allied News</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Der</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y News / </a:t>
                      </a:r>
                      <a:r>
                        <a:rPr sz="800" spc="-40"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eekender</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Jacksonville Daily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og</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News-Journal</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3"/>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Americus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 Reco</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der</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Det</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oit F</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ee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Journal and Courier</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Niagara Gazette</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4"/>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Anchorage Daily News</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Eagle Gazette</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Killeen Daily Herald</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North Je</a:t>
                      </a:r>
                      <a:r>
                        <a:rPr sz="800" spc="-10" dirty="0" smtClean="0">
                          <a:solidFill>
                            <a:srgbClr val="58595B"/>
                          </a:solidFill>
                          <a:latin typeface="Arial" panose="020B0604020202020204" pitchFamily="34" charset="0"/>
                          <a:cs typeface="Arial" panose="020B0604020202020204" pitchFamily="34" charset="0"/>
                        </a:rPr>
                        <a:t>f</a:t>
                      </a:r>
                      <a:r>
                        <a:rPr sz="800" spc="0" dirty="0" smtClean="0">
                          <a:solidFill>
                            <a:srgbClr val="58595B"/>
                          </a:solidFill>
                          <a:latin typeface="Arial" panose="020B0604020202020204" pitchFamily="34" charset="0"/>
                          <a:cs typeface="Arial" panose="020B0604020202020204" pitchFamily="34" charset="0"/>
                        </a:rPr>
                        <a:t>ferson News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5"/>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Andover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ownsman</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Edmond Sun</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Kiplinger</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Northern Nevada Regional MLS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6"/>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A</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gus Leader</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E</a:t>
                      </a:r>
                      <a:r>
                        <a:rPr sz="800" spc="-10" dirty="0" smtClean="0">
                          <a:solidFill>
                            <a:srgbClr val="58595B"/>
                          </a:solidFill>
                          <a:latin typeface="Arial" panose="020B0604020202020204" pitchFamily="34" charset="0"/>
                          <a:cs typeface="Arial" panose="020B0604020202020204" pitchFamily="34" charset="0"/>
                        </a:rPr>
                        <a:t>f</a:t>
                      </a:r>
                      <a:r>
                        <a:rPr sz="800" spc="0" dirty="0" smtClean="0">
                          <a:solidFill>
                            <a:srgbClr val="58595B"/>
                          </a:solidFill>
                          <a:latin typeface="Arial" panose="020B0604020202020204" pitchFamily="34" charset="0"/>
                          <a:cs typeface="Arial" panose="020B0604020202020204" pitchFamily="34" charset="0"/>
                        </a:rPr>
                        <a:t>fingham Daily News</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Knoxville Journal Exp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Oakland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7"/>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Asbu</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y Park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El Paso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Kokomo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Obse</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ver &amp; Eccentric Newspapers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8"/>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Athens Daily Review</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Enid News &amp; Eagle</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KOMO News</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OceanHomesUSA.com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9"/>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Austin Home Sea</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ch</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eRealInvesto</a:t>
                      </a:r>
                      <a:r>
                        <a:rPr sz="800" spc="-100"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.com</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KTVB</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Olive Hill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0"/>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Baltimo</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 Sun</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Exp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 (</a:t>
                      </a:r>
                      <a:r>
                        <a:rPr sz="800" spc="-25"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ashington Post)</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LakeHomesUSA.com</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OpenHouse.com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1"/>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Bangor Daily News</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Facebook</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Land</a:t>
                      </a:r>
                      <a:r>
                        <a:rPr sz="800" spc="-25"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atch</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OpenHouses.com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2"/>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Batesville Herald-</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Farm </a:t>
                      </a:r>
                      <a:r>
                        <a:rPr sz="800" spc="-65"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alk</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Lansing State Journal</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OpenHousesInc.com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3"/>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Battle C</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eek Enqui</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er</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Florida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 Association</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Las Cruces Sun-News</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Orlando Sentinel</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4"/>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Belleville News-Democrat</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Florida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oday</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Lau</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el Leade</a:t>
                      </a:r>
                      <a:r>
                        <a:rPr sz="800" spc="-3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-Call</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Oshkosh Northwestern</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5"/>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Bellingham Herald</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Fort Collins Coloradoan</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Ledge</a:t>
                      </a:r>
                      <a:r>
                        <a:rPr sz="800" spc="-3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-Enqui</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er</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Ottumwa Daily Courier</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6"/>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Bluefield Daily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elegraph</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F</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eedomSoft</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Lexington Herald-Leader</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Pacific Daily News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7"/>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Bradenton Herald</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F</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ontDoor</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Livingston Daily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 &amp; A</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gus</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Palestine Herald-P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8"/>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Burlington F</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ee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Ft. Gibson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Local.com</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Palladium-Item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9"/>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Cedar C</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eek Pilot</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Gainesville Daily Register</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Lockport Union-Sun &amp; Journal</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Pauls </a:t>
                      </a:r>
                      <a:r>
                        <a:rPr sz="800" spc="-40" dirty="0" smtClean="0">
                          <a:solidFill>
                            <a:srgbClr val="58595B"/>
                          </a:solidFill>
                          <a:latin typeface="Arial" panose="020B0604020202020204" pitchFamily="34" charset="0"/>
                          <a:cs typeface="Arial" panose="020B0604020202020204" pitchFamily="34" charset="0"/>
                        </a:rPr>
                        <a:t>V</a:t>
                      </a:r>
                      <a:r>
                        <a:rPr sz="800" spc="0" dirty="0" smtClean="0">
                          <a:solidFill>
                            <a:srgbClr val="58595B"/>
                          </a:solidFill>
                          <a:latin typeface="Arial" panose="020B0604020202020204" pitchFamily="34" charset="0"/>
                          <a:cs typeface="Arial" panose="020B0604020202020204" pitchFamily="34" charset="0"/>
                        </a:rPr>
                        <a:t>alley Daily Democrat</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0"/>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Cent</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 Daily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Glasgow Daily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LoopNet</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Pegasus News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1"/>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Chicago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Gloucester Daily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Los Angeles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Pella Ch</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onicle</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2"/>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Chickasha Exp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 Star</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GoHoming</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luxsocal.com (qualifying listings)</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Pensacola News Journal</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3"/>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Chillicothe Gazette</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Goshen News</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Luxu</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y Regist</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y</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Picayune Item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4"/>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Citizen-</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Grand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raverse Herald</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Lycos Classifieds</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Pilot Media</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5"/>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Cla</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emo</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 Daily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og</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Grayson Journal Enqui</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er</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Maine Homes</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Poughkeepsie Journal</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6"/>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Classified Ad Network (CNHI-CAN)</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G</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eat Falls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Mankato F</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ee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 &amp; Sun-Bulletin</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7"/>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Cleburne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 Review</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G</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een Bay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ess-Gazette</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Marshfield News-Herald</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 of Atlantic City</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8"/>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Clinton Herald</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G</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eensbu</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g Daily News</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McAlester News-Capital</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Princeton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9"/>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CLRSea</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ch.com</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G</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eenup News-</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dirty="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McC</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ea</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y County Reco</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d</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opBot.com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0"/>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Comcast</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G</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eenville Herald Banner</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Media General</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operty Shark</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1"/>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Comme</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ce Journal</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Hartshorne Sun</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Milita</a:t>
                      </a:r>
                      <a:r>
                        <a:rPr sz="800" spc="5" dirty="0" smtClean="0">
                          <a:solidFill>
                            <a:srgbClr val="58595B"/>
                          </a:solidFill>
                          <a:latin typeface="Arial" panose="020B0604020202020204" pitchFamily="34" charset="0"/>
                          <a:cs typeface="Arial" panose="020B0604020202020204" pitchFamily="34" charset="0"/>
                        </a:rPr>
                        <a:t>r</a:t>
                      </a:r>
                      <a:r>
                        <a:rPr sz="800" spc="-65" dirty="0" smtClean="0">
                          <a:solidFill>
                            <a:srgbClr val="58595B"/>
                          </a:solidFill>
                          <a:latin typeface="Arial" panose="020B0604020202020204" pitchFamily="34" charset="0"/>
                          <a:cs typeface="Arial" panose="020B0604020202020204" pitchFamily="34" charset="0"/>
                        </a:rPr>
                        <a:t>y</a:t>
                      </a:r>
                      <a:r>
                        <a:rPr sz="800" spc="0" dirty="0" smtClean="0">
                          <a:solidFill>
                            <a:srgbClr val="58595B"/>
                          </a:solidFill>
                          <a:latin typeface="Arial" panose="020B0604020202020204" pitchFamily="34" charset="0"/>
                          <a:cs typeface="Arial" panose="020B0604020202020204" pitchFamily="34" charset="0"/>
                        </a:rPr>
                        <a:t>.com</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opertyPursuit.com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2"/>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Comme</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cial Appeal</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Hattiesbu</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g American</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Mineral </a:t>
                      </a:r>
                      <a:r>
                        <a:rPr sz="800" spc="-40"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ells Index</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Prudential.com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3"/>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Comme</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cial News</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Hendricks County Flyer</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Mlive</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PrudentialCal.com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4"/>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Commonwealth Journal</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Herald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 Reporter</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Modesto Bee</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P</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yor Daily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5"/>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Contra Costa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Home Magazine</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Monte</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ey County Herald</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Realto</a:t>
                      </a:r>
                      <a:r>
                        <a:rPr sz="800" spc="-100"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.com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6"/>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Cooperstown Crier</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Home News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Montgome</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y Advertiser</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Realty</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rac</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7"/>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Co</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dele Dispatch</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Home on the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ube</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Montgome</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y Herald</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Relif</a:t>
                      </a:r>
                      <a:r>
                        <a:rPr sz="800" spc="-65" dirty="0" smtClean="0">
                          <a:solidFill>
                            <a:srgbClr val="58595B"/>
                          </a:solidFill>
                          <a:latin typeface="Arial" panose="020B0604020202020204" pitchFamily="34" charset="0"/>
                          <a:cs typeface="Arial" panose="020B0604020202020204" pitchFamily="34" charset="0"/>
                        </a:rPr>
                        <a:t>y</a:t>
                      </a:r>
                      <a:r>
                        <a:rPr sz="800" spc="0" dirty="0" smtClean="0">
                          <a:solidFill>
                            <a:srgbClr val="58595B"/>
                          </a:solidFill>
                          <a:latin typeface="Arial" panose="020B0604020202020204" pitchFamily="34" charset="0"/>
                          <a:cs typeface="Arial" panose="020B0604020202020204" pitchFamily="34" charset="0"/>
                        </a:rPr>
                        <a:t>.com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8"/>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Corsicana Daily Sun</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Home</a:t>
                      </a:r>
                      <a:r>
                        <a:rPr sz="800" spc="-10" dirty="0" smtClean="0">
                          <a:solidFill>
                            <a:srgbClr val="58595B"/>
                          </a:solidFill>
                          <a:latin typeface="Arial" panose="020B0604020202020204" pitchFamily="34" charset="0"/>
                          <a:cs typeface="Arial" panose="020B0604020202020204" pitchFamily="34" charset="0"/>
                        </a:rPr>
                        <a:t>A</a:t>
                      </a:r>
                      <a:r>
                        <a:rPr sz="800" spc="0" dirty="0" smtClean="0">
                          <a:solidFill>
                            <a:srgbClr val="58595B"/>
                          </a:solidFill>
                          <a:latin typeface="Arial" panose="020B0604020202020204" pitchFamily="34" charset="0"/>
                          <a:cs typeface="Arial" panose="020B0604020202020204" pitchFamily="34" charset="0"/>
                        </a:rPr>
                        <a:t>way Real Estate</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Mo</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ehead News</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Relocation.com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9"/>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Coshocton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Homefinde</a:t>
                      </a:r>
                      <a:r>
                        <a:rPr sz="800" spc="-100"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.com</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Moulton Advertiser</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ReloHomeSea</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ch.com</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40"/>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Courier News</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Homes and Land</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Mt. </a:t>
                      </a:r>
                      <a:r>
                        <a:rPr sz="800" spc="-50" dirty="0" smtClean="0">
                          <a:solidFill>
                            <a:srgbClr val="58595B"/>
                          </a:solidFill>
                          <a:latin typeface="Arial" panose="020B0604020202020204" pitchFamily="34" charset="0"/>
                          <a:cs typeface="Arial" panose="020B0604020202020204" pitchFamily="34" charset="0"/>
                        </a:rPr>
                        <a:t>V</a:t>
                      </a:r>
                      <a:r>
                        <a:rPr sz="800" spc="0" dirty="0" smtClean="0">
                          <a:solidFill>
                            <a:srgbClr val="58595B"/>
                          </a:solidFill>
                          <a:latin typeface="Arial" panose="020B0604020202020204" pitchFamily="34" charset="0"/>
                          <a:cs typeface="Arial" panose="020B0604020202020204" pitchFamily="34" charset="0"/>
                        </a:rPr>
                        <a:t>ernon Register News</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Reno Gazette-Journal</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41"/>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Courie</a:t>
                      </a:r>
                      <a:r>
                        <a:rPr sz="800" spc="-3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-Post</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Homes.com</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My Home Renter</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ResortScape</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42"/>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Cox Media</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Homesbook.com</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MyREA</a:t>
                      </a:r>
                      <a:r>
                        <a:rPr sz="800" spc="-65" dirty="0" smtClean="0">
                          <a:solidFill>
                            <a:srgbClr val="58595B"/>
                          </a:solidFill>
                          <a:latin typeface="Arial" panose="020B0604020202020204" pitchFamily="34" charset="0"/>
                          <a:cs typeface="Arial" panose="020B0604020202020204" pitchFamily="34" charset="0"/>
                        </a:rPr>
                        <a:t>L</a:t>
                      </a:r>
                      <a:r>
                        <a:rPr sz="800" spc="0" dirty="0" smtClean="0">
                          <a:solidFill>
                            <a:srgbClr val="58595B"/>
                          </a:solidFill>
                          <a:latin typeface="Arial" panose="020B0604020202020204" pitchFamily="34" charset="0"/>
                          <a:cs typeface="Arial" panose="020B0604020202020204" pitchFamily="34" charset="0"/>
                        </a:rPr>
                        <a:t>T</a:t>
                      </a:r>
                      <a:r>
                        <a:rPr sz="800" spc="-120" dirty="0" smtClean="0">
                          <a:solidFill>
                            <a:srgbClr val="58595B"/>
                          </a:solidFill>
                          <a:latin typeface="Arial" panose="020B0604020202020204" pitchFamily="34" charset="0"/>
                          <a:cs typeface="Arial" panose="020B0604020202020204" pitchFamily="34" charset="0"/>
                        </a:rPr>
                        <a:t>Y</a:t>
                      </a:r>
                      <a:r>
                        <a:rPr sz="800" spc="0" dirty="0" smtClean="0">
                          <a:solidFill>
                            <a:srgbClr val="58595B"/>
                          </a:solidFill>
                          <a:latin typeface="Arial" panose="020B0604020202020204" pitchFamily="34" charset="0"/>
                          <a:cs typeface="Arial" panose="020B0604020202020204" pitchFamily="34" charset="0"/>
                        </a:rPr>
                        <a:t>.com</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Richmond Register</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43"/>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ossville Ch</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onicle</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HomesDatabase.com (MRIS MLS Site)</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MySpace</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Rochester Democrat and Ch</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onicle</a:t>
                      </a:r>
                      <a:endParaRPr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44"/>
                  </a:ext>
                </a:extLst>
              </a:tr>
              <a:tr h="133349">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Cumberland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 News</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Homewinks</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National Quick Sale</a:t>
                      </a:r>
                      <a:endParaRPr sz="800">
                        <a:latin typeface="Arial" panose="020B0604020202020204" pitchFamily="34" charset="0"/>
                        <a:cs typeface="Arial" panose="020B0604020202020204" pitchFamily="34" charset="0"/>
                      </a:endParaRPr>
                    </a:p>
                  </a:txBody>
                  <a:tcPr marL="0" marR="0" marT="0" marB="0"/>
                </a:tc>
                <a:tc>
                  <a:txBody>
                    <a:bodyPr/>
                    <a:lstStyle/>
                    <a:p>
                      <a:pPr marL="213360">
                        <a:lnSpc>
                          <a:spcPct val="100000"/>
                        </a:lnSpc>
                      </a:pPr>
                      <a:r>
                        <a:rPr sz="800" dirty="0" smtClean="0">
                          <a:solidFill>
                            <a:srgbClr val="58595B"/>
                          </a:solidFill>
                          <a:latin typeface="Arial" panose="020B0604020202020204" pitchFamily="34" charset="0"/>
                          <a:cs typeface="Arial" panose="020B0604020202020204" pitchFamily="34" charset="0"/>
                        </a:rPr>
                        <a:t>Rockwall County Herald Banner</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45"/>
                  </a:ext>
                </a:extLst>
              </a:tr>
              <a:tr h="133350">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Cyberhomes</a:t>
                      </a:r>
                      <a:endParaRPr sz="80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HotPads.com</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New Castle News</a:t>
                      </a:r>
                      <a:endParaRPr sz="800">
                        <a:latin typeface="Arial" panose="020B0604020202020204" pitchFamily="34" charset="0"/>
                        <a:cs typeface="Arial" panose="020B0604020202020204" pitchFamily="34" charset="0"/>
                      </a:endParaRPr>
                    </a:p>
                  </a:txBody>
                  <a:tcPr marL="0" marR="0" marT="0" marB="0"/>
                </a:tc>
                <a:tc>
                  <a:txBody>
                    <a:bodyPr/>
                    <a:lstStyle/>
                    <a:p>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46"/>
                  </a:ext>
                </a:extLst>
              </a:tr>
              <a:tr h="180975">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Daily Reco</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d</a:t>
                      </a:r>
                      <a:endParaRPr sz="800" dirty="0">
                        <a:latin typeface="Arial" panose="020B0604020202020204" pitchFamily="34" charset="0"/>
                        <a:cs typeface="Arial" panose="020B0604020202020204" pitchFamily="34" charset="0"/>
                      </a:endParaRPr>
                    </a:p>
                  </a:txBody>
                  <a:tcPr marL="0" marR="0" marT="0" marB="0"/>
                </a:tc>
                <a:tc>
                  <a:txBody>
                    <a:bodyPr/>
                    <a:lstStyle/>
                    <a:p>
                      <a:pPr marL="166370">
                        <a:lnSpc>
                          <a:spcPct val="100000"/>
                        </a:lnSpc>
                      </a:pPr>
                      <a:r>
                        <a:rPr sz="800" dirty="0" smtClean="0">
                          <a:solidFill>
                            <a:srgbClr val="58595B"/>
                          </a:solidFill>
                          <a:latin typeface="Arial" panose="020B0604020202020204" pitchFamily="34" charset="0"/>
                          <a:cs typeface="Arial" panose="020B0604020202020204" pitchFamily="34" charset="0"/>
                        </a:rPr>
                        <a:t>Idaho Statesman</a:t>
                      </a:r>
                      <a:endParaRPr sz="800">
                        <a:latin typeface="Arial" panose="020B0604020202020204" pitchFamily="34" charset="0"/>
                        <a:cs typeface="Arial" panose="020B0604020202020204" pitchFamily="34" charset="0"/>
                      </a:endParaRPr>
                    </a:p>
                  </a:txBody>
                  <a:tcPr marL="0" marR="0" marT="0" marB="0"/>
                </a:tc>
                <a:tc>
                  <a:txBody>
                    <a:bodyPr/>
                    <a:lstStyle/>
                    <a:p>
                      <a:pPr marL="105410">
                        <a:lnSpc>
                          <a:spcPct val="100000"/>
                        </a:lnSpc>
                      </a:pPr>
                      <a:r>
                        <a:rPr sz="800" dirty="0" smtClean="0">
                          <a:solidFill>
                            <a:srgbClr val="58595B"/>
                          </a:solidFill>
                          <a:latin typeface="Arial" panose="020B0604020202020204" pitchFamily="34" charset="0"/>
                          <a:cs typeface="Arial" panose="020B0604020202020204" pitchFamily="34" charset="0"/>
                        </a:rPr>
                        <a:t>New </a:t>
                      </a:r>
                      <a:r>
                        <a:rPr sz="800" spc="-70" dirty="0" smtClean="0">
                          <a:solidFill>
                            <a:srgbClr val="58595B"/>
                          </a:solidFill>
                          <a:latin typeface="Arial" panose="020B0604020202020204" pitchFamily="34" charset="0"/>
                          <a:cs typeface="Arial" panose="020B0604020202020204" pitchFamily="34" charset="0"/>
                        </a:rPr>
                        <a:t>Y</a:t>
                      </a:r>
                      <a:r>
                        <a:rPr sz="800" spc="0" dirty="0" smtClean="0">
                          <a:solidFill>
                            <a:srgbClr val="58595B"/>
                          </a:solidFill>
                          <a:latin typeface="Arial" panose="020B0604020202020204" pitchFamily="34" charset="0"/>
                          <a:cs typeface="Arial" panose="020B0604020202020204" pitchFamily="34" charset="0"/>
                        </a:rPr>
                        <a:t>ork Post</a:t>
                      </a:r>
                      <a:endParaRPr sz="800">
                        <a:latin typeface="Arial" panose="020B0604020202020204" pitchFamily="34" charset="0"/>
                        <a:cs typeface="Arial" panose="020B0604020202020204" pitchFamily="34" charset="0"/>
                      </a:endParaRPr>
                    </a:p>
                  </a:txBody>
                  <a:tcPr marL="0" marR="0" marT="0" marB="0"/>
                </a:tc>
                <a:tc>
                  <a:txBody>
                    <a:bodyPr/>
                    <a:lstStyle/>
                    <a:p>
                      <a:endParaRPr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47"/>
                  </a:ext>
                </a:extLst>
              </a:tr>
            </a:tbl>
          </a:graphicData>
        </a:graphic>
      </p:graphicFrame>
      <p:sp>
        <p:nvSpPr>
          <p:cNvPr id="7" name="Rectangle 6"/>
          <p:cNvSpPr/>
          <p:nvPr/>
        </p:nvSpPr>
        <p:spPr>
          <a:xfrm>
            <a:off x="5562600" y="8686800"/>
            <a:ext cx="1981200" cy="961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sp>
        <p:nvSpPr>
          <p:cNvPr id="9" name="TextBox 8"/>
          <p:cNvSpPr txBox="1"/>
          <p:nvPr/>
        </p:nvSpPr>
        <p:spPr>
          <a:xfrm>
            <a:off x="381000" y="9368135"/>
            <a:ext cx="5093726" cy="461665"/>
          </a:xfrm>
          <a:prstGeom prst="rect">
            <a:avLst/>
          </a:prstGeom>
          <a:noFill/>
        </p:spPr>
        <p:txBody>
          <a:bodyPr wrap="square" rtlCol="0">
            <a:spAutoFit/>
          </a:bodyPr>
          <a:lstStyle/>
          <a:p>
            <a:r>
              <a:rPr lang="en-US" sz="600" dirty="0">
                <a:solidFill>
                  <a:schemeClr val="tx1">
                    <a:lumMod val="50000"/>
                    <a:lumOff val="50000"/>
                  </a:schemeClr>
                </a:solidFill>
              </a:rPr>
              <a:t>©2014 An Independently owned and operated franchisee of BHH Affiliates, LLC. </a:t>
            </a:r>
            <a:r>
              <a:rPr lang="en-US" sz="600" i="1" dirty="0">
                <a:solidFill>
                  <a:schemeClr val="tx1">
                    <a:lumMod val="50000"/>
                    <a:lumOff val="50000"/>
                  </a:schemeClr>
                </a:solidFill>
              </a:rPr>
              <a:t>Listing syndication</a:t>
            </a:r>
            <a:r>
              <a:rPr lang="en-US" sz="600" dirty="0">
                <a:solidFill>
                  <a:schemeClr val="tx1">
                    <a:lumMod val="50000"/>
                    <a:lumOff val="50000"/>
                  </a:schemeClr>
                </a:solidFill>
              </a:rPr>
              <a:t> is the process of publishing listings to other websites. Publishing listings is at the discretion of the 3</a:t>
            </a:r>
            <a:r>
              <a:rPr lang="en-US" sz="600" baseline="30000" dirty="0">
                <a:solidFill>
                  <a:schemeClr val="tx1">
                    <a:lumMod val="50000"/>
                    <a:lumOff val="50000"/>
                  </a:schemeClr>
                </a:solidFill>
              </a:rPr>
              <a:t>rd</a:t>
            </a:r>
            <a:r>
              <a:rPr lang="en-US" sz="600" dirty="0">
                <a:solidFill>
                  <a:schemeClr val="tx1">
                    <a:lumMod val="50000"/>
                    <a:lumOff val="50000"/>
                  </a:schemeClr>
                </a:solidFill>
              </a:rPr>
              <a:t> party publishers in the listing syndication process. Berkshire Hathaway HomeServices California Properties subscribes to an upgraded, enhanced process of listing syndication, and follows industry best practices to help consumers easily find our listings.  </a:t>
            </a:r>
          </a:p>
          <a:p>
            <a:endParaRPr lang="en-US" sz="600" dirty="0">
              <a:solidFill>
                <a:schemeClr val="tx1">
                  <a:lumMod val="50000"/>
                  <a:lumOff val="50000"/>
                </a:schemeClr>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noAutofit/>
          </a:bodyPr>
          <a:lstStyle/>
          <a:p>
            <a:pPr marL="1139190">
              <a:lnSpc>
                <a:spcPts val="4120"/>
              </a:lnSpc>
            </a:pPr>
            <a:r>
              <a:rPr sz="2400" dirty="0" smtClean="0">
                <a:solidFill>
                  <a:srgbClr val="52144D"/>
                </a:solidFill>
                <a:latin typeface="Georgia" panose="02040502050405020303" pitchFamily="18" charset="0"/>
                <a:cs typeface="ITC Eras Std Light"/>
              </a:rPr>
              <a:t>EXTENSIVE ONLINE PROMOTION</a:t>
            </a:r>
            <a:endParaRPr sz="2400" dirty="0">
              <a:latin typeface="Georgia" panose="02040502050405020303" pitchFamily="18" charset="0"/>
              <a:cs typeface="ITC Eras Std Light"/>
            </a:endParaRPr>
          </a:p>
          <a:p>
            <a:pPr marL="1139190">
              <a:lnSpc>
                <a:spcPts val="1500"/>
              </a:lnSpc>
            </a:pPr>
            <a:r>
              <a:rPr sz="1550" dirty="0" smtClean="0">
                <a:solidFill>
                  <a:srgbClr val="52144D"/>
                </a:solidFill>
                <a:latin typeface="Georgia" panose="02040502050405020303" pitchFamily="18" charset="0"/>
                <a:cs typeface="ITC Eras Std Medium"/>
              </a:rPr>
              <a:t>Of Your Property (continued)</a:t>
            </a:r>
            <a:endParaRPr sz="1550" dirty="0">
              <a:latin typeface="Georgia" panose="02040502050405020303" pitchFamily="18" charset="0"/>
              <a:cs typeface="ITC Eras Std Medium"/>
            </a:endParaRPr>
          </a:p>
        </p:txBody>
      </p:sp>
      <p:graphicFrame>
        <p:nvGraphicFramePr>
          <p:cNvPr id="3" name="object 3"/>
          <p:cNvGraphicFramePr>
            <a:graphicFrameLocks noGrp="1"/>
          </p:cNvGraphicFramePr>
          <p:nvPr>
            <p:extLst>
              <p:ext uri="{D42A27DB-BD31-4B8C-83A1-F6EECF244321}">
                <p14:modId xmlns:p14="http://schemas.microsoft.com/office/powerpoint/2010/main" val="1688452718"/>
              </p:ext>
            </p:extLst>
          </p:nvPr>
        </p:nvGraphicFramePr>
        <p:xfrm>
          <a:off x="433387" y="1716013"/>
          <a:ext cx="6865469" cy="6333021"/>
        </p:xfrm>
        <a:graphic>
          <a:graphicData uri="http://schemas.openxmlformats.org/drawingml/2006/table">
            <a:tbl>
              <a:tblPr firstRow="1" bandRow="1">
                <a:tableStyleId>{2D5ABB26-0587-4C30-8999-92F81FD0307C}</a:tableStyleId>
              </a:tblPr>
              <a:tblGrid>
                <a:gridCol w="1602089">
                  <a:extLst>
                    <a:ext uri="{9D8B030D-6E8A-4147-A177-3AD203B41FA5}">
                      <a16:colId xmlns:a16="http://schemas.microsoft.com/office/drawing/2014/main" val="20000"/>
                    </a:ext>
                  </a:extLst>
                </a:gridCol>
                <a:gridCol w="1755667">
                  <a:extLst>
                    <a:ext uri="{9D8B030D-6E8A-4147-A177-3AD203B41FA5}">
                      <a16:colId xmlns:a16="http://schemas.microsoft.com/office/drawing/2014/main" val="20001"/>
                    </a:ext>
                  </a:extLst>
                </a:gridCol>
                <a:gridCol w="1590160">
                  <a:extLst>
                    <a:ext uri="{9D8B030D-6E8A-4147-A177-3AD203B41FA5}">
                      <a16:colId xmlns:a16="http://schemas.microsoft.com/office/drawing/2014/main" val="20002"/>
                    </a:ext>
                  </a:extLst>
                </a:gridCol>
                <a:gridCol w="1917553">
                  <a:extLst>
                    <a:ext uri="{9D8B030D-6E8A-4147-A177-3AD203B41FA5}">
                      <a16:colId xmlns:a16="http://schemas.microsoft.com/office/drawing/2014/main" val="20003"/>
                    </a:ext>
                  </a:extLst>
                </a:gridCol>
              </a:tblGrid>
              <a:tr h="346601">
                <a:tc>
                  <a:txBody>
                    <a:bodyPr/>
                    <a:lstStyle/>
                    <a:p>
                      <a:endParaRPr sz="1550" dirty="0">
                        <a:latin typeface="Arial" panose="020B0604020202020204" pitchFamily="34" charset="0"/>
                        <a:cs typeface="Arial" panose="020B0604020202020204" pitchFamily="34" charset="0"/>
                      </a:endParaRPr>
                    </a:p>
                  </a:txBody>
                  <a:tcPr marL="0" marR="0" marT="0" marB="0">
                    <a:lnT w="6350">
                      <a:solidFill>
                        <a:srgbClr val="58595B"/>
                      </a:solidFill>
                      <a:prstDash val="solid"/>
                    </a:lnT>
                  </a:tcPr>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Daily Citizen</a:t>
                      </a:r>
                      <a:endParaRPr sz="800">
                        <a:latin typeface="Arial" panose="020B0604020202020204" pitchFamily="34" charset="0"/>
                        <a:cs typeface="Arial" panose="020B0604020202020204" pitchFamily="34" charset="0"/>
                      </a:endParaRPr>
                    </a:p>
                  </a:txBody>
                  <a:tcPr marL="0" marR="0" marT="0" marB="0">
                    <a:lnT w="6350">
                      <a:solidFill>
                        <a:srgbClr val="58595B"/>
                      </a:solidFill>
                      <a:prstDash val="solid"/>
                    </a:lnT>
                  </a:tcPr>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Mayo F</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ee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lnT w="6350">
                      <a:solidFill>
                        <a:srgbClr val="58595B"/>
                      </a:solidFill>
                      <a:prstDash val="solid"/>
                    </a:lnT>
                  </a:tcPr>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The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ennessean</a:t>
                      </a:r>
                      <a:endParaRPr sz="800">
                        <a:latin typeface="Arial" panose="020B0604020202020204" pitchFamily="34" charset="0"/>
                        <a:cs typeface="Arial" panose="020B0604020202020204" pitchFamily="34" charset="0"/>
                      </a:endParaRPr>
                    </a:p>
                  </a:txBody>
                  <a:tcPr marL="0" marR="0" marT="0" marB="0">
                    <a:lnT w="6350">
                      <a:solidFill>
                        <a:srgbClr val="58595B"/>
                      </a:solidFill>
                      <a:prstDash val="solid"/>
                    </a:lnT>
                  </a:tcPr>
                </a:tc>
                <a:extLst>
                  <a:ext uri="{0D108BD9-81ED-4DB2-BD59-A6C34878D82A}">
                    <a16:rowId xmlns:a16="http://schemas.microsoft.com/office/drawing/2014/main" val="10000"/>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Royse City Herald Banner</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Daily Item</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Meadville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The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ifton Gazette</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1"/>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Rushville Republican</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Daily Journal</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Me</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ced Sun-Star</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The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2"/>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Russian River </a:t>
                      </a:r>
                      <a:r>
                        <a:rPr sz="800" spc="-40" dirty="0" smtClean="0">
                          <a:solidFill>
                            <a:srgbClr val="58595B"/>
                          </a:solidFill>
                          <a:latin typeface="Arial" panose="020B0604020202020204" pitchFamily="34" charset="0"/>
                          <a:cs typeface="Arial" panose="020B0604020202020204" pitchFamily="34" charset="0"/>
                        </a:rPr>
                        <a:t>V</a:t>
                      </a:r>
                      <a:r>
                        <a:rPr sz="800" spc="0" dirty="0" smtClean="0">
                          <a:solidFill>
                            <a:srgbClr val="58595B"/>
                          </a:solidFill>
                          <a:latin typeface="Arial" panose="020B0604020202020204" pitchFamily="34" charset="0"/>
                          <a:cs typeface="Arial" panose="020B0604020202020204" pitchFamily="34" charset="0"/>
                        </a:rPr>
                        <a:t>acation Homes</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Daily News Journal</a:t>
                      </a:r>
                      <a:endParaRPr sz="800" dirty="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Me</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cu</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y News</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The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 Herald</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3"/>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San Ma</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cos Daily Reco</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d</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Daily News Leader</a:t>
                      </a:r>
                      <a:endParaRPr sz="800" dirty="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Meridian Star</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The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own </a:t>
                      </a:r>
                      <a:r>
                        <a:rPr sz="800" spc="-65"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alk</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4"/>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San Mateo County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Daily News of Newbu</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yport</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Miami Herald</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The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5"/>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Shelbyville Daily Union Showing</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Daily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Morning Call</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The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 Star</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6"/>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Suite</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Daily Review</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Moultrie Obse</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ver</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The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ribune-Democrat</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7"/>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Sierra Nevada Media G</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oup</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Daily Southerner</a:t>
                      </a:r>
                      <a:endParaRPr sz="800" dirty="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Muskogee Phoenix</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The Union-Reco</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der</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8"/>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Smarter Agent</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Daily Star</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News &amp; Obse</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ver</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The Wichita Eagle</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09"/>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Sokous.com</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Daily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News Courier</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The Zionsville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 Sentinel</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0"/>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SpotlightP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evie</a:t>
                      </a:r>
                      <a:r>
                        <a:rPr sz="800" spc="-65"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.com</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Daily </a:t>
                      </a:r>
                      <a:r>
                        <a:rPr sz="800" spc="-40"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orld</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News Journal</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Thomasville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imes-Enterprise</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1"/>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Springfield News-Leader</a:t>
                      </a:r>
                      <a:endParaRPr sz="800" dirty="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Danville News</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News Star</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 Daily</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2"/>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St. Clair News Aegis</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Denver Post</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News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 Reco</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der</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3"/>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St. Cloud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Des Moines Register</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News-Messenger</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4"/>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St. Petersbu</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g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Desert Sun</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News-P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 </a:t>
                      </a:r>
                      <a:r>
                        <a:rPr sz="800" spc="-40"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est Vi</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ginian</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5"/>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Stanly News &amp;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Duncan Banner</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Norman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ranscript</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imes-Leader</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6"/>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Sta</a:t>
                      </a:r>
                      <a:r>
                        <a:rPr sz="800" spc="-3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-Gazette</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Eagle-</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Olympian</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onawanda News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7"/>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Sta</a:t>
                      </a:r>
                      <a:r>
                        <a:rPr sz="800" spc="-3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elegram</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Evening News</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Orange Leader</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ri-City Herald</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8"/>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Statesman Journal</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Fayette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Oskaloosa Herald</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a:t>
                      </a:r>
                      <a:r>
                        <a:rPr sz="800" spc="-40" dirty="0" smtClean="0">
                          <a:solidFill>
                            <a:srgbClr val="58595B"/>
                          </a:solidFill>
                          <a:latin typeface="Arial" panose="020B0604020202020204" pitchFamily="34" charset="0"/>
                          <a:cs typeface="Arial" panose="020B0604020202020204" pitchFamily="34" charset="0"/>
                        </a:rPr>
                        <a:t>V</a:t>
                      </a:r>
                      <a:r>
                        <a:rPr sz="800" spc="0" dirty="0" smtClean="0">
                          <a:solidFill>
                            <a:srgbClr val="58595B"/>
                          </a:solidFill>
                          <a:latin typeface="Arial" panose="020B0604020202020204" pitchFamily="34" charset="0"/>
                          <a:cs typeface="Arial" panose="020B0604020202020204" pitchFamily="34" charset="0"/>
                        </a:rPr>
                        <a:t>alley Herald</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19"/>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Stevens Point Journal</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F</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esno Bee</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Pha</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os-</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ribune</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rulia</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0"/>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Stilwell Democrat Journal</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G</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eenville News</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Popla</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ville Democrat</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uttle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1"/>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Suburban Real Estate News</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Hartfo</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d Courant</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Port Arthur News</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U.S. News and </a:t>
                      </a:r>
                      <a:r>
                        <a:rPr sz="800" spc="-40"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orld Report</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2"/>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Sun-Sentinel</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Haverhill Gazette</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Post-C</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escent</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40" dirty="0" smtClean="0">
                          <a:solidFill>
                            <a:srgbClr val="58595B"/>
                          </a:solidFill>
                          <a:latin typeface="Arial" panose="020B0604020202020204" pitchFamily="34" charset="0"/>
                          <a:cs typeface="Arial" panose="020B0604020202020204" pitchFamily="34" charset="0"/>
                        </a:rPr>
                        <a:t>V</a:t>
                      </a:r>
                      <a:r>
                        <a:rPr sz="800" spc="0" dirty="0" smtClean="0">
                          <a:solidFill>
                            <a:srgbClr val="58595B"/>
                          </a:solidFill>
                          <a:latin typeface="Arial" panose="020B0604020202020204" pitchFamily="34" charset="0"/>
                          <a:cs typeface="Arial" panose="020B0604020202020204" pitchFamily="34" charset="0"/>
                        </a:rPr>
                        <a:t>aldosta Daily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3"/>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Suwannee Democrat</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Herald</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ess-Republican</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40" dirty="0" smtClean="0">
                          <a:solidFill>
                            <a:srgbClr val="58595B"/>
                          </a:solidFill>
                          <a:latin typeface="Arial" panose="020B0604020202020204" pitchFamily="34" charset="0"/>
                          <a:cs typeface="Arial" panose="020B0604020202020204" pitchFamily="34" charset="0"/>
                        </a:rPr>
                        <a:t>V</a:t>
                      </a:r>
                      <a:r>
                        <a:rPr sz="800" spc="0" dirty="0" smtClean="0">
                          <a:solidFill>
                            <a:srgbClr val="58595B"/>
                          </a:solidFill>
                          <a:latin typeface="Arial" panose="020B0604020202020204" pitchFamily="34" charset="0"/>
                          <a:cs typeface="Arial" panose="020B0604020202020204" pitchFamily="34" charset="0"/>
                        </a:rPr>
                        <a:t>ast</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4"/>
                  </a:ext>
                </a:extLst>
              </a:tr>
              <a:tr h="139273">
                <a:tc>
                  <a:txBody>
                    <a:bodyPr/>
                    <a:lstStyle/>
                    <a:p>
                      <a:pPr marL="25400">
                        <a:lnSpc>
                          <a:spcPct val="100000"/>
                        </a:lnSpc>
                      </a:pPr>
                      <a:r>
                        <a:rPr sz="800" spc="-65"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ahlequah Daily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Herald Bulletin</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Randolph Guide</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Vi</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ginian Pilot</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5"/>
                  </a:ext>
                </a:extLst>
              </a:tr>
              <a:tr h="170561">
                <a:tc>
                  <a:txBody>
                    <a:bodyPr/>
                    <a:lstStyle/>
                    <a:p>
                      <a:pPr marL="25400">
                        <a:lnSpc>
                          <a:spcPct val="100000"/>
                        </a:lnSpc>
                      </a:pPr>
                      <a:r>
                        <a:rPr sz="800" spc="-65"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allahassee Democrat</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Herald-Dispatch</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Reco</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d-Eagle</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Visalia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imes-Delta /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ula</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 Advance</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6"/>
                  </a:ext>
                </a:extLst>
              </a:tr>
              <a:tr h="79121">
                <a:tc>
                  <a:txBody>
                    <a:bodyPr/>
                    <a:lstStyle/>
                    <a:p>
                      <a:pPr marL="25400">
                        <a:lnSpc>
                          <a:spcPct val="100000"/>
                        </a:lnSpc>
                      </a:pP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elegraph-Forum</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Honolulu Advertiser</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Register Herald</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Register</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7"/>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Ada Evening News</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Huntsville Item</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Reporter</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25"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almart</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8"/>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Advocate</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Independent</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Sacramento Bee</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25"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ashington Post</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29"/>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American</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Indianapolis Star</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Salem News</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25"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ashington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 Herald</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0"/>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A</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gus</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Island Packet</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Sentinel Echo</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25"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aurika News Democrat</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1"/>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Arizona Republic</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Jackson Sun</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Sheboygan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25"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ausau Daily Herald</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2"/>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Bakersfield Californian</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Jasper News</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Spectrum</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25"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ayne County Outlook</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3"/>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Baxter Bulletin</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Joplin Globe</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Star Beacon</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40"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eatherfo</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d Democrat</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4"/>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Beaufort Gazette</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Journal News</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Star Herald</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40"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estville Reporter</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5"/>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Californian</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Journal-Register</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Star 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spc="-40" dirty="0" smtClean="0">
                          <a:solidFill>
                            <a:srgbClr val="58595B"/>
                          </a:solidFill>
                          <a:latin typeface="Arial" panose="020B0604020202020204" pitchFamily="34" charset="0"/>
                          <a:cs typeface="Arial" panose="020B0604020202020204" pitchFamily="34" charset="0"/>
                        </a:rPr>
                        <a:t>W</a:t>
                      </a:r>
                      <a:r>
                        <a:rPr sz="800" spc="0" dirty="0" smtClean="0">
                          <a:solidFill>
                            <a:srgbClr val="58595B"/>
                          </a:solidFill>
                          <a:latin typeface="Arial" panose="020B0604020202020204" pitchFamily="34" charset="0"/>
                          <a:cs typeface="Arial" panose="020B0604020202020204" pitchFamily="34" charset="0"/>
                        </a:rPr>
                        <a:t>oodwa</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d News</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6"/>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Charlotte Obse</a:t>
                      </a:r>
                      <a:r>
                        <a:rPr sz="800" spc="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ver</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Kansas City Star</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State</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XL Marketing</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7"/>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Cincinnati Enqui</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er</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Land</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Stillwater Newsp</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ess</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Zillow</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8"/>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Clarion-Ledger</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Leaf-Ch</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onicle</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Sun Ch</a:t>
                      </a:r>
                      <a:r>
                        <a:rPr sz="800" spc="-2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onicle</a:t>
                      </a:r>
                      <a:endParaRPr sz="800">
                        <a:latin typeface="Arial" panose="020B0604020202020204" pitchFamily="34" charset="0"/>
                        <a:cs typeface="Arial" panose="020B0604020202020204" pitchFamily="34" charset="0"/>
                      </a:endParaRPr>
                    </a:p>
                  </a:txBody>
                  <a:tcPr marL="0" marR="0" marT="0" marB="0"/>
                </a:tc>
                <a:tc>
                  <a:txBody>
                    <a:bodyPr/>
                    <a:lstStyle/>
                    <a:p>
                      <a:pPr marL="332740">
                        <a:lnSpc>
                          <a:spcPct val="100000"/>
                        </a:lnSpc>
                      </a:pPr>
                      <a:r>
                        <a:rPr sz="800" dirty="0" smtClean="0">
                          <a:solidFill>
                            <a:srgbClr val="58595B"/>
                          </a:solidFill>
                          <a:latin typeface="Arial" panose="020B0604020202020204" pitchFamily="34" charset="0"/>
                          <a:cs typeface="Arial" panose="020B0604020202020204" pitchFamily="34" charset="0"/>
                        </a:rPr>
                        <a:t>ZingHome</a:t>
                      </a:r>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39"/>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Courie</a:t>
                      </a:r>
                      <a:r>
                        <a:rPr sz="800" spc="-35" dirty="0" smtClean="0">
                          <a:solidFill>
                            <a:srgbClr val="58595B"/>
                          </a:solidFill>
                          <a:latin typeface="Arial" panose="020B0604020202020204" pitchFamily="34" charset="0"/>
                          <a:cs typeface="Arial" panose="020B0604020202020204" pitchFamily="34" charset="0"/>
                        </a:rPr>
                        <a:t>r</a:t>
                      </a:r>
                      <a:r>
                        <a:rPr sz="800" spc="0" dirty="0" smtClean="0">
                          <a:solidFill>
                            <a:srgbClr val="58595B"/>
                          </a:solidFill>
                          <a:latin typeface="Arial" panose="020B0604020202020204" pitchFamily="34" charset="0"/>
                          <a:cs typeface="Arial" panose="020B0604020202020204" pitchFamily="34" charset="0"/>
                        </a:rPr>
                        <a:t>-Journal</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Lebanon Reporter</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Sun Herald</a:t>
                      </a:r>
                      <a:endParaRPr sz="800">
                        <a:latin typeface="Arial" panose="020B0604020202020204" pitchFamily="34" charset="0"/>
                        <a:cs typeface="Arial" panose="020B0604020202020204" pitchFamily="34" charset="0"/>
                      </a:endParaRPr>
                    </a:p>
                  </a:txBody>
                  <a:tcPr marL="0" marR="0" marT="0" marB="0"/>
                </a:tc>
                <a:tc>
                  <a:txBody>
                    <a:bodyPr/>
                    <a:lstStyle/>
                    <a:p>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40"/>
                  </a:ext>
                </a:extLst>
              </a:tr>
              <a:tr h="13927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Cullman </a:t>
                      </a:r>
                      <a:r>
                        <a:rPr sz="800" spc="-2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imes</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Leeds News</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Sun News</a:t>
                      </a:r>
                      <a:endParaRPr sz="800">
                        <a:latin typeface="Arial" panose="020B0604020202020204" pitchFamily="34" charset="0"/>
                        <a:cs typeface="Arial" panose="020B0604020202020204" pitchFamily="34" charset="0"/>
                      </a:endParaRPr>
                    </a:p>
                  </a:txBody>
                  <a:tcPr marL="0" marR="0" marT="0" marB="0"/>
                </a:tc>
                <a:tc>
                  <a:txBody>
                    <a:bodyPr/>
                    <a:lstStyle/>
                    <a:p>
                      <a:endParaRPr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41"/>
                  </a:ext>
                </a:extLst>
              </a:tr>
              <a:tr h="189013">
                <a:tc>
                  <a:txBody>
                    <a:bodyPr/>
                    <a:lstStyle/>
                    <a:p>
                      <a:pPr marL="25400">
                        <a:lnSpc>
                          <a:spcPct val="100000"/>
                        </a:lnSpc>
                      </a:pPr>
                      <a:r>
                        <a:rPr sz="800" dirty="0" smtClean="0">
                          <a:solidFill>
                            <a:srgbClr val="58595B"/>
                          </a:solidFill>
                          <a:latin typeface="Arial" panose="020B0604020202020204" pitchFamily="34" charset="0"/>
                          <a:cs typeface="Arial" panose="020B0604020202020204" pitchFamily="34" charset="0"/>
                        </a:rPr>
                        <a:t>The Daily Advertiser</a:t>
                      </a:r>
                      <a:endParaRPr sz="800">
                        <a:latin typeface="Arial" panose="020B0604020202020204" pitchFamily="34" charset="0"/>
                        <a:cs typeface="Arial" panose="020B0604020202020204" pitchFamily="34" charset="0"/>
                      </a:endParaRPr>
                    </a:p>
                  </a:txBody>
                  <a:tcPr marL="0" marR="0" marT="0" marB="0"/>
                </a:tc>
                <a:tc>
                  <a:txBody>
                    <a:bodyPr/>
                    <a:lstStyle/>
                    <a:p>
                      <a:pPr marL="174625">
                        <a:lnSpc>
                          <a:spcPct val="100000"/>
                        </a:lnSpc>
                      </a:pPr>
                      <a:r>
                        <a:rPr sz="800" dirty="0" smtClean="0">
                          <a:solidFill>
                            <a:srgbClr val="58595B"/>
                          </a:solidFill>
                          <a:latin typeface="Arial" panose="020B0604020202020204" pitchFamily="34" charset="0"/>
                          <a:cs typeface="Arial" panose="020B0604020202020204" pitchFamily="34" charset="0"/>
                        </a:rPr>
                        <a:t>The Marion Star</a:t>
                      </a:r>
                      <a:endParaRPr sz="800">
                        <a:latin typeface="Arial" panose="020B0604020202020204" pitchFamily="34" charset="0"/>
                        <a:cs typeface="Arial" panose="020B0604020202020204" pitchFamily="34" charset="0"/>
                      </a:endParaRPr>
                    </a:p>
                  </a:txBody>
                  <a:tcPr marL="0" marR="0" marT="0" marB="0"/>
                </a:tc>
                <a:tc>
                  <a:txBody>
                    <a:bodyPr/>
                    <a:lstStyle/>
                    <a:p>
                      <a:pPr marL="170815">
                        <a:lnSpc>
                          <a:spcPct val="100000"/>
                        </a:lnSpc>
                      </a:pPr>
                      <a:r>
                        <a:rPr sz="800" dirty="0" smtClean="0">
                          <a:solidFill>
                            <a:srgbClr val="58595B"/>
                          </a:solidFill>
                          <a:latin typeface="Arial" panose="020B0604020202020204" pitchFamily="34" charset="0"/>
                          <a:cs typeface="Arial" panose="020B0604020202020204" pitchFamily="34" charset="0"/>
                        </a:rPr>
                        <a:t>The </a:t>
                      </a:r>
                      <a:r>
                        <a:rPr sz="800" spc="-70" dirty="0" smtClean="0">
                          <a:solidFill>
                            <a:srgbClr val="58595B"/>
                          </a:solidFill>
                          <a:latin typeface="Arial" panose="020B0604020202020204" pitchFamily="34" charset="0"/>
                          <a:cs typeface="Arial" panose="020B0604020202020204" pitchFamily="34" charset="0"/>
                        </a:rPr>
                        <a:t>T</a:t>
                      </a:r>
                      <a:r>
                        <a:rPr sz="800" spc="0" dirty="0" smtClean="0">
                          <a:solidFill>
                            <a:srgbClr val="58595B"/>
                          </a:solidFill>
                          <a:latin typeface="Arial" panose="020B0604020202020204" pitchFamily="34" charset="0"/>
                          <a:cs typeface="Arial" panose="020B0604020202020204" pitchFamily="34" charset="0"/>
                        </a:rPr>
                        <a:t>elegraph</a:t>
                      </a:r>
                      <a:endParaRPr sz="800">
                        <a:latin typeface="Arial" panose="020B0604020202020204" pitchFamily="34" charset="0"/>
                        <a:cs typeface="Arial" panose="020B0604020202020204" pitchFamily="34" charset="0"/>
                      </a:endParaRPr>
                    </a:p>
                  </a:txBody>
                  <a:tcPr marL="0" marR="0" marT="0" marB="0"/>
                </a:tc>
                <a:tc>
                  <a:txBody>
                    <a:bodyPr/>
                    <a:lstStyle/>
                    <a:p>
                      <a:endParaRPr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42"/>
                  </a:ext>
                </a:extLst>
              </a:tr>
            </a:tbl>
          </a:graphicData>
        </a:graphic>
      </p:graphicFrame>
      <p:sp>
        <p:nvSpPr>
          <p:cNvPr id="5" name="Rectangle 4"/>
          <p:cNvSpPr/>
          <p:nvPr/>
        </p:nvSpPr>
        <p:spPr>
          <a:xfrm>
            <a:off x="5562600" y="8686800"/>
            <a:ext cx="1981200" cy="961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sp>
        <p:nvSpPr>
          <p:cNvPr id="7" name="TextBox 6"/>
          <p:cNvSpPr txBox="1"/>
          <p:nvPr/>
        </p:nvSpPr>
        <p:spPr>
          <a:xfrm>
            <a:off x="381000" y="9368135"/>
            <a:ext cx="5093726" cy="461665"/>
          </a:xfrm>
          <a:prstGeom prst="rect">
            <a:avLst/>
          </a:prstGeom>
          <a:noFill/>
        </p:spPr>
        <p:txBody>
          <a:bodyPr wrap="square" rtlCol="0">
            <a:spAutoFit/>
          </a:bodyPr>
          <a:lstStyle/>
          <a:p>
            <a:r>
              <a:rPr lang="en-US" sz="600" dirty="0">
                <a:solidFill>
                  <a:schemeClr val="tx1">
                    <a:lumMod val="50000"/>
                    <a:lumOff val="50000"/>
                  </a:schemeClr>
                </a:solidFill>
              </a:rPr>
              <a:t>©2014 An Independently owned and operated franchisee of BHH Affiliates, LLC. </a:t>
            </a:r>
            <a:r>
              <a:rPr lang="en-US" sz="600" i="1" dirty="0">
                <a:solidFill>
                  <a:schemeClr val="tx1">
                    <a:lumMod val="50000"/>
                    <a:lumOff val="50000"/>
                  </a:schemeClr>
                </a:solidFill>
              </a:rPr>
              <a:t>Listing syndication</a:t>
            </a:r>
            <a:r>
              <a:rPr lang="en-US" sz="600" dirty="0">
                <a:solidFill>
                  <a:schemeClr val="tx1">
                    <a:lumMod val="50000"/>
                    <a:lumOff val="50000"/>
                  </a:schemeClr>
                </a:solidFill>
              </a:rPr>
              <a:t> is the process of publishing listings to other websites. Publishing listings is at the discretion of the 3</a:t>
            </a:r>
            <a:r>
              <a:rPr lang="en-US" sz="600" baseline="30000" dirty="0">
                <a:solidFill>
                  <a:schemeClr val="tx1">
                    <a:lumMod val="50000"/>
                    <a:lumOff val="50000"/>
                  </a:schemeClr>
                </a:solidFill>
              </a:rPr>
              <a:t>rd</a:t>
            </a:r>
            <a:r>
              <a:rPr lang="en-US" sz="600" dirty="0">
                <a:solidFill>
                  <a:schemeClr val="tx1">
                    <a:lumMod val="50000"/>
                    <a:lumOff val="50000"/>
                  </a:schemeClr>
                </a:solidFill>
              </a:rPr>
              <a:t> party publishers in the listing syndication process. Berkshire Hathaway HomeServices California Properties subscribes to an upgraded, enhanced process of listing syndication, and follows industry best practices to help consumers easily find our listings.  </a:t>
            </a:r>
          </a:p>
          <a:p>
            <a:endParaRPr lang="en-US" sz="600" dirty="0">
              <a:solidFill>
                <a:schemeClr val="tx1">
                  <a:lumMod val="50000"/>
                  <a:lumOff val="50000"/>
                </a:schemeClr>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0"/>
            <a:ext cx="931443" cy="1355852"/>
          </a:xfrm>
          <a:custGeom>
            <a:avLst/>
            <a:gdLst/>
            <a:ahLst/>
            <a:cxnLst/>
            <a:rect l="l" t="t" r="r" b="b"/>
            <a:pathLst>
              <a:path w="931443" h="1355852">
                <a:moveTo>
                  <a:pt x="0" y="1355852"/>
                </a:moveTo>
                <a:lnTo>
                  <a:pt x="931443" y="1355852"/>
                </a:lnTo>
                <a:lnTo>
                  <a:pt x="931443" y="0"/>
                </a:lnTo>
                <a:lnTo>
                  <a:pt x="0" y="0"/>
                </a:lnTo>
                <a:lnTo>
                  <a:pt x="0" y="1355852"/>
                </a:lnTo>
                <a:close/>
              </a:path>
            </a:pathLst>
          </a:custGeom>
          <a:solidFill>
            <a:srgbClr val="52144D"/>
          </a:solidFill>
        </p:spPr>
        <p:txBody>
          <a:bodyPr wrap="square" lIns="0" tIns="0" rIns="0" bIns="0" rtlCol="0">
            <a:noAutofit/>
          </a:bodyPr>
          <a:lstStyle/>
          <a:p>
            <a:endParaRPr/>
          </a:p>
        </p:txBody>
      </p:sp>
      <p:sp>
        <p:nvSpPr>
          <p:cNvPr id="3" name="object 3"/>
          <p:cNvSpPr/>
          <p:nvPr/>
        </p:nvSpPr>
        <p:spPr>
          <a:xfrm>
            <a:off x="0" y="9820656"/>
            <a:ext cx="7772400" cy="237744"/>
          </a:xfrm>
          <a:custGeom>
            <a:avLst/>
            <a:gdLst/>
            <a:ahLst/>
            <a:cxnLst/>
            <a:rect l="l" t="t" r="r" b="b"/>
            <a:pathLst>
              <a:path w="7772400" h="237744">
                <a:moveTo>
                  <a:pt x="0" y="237744"/>
                </a:moveTo>
                <a:lnTo>
                  <a:pt x="7772400" y="237744"/>
                </a:lnTo>
                <a:lnTo>
                  <a:pt x="7772400" y="0"/>
                </a:lnTo>
                <a:lnTo>
                  <a:pt x="0" y="0"/>
                </a:lnTo>
                <a:lnTo>
                  <a:pt x="0" y="237744"/>
                </a:lnTo>
                <a:close/>
              </a:path>
            </a:pathLst>
          </a:custGeom>
          <a:solidFill>
            <a:srgbClr val="52144D"/>
          </a:solidFill>
        </p:spPr>
        <p:txBody>
          <a:bodyPr wrap="square" lIns="0" tIns="0" rIns="0" bIns="0" rtlCol="0">
            <a:noAutofit/>
          </a:bodyPr>
          <a:lstStyle/>
          <a:p>
            <a:endParaRPr/>
          </a:p>
        </p:txBody>
      </p:sp>
      <p:sp>
        <p:nvSpPr>
          <p:cNvPr id="4" name="object 4"/>
          <p:cNvSpPr/>
          <p:nvPr/>
        </p:nvSpPr>
        <p:spPr>
          <a:xfrm>
            <a:off x="583455" y="557240"/>
            <a:ext cx="680132" cy="679450"/>
          </a:xfrm>
          <a:prstGeom prst="rect">
            <a:avLst/>
          </a:prstGeom>
          <a:blipFill>
            <a:blip r:embed="rId2" cstate="print"/>
            <a:stretch>
              <a:fillRect/>
            </a:stretch>
          </a:blipFill>
        </p:spPr>
        <p:txBody>
          <a:bodyPr wrap="square" lIns="0" tIns="0" rIns="0" bIns="0" rtlCol="0">
            <a:noAutofit/>
          </a:bodyPr>
          <a:lstStyle/>
          <a:p>
            <a:endParaRPr/>
          </a:p>
        </p:txBody>
      </p:sp>
      <p:sp>
        <p:nvSpPr>
          <p:cNvPr id="5" name="object 5"/>
          <p:cNvSpPr txBox="1">
            <a:spLocks noGrp="1"/>
          </p:cNvSpPr>
          <p:nvPr>
            <p:ph type="title"/>
          </p:nvPr>
        </p:nvSpPr>
        <p:spPr>
          <a:prstGeom prst="rect">
            <a:avLst/>
          </a:prstGeom>
        </p:spPr>
        <p:txBody>
          <a:bodyPr vert="horz" wrap="square" lIns="0" tIns="0" rIns="0" bIns="0" rtlCol="0">
            <a:noAutofit/>
          </a:bodyPr>
          <a:lstStyle/>
          <a:p>
            <a:pPr marL="1139190">
              <a:lnSpc>
                <a:spcPts val="4185"/>
              </a:lnSpc>
            </a:pPr>
            <a:r>
              <a:rPr lang="en-US" sz="2400" dirty="0" smtClean="0">
                <a:solidFill>
                  <a:srgbClr val="52144D"/>
                </a:solidFill>
                <a:latin typeface="Georgia" panose="02040502050405020303" pitchFamily="18" charset="0"/>
                <a:cs typeface="ITC Eras Std Light"/>
              </a:rPr>
              <a:t>QUALITY ONE-STOP SERVICES</a:t>
            </a:r>
            <a:endParaRPr sz="2400" dirty="0" smtClean="0">
              <a:latin typeface="Georgia" panose="02040502050405020303" pitchFamily="18" charset="0"/>
              <a:cs typeface="ITC Eras Std Light"/>
            </a:endParaRPr>
          </a:p>
        </p:txBody>
      </p:sp>
      <p:sp>
        <p:nvSpPr>
          <p:cNvPr id="11" name="object 2"/>
          <p:cNvSpPr txBox="1"/>
          <p:nvPr/>
        </p:nvSpPr>
        <p:spPr>
          <a:xfrm>
            <a:off x="1490548" y="5580268"/>
            <a:ext cx="2116455" cy="1182370"/>
          </a:xfrm>
          <a:prstGeom prst="rect">
            <a:avLst/>
          </a:prstGeom>
        </p:spPr>
        <p:txBody>
          <a:bodyPr vert="horz" wrap="square" lIns="0" tIns="0" rIns="0" bIns="0" rtlCol="0">
            <a:noAutofit/>
          </a:bodyPr>
          <a:lstStyle/>
          <a:p>
            <a:pPr marL="12700">
              <a:lnSpc>
                <a:spcPct val="100000"/>
              </a:lnSpc>
            </a:pPr>
            <a:r>
              <a:rPr sz="1000" b="1" spc="-45" dirty="0" smtClean="0">
                <a:solidFill>
                  <a:srgbClr val="5E6062"/>
                </a:solidFill>
                <a:latin typeface="Arial" panose="020B0604020202020204" pitchFamily="34" charset="0"/>
                <a:cs typeface="Arial" panose="020B0604020202020204" pitchFamily="34" charset="0"/>
              </a:rPr>
              <a:t>California</a:t>
            </a:r>
            <a:r>
              <a:rPr sz="1000" b="1" spc="-10" dirty="0" smtClean="0">
                <a:solidFill>
                  <a:srgbClr val="5E6062"/>
                </a:solidFill>
                <a:latin typeface="Arial" panose="020B0604020202020204" pitchFamily="34" charset="0"/>
                <a:cs typeface="Arial" panose="020B0604020202020204" pitchFamily="34" charset="0"/>
              </a:rPr>
              <a:t> </a:t>
            </a:r>
            <a:r>
              <a:rPr sz="1000" b="1" spc="-40" dirty="0" smtClean="0">
                <a:solidFill>
                  <a:srgbClr val="5E6062"/>
                </a:solidFill>
                <a:latin typeface="Arial" panose="020B0604020202020204" pitchFamily="34" charset="0"/>
                <a:cs typeface="Arial" panose="020B0604020202020204" pitchFamily="34" charset="0"/>
              </a:rPr>
              <a:t>T</a:t>
            </a:r>
            <a:r>
              <a:rPr sz="1000" b="1" spc="-25" dirty="0" smtClean="0">
                <a:solidFill>
                  <a:srgbClr val="5E6062"/>
                </a:solidFill>
                <a:latin typeface="Arial" panose="020B0604020202020204" pitchFamily="34" charset="0"/>
                <a:cs typeface="Arial" panose="020B0604020202020204" pitchFamily="34" charset="0"/>
              </a:rPr>
              <a:t>itle</a:t>
            </a:r>
            <a:r>
              <a:rPr sz="1000" b="1" spc="-10" dirty="0" smtClean="0">
                <a:solidFill>
                  <a:srgbClr val="5E6062"/>
                </a:solidFill>
                <a:latin typeface="Arial" panose="020B0604020202020204" pitchFamily="34" charset="0"/>
                <a:cs typeface="Arial" panose="020B0604020202020204" pitchFamily="34" charset="0"/>
              </a:rPr>
              <a:t> </a:t>
            </a:r>
            <a:r>
              <a:rPr sz="1000" b="1" spc="-60" dirty="0" smtClean="0">
                <a:solidFill>
                  <a:srgbClr val="5E6062"/>
                </a:solidFill>
                <a:latin typeface="Arial" panose="020B0604020202020204" pitchFamily="34" charset="0"/>
                <a:cs typeface="Arial" panose="020B0604020202020204" pitchFamily="34" charset="0"/>
              </a:rPr>
              <a:t>Company</a:t>
            </a:r>
            <a:endParaRPr sz="1000" dirty="0">
              <a:latin typeface="Arial" panose="020B0604020202020204" pitchFamily="34" charset="0"/>
              <a:cs typeface="Arial" panose="020B0604020202020204" pitchFamily="34" charset="0"/>
            </a:endParaRPr>
          </a:p>
          <a:p>
            <a:pPr marL="12700" marR="12700">
              <a:lnSpc>
                <a:spcPct val="166700"/>
              </a:lnSpc>
            </a:pPr>
            <a:r>
              <a:rPr sz="1000" dirty="0" smtClean="0">
                <a:solidFill>
                  <a:srgbClr val="5E6062"/>
                </a:solidFill>
                <a:latin typeface="Arial" panose="020B0604020202020204" pitchFamily="34" charset="0"/>
                <a:cs typeface="Arial" panose="020B0604020202020204" pitchFamily="34" charset="0"/>
              </a:rPr>
              <a:t>An indust</a:t>
            </a:r>
            <a:r>
              <a:rPr sz="1000" spc="40" dirty="0" smtClean="0">
                <a:solidFill>
                  <a:srgbClr val="5E6062"/>
                </a:solidFill>
                <a:latin typeface="Arial" panose="020B0604020202020204" pitchFamily="34" charset="0"/>
                <a:cs typeface="Arial" panose="020B0604020202020204" pitchFamily="34" charset="0"/>
              </a:rPr>
              <a:t>r</a:t>
            </a:r>
            <a:r>
              <a:rPr sz="1000" spc="0" dirty="0" smtClean="0">
                <a:solidFill>
                  <a:srgbClr val="5E6062"/>
                </a:solidFill>
                <a:latin typeface="Arial" panose="020B0604020202020204" pitchFamily="34" charset="0"/>
                <a:cs typeface="Arial" panose="020B0604020202020204" pitchFamily="34" charset="0"/>
              </a:rPr>
              <a:t>y leader se</a:t>
            </a:r>
            <a:r>
              <a:rPr sz="1000" spc="40" dirty="0" smtClean="0">
                <a:solidFill>
                  <a:srgbClr val="5E6062"/>
                </a:solidFill>
                <a:latin typeface="Arial" panose="020B0604020202020204" pitchFamily="34" charset="0"/>
                <a:cs typeface="Arial" panose="020B0604020202020204" pitchFamily="34" charset="0"/>
              </a:rPr>
              <a:t>r</a:t>
            </a:r>
            <a:r>
              <a:rPr sz="1000" spc="0" dirty="0" smtClean="0">
                <a:solidFill>
                  <a:srgbClr val="5E6062"/>
                </a:solidFill>
                <a:latin typeface="Arial" panose="020B0604020202020204" pitchFamily="34" charset="0"/>
                <a:cs typeface="Arial" panose="020B0604020202020204" pitchFamily="34" charset="0"/>
              </a:rPr>
              <a:t>ving counties throughout Southern Cali</a:t>
            </a:r>
            <a:r>
              <a:rPr sz="1000" spc="-20" dirty="0" smtClean="0">
                <a:solidFill>
                  <a:srgbClr val="5E6062"/>
                </a:solidFill>
                <a:latin typeface="Arial" panose="020B0604020202020204" pitchFamily="34" charset="0"/>
                <a:cs typeface="Arial" panose="020B0604020202020204" pitchFamily="34" charset="0"/>
              </a:rPr>
              <a:t>f</a:t>
            </a:r>
            <a:r>
              <a:rPr sz="1000" spc="0" dirty="0" smtClean="0">
                <a:solidFill>
                  <a:srgbClr val="5E6062"/>
                </a:solidFill>
                <a:latin typeface="Arial" panose="020B0604020202020204" pitchFamily="34" charset="0"/>
                <a:cs typeface="Arial" panose="020B0604020202020204" pitchFamily="34" charset="0"/>
              </a:rPr>
              <a:t>ornia from regional o</a:t>
            </a:r>
            <a:r>
              <a:rPr sz="1000" spc="-45" dirty="0" smtClean="0">
                <a:solidFill>
                  <a:srgbClr val="5E6062"/>
                </a:solidFill>
                <a:latin typeface="Arial" panose="020B0604020202020204" pitchFamily="34" charset="0"/>
                <a:cs typeface="Arial" panose="020B0604020202020204" pitchFamily="34" charset="0"/>
              </a:rPr>
              <a:t>f</a:t>
            </a:r>
            <a:r>
              <a:rPr sz="1000" spc="0" dirty="0" smtClean="0">
                <a:solidFill>
                  <a:srgbClr val="5E6062"/>
                </a:solidFill>
                <a:latin typeface="Arial" panose="020B0604020202020204" pitchFamily="34" charset="0"/>
                <a:cs typeface="Arial" panose="020B0604020202020204" pitchFamily="34" charset="0"/>
              </a:rPr>
              <a:t>fices in San Diego, Orange Coun</a:t>
            </a:r>
            <a:r>
              <a:rPr sz="1000" spc="20" dirty="0" smtClean="0">
                <a:solidFill>
                  <a:srgbClr val="5E6062"/>
                </a:solidFill>
                <a:latin typeface="Arial" panose="020B0604020202020204" pitchFamily="34" charset="0"/>
                <a:cs typeface="Arial" panose="020B0604020202020204" pitchFamily="34" charset="0"/>
              </a:rPr>
              <a:t>t</a:t>
            </a:r>
            <a:r>
              <a:rPr sz="1000" spc="0" dirty="0" smtClean="0">
                <a:solidFill>
                  <a:srgbClr val="5E6062"/>
                </a:solidFill>
                <a:latin typeface="Arial" panose="020B0604020202020204" pitchFamily="34" charset="0"/>
                <a:cs typeface="Arial" panose="020B0604020202020204" pitchFamily="34" charset="0"/>
              </a:rPr>
              <a:t>y and </a:t>
            </a:r>
            <a:r>
              <a:rPr sz="1000" spc="-20" dirty="0" smtClean="0">
                <a:solidFill>
                  <a:srgbClr val="5E6062"/>
                </a:solidFill>
                <a:latin typeface="Arial" panose="020B0604020202020204" pitchFamily="34" charset="0"/>
                <a:cs typeface="Arial" panose="020B0604020202020204" pitchFamily="34" charset="0"/>
              </a:rPr>
              <a:t>L</a:t>
            </a:r>
            <a:r>
              <a:rPr sz="1000" spc="0" dirty="0" smtClean="0">
                <a:solidFill>
                  <a:srgbClr val="5E6062"/>
                </a:solidFill>
                <a:latin typeface="Arial" panose="020B0604020202020204" pitchFamily="34" charset="0"/>
                <a:cs typeface="Arial" panose="020B0604020202020204" pitchFamily="34" charset="0"/>
              </a:rPr>
              <a:t>os</a:t>
            </a:r>
            <a:r>
              <a:rPr sz="1000" spc="-25" dirty="0" smtClean="0">
                <a:solidFill>
                  <a:srgbClr val="5E6062"/>
                </a:solidFill>
                <a:latin typeface="Arial" panose="020B0604020202020204" pitchFamily="34" charset="0"/>
                <a:cs typeface="Arial" panose="020B0604020202020204" pitchFamily="34" charset="0"/>
              </a:rPr>
              <a:t> </a:t>
            </a:r>
            <a:r>
              <a:rPr sz="1000" spc="0" dirty="0" smtClean="0">
                <a:solidFill>
                  <a:srgbClr val="5E6062"/>
                </a:solidFill>
                <a:latin typeface="Arial" panose="020B0604020202020204" pitchFamily="34" charset="0"/>
                <a:cs typeface="Arial" panose="020B0604020202020204" pitchFamily="34" charset="0"/>
              </a:rPr>
              <a:t>Angeles.</a:t>
            </a:r>
            <a:endParaRPr sz="1000" dirty="0">
              <a:latin typeface="Arial" panose="020B0604020202020204" pitchFamily="34" charset="0"/>
              <a:cs typeface="Arial" panose="020B0604020202020204" pitchFamily="34" charset="0"/>
            </a:endParaRPr>
          </a:p>
        </p:txBody>
      </p:sp>
      <p:sp>
        <p:nvSpPr>
          <p:cNvPr id="12" name="object 3"/>
          <p:cNvSpPr txBox="1"/>
          <p:nvPr/>
        </p:nvSpPr>
        <p:spPr>
          <a:xfrm>
            <a:off x="1490548" y="7104268"/>
            <a:ext cx="2300605" cy="1436370"/>
          </a:xfrm>
          <a:prstGeom prst="rect">
            <a:avLst/>
          </a:prstGeom>
        </p:spPr>
        <p:txBody>
          <a:bodyPr vert="horz" wrap="square" lIns="0" tIns="0" rIns="0" bIns="0" rtlCol="0">
            <a:noAutofit/>
          </a:bodyPr>
          <a:lstStyle/>
          <a:p>
            <a:pPr marL="12700">
              <a:lnSpc>
                <a:spcPct val="100000"/>
              </a:lnSpc>
            </a:pPr>
            <a:r>
              <a:rPr sz="1000" b="1" spc="-45" dirty="0" smtClean="0">
                <a:solidFill>
                  <a:srgbClr val="5E6062"/>
                </a:solidFill>
                <a:latin typeface="Arial" panose="020B0604020202020204" pitchFamily="34" charset="0"/>
                <a:cs typeface="Arial" panose="020B0604020202020204" pitchFamily="34" charset="0"/>
              </a:rPr>
              <a:t>Disclosure</a:t>
            </a:r>
            <a:r>
              <a:rPr sz="1000" b="1" spc="-10" dirty="0" smtClean="0">
                <a:solidFill>
                  <a:srgbClr val="5E6062"/>
                </a:solidFill>
                <a:latin typeface="Arial" panose="020B0604020202020204" pitchFamily="34" charset="0"/>
                <a:cs typeface="Arial" panose="020B0604020202020204" pitchFamily="34" charset="0"/>
              </a:rPr>
              <a:t> </a:t>
            </a:r>
            <a:r>
              <a:rPr sz="1000" b="1" spc="-65" dirty="0" smtClean="0">
                <a:solidFill>
                  <a:srgbClr val="5E6062"/>
                </a:solidFill>
                <a:latin typeface="Arial" panose="020B0604020202020204" pitchFamily="34" charset="0"/>
                <a:cs typeface="Arial" panose="020B0604020202020204" pitchFamily="34" charset="0"/>
              </a:rPr>
              <a:t>Source</a:t>
            </a:r>
            <a:endParaRPr sz="1000">
              <a:latin typeface="Arial" panose="020B0604020202020204" pitchFamily="34" charset="0"/>
              <a:cs typeface="Arial" panose="020B0604020202020204" pitchFamily="34" charset="0"/>
            </a:endParaRPr>
          </a:p>
          <a:p>
            <a:pPr marL="12700" marR="12700">
              <a:lnSpc>
                <a:spcPct val="166700"/>
              </a:lnSpc>
            </a:pPr>
            <a:r>
              <a:rPr sz="1000" spc="-20" dirty="0" smtClean="0">
                <a:solidFill>
                  <a:srgbClr val="5E6062"/>
                </a:solidFill>
                <a:latin typeface="Arial" panose="020B0604020202020204" pitchFamily="34" charset="0"/>
                <a:cs typeface="Arial" panose="020B0604020202020204" pitchFamily="34" charset="0"/>
              </a:rPr>
              <a:t>T</a:t>
            </a:r>
            <a:r>
              <a:rPr sz="1000" spc="0" dirty="0" smtClean="0">
                <a:solidFill>
                  <a:srgbClr val="5E6062"/>
                </a:solidFill>
                <a:latin typeface="Arial" panose="020B0604020202020204" pitchFamily="34" charset="0"/>
                <a:cs typeface="Arial" panose="020B0604020202020204" pitchFamily="34" charset="0"/>
              </a:rPr>
              <a:t>he Cali</a:t>
            </a:r>
            <a:r>
              <a:rPr sz="1000" spc="-20" dirty="0" smtClean="0">
                <a:solidFill>
                  <a:srgbClr val="5E6062"/>
                </a:solidFill>
                <a:latin typeface="Arial" panose="020B0604020202020204" pitchFamily="34" charset="0"/>
                <a:cs typeface="Arial" panose="020B0604020202020204" pitchFamily="34" charset="0"/>
              </a:rPr>
              <a:t>f</a:t>
            </a:r>
            <a:r>
              <a:rPr sz="1000" spc="0" dirty="0" smtClean="0">
                <a:solidFill>
                  <a:srgbClr val="5E6062"/>
                </a:solidFill>
                <a:latin typeface="Arial" panose="020B0604020202020204" pitchFamily="34" charset="0"/>
                <a:cs typeface="Arial" panose="020B0604020202020204" pitchFamily="34" charset="0"/>
              </a:rPr>
              <a:t>ornia real es</a:t>
            </a:r>
            <a:r>
              <a:rPr sz="1000" spc="20" dirty="0" smtClean="0">
                <a:solidFill>
                  <a:srgbClr val="5E6062"/>
                </a:solidFill>
                <a:latin typeface="Arial" panose="020B0604020202020204" pitchFamily="34" charset="0"/>
                <a:cs typeface="Arial" panose="020B0604020202020204" pitchFamily="34" charset="0"/>
              </a:rPr>
              <a:t>t</a:t>
            </a:r>
            <a:r>
              <a:rPr sz="1000" spc="0" dirty="0" smtClean="0">
                <a:solidFill>
                  <a:srgbClr val="5E6062"/>
                </a:solidFill>
                <a:latin typeface="Arial" panose="020B0604020202020204" pitchFamily="34" charset="0"/>
                <a:cs typeface="Arial" panose="020B0604020202020204" pitchFamily="34" charset="0"/>
              </a:rPr>
              <a:t>ate indust</a:t>
            </a:r>
            <a:r>
              <a:rPr sz="1000" spc="40" dirty="0" smtClean="0">
                <a:solidFill>
                  <a:srgbClr val="5E6062"/>
                </a:solidFill>
                <a:latin typeface="Arial" panose="020B0604020202020204" pitchFamily="34" charset="0"/>
                <a:cs typeface="Arial" panose="020B0604020202020204" pitchFamily="34" charset="0"/>
              </a:rPr>
              <a:t>r</a:t>
            </a:r>
            <a:r>
              <a:rPr sz="1000" spc="0" dirty="0" smtClean="0">
                <a:solidFill>
                  <a:srgbClr val="5E6062"/>
                </a:solidFill>
                <a:latin typeface="Arial" panose="020B0604020202020204" pitchFamily="34" charset="0"/>
                <a:cs typeface="Arial" panose="020B0604020202020204" pitchFamily="34" charset="0"/>
              </a:rPr>
              <a:t>y</a:t>
            </a:r>
            <a:r>
              <a:rPr sz="1000" spc="-95" dirty="0" smtClean="0">
                <a:solidFill>
                  <a:srgbClr val="5E6062"/>
                </a:solidFill>
                <a:latin typeface="Arial" panose="020B0604020202020204" pitchFamily="34" charset="0"/>
                <a:cs typeface="Arial" panose="020B0604020202020204" pitchFamily="34" charset="0"/>
              </a:rPr>
              <a:t>’</a:t>
            </a:r>
            <a:r>
              <a:rPr sz="1000" spc="0" dirty="0" smtClean="0">
                <a:solidFill>
                  <a:srgbClr val="5E6062"/>
                </a:solidFill>
                <a:latin typeface="Arial" panose="020B0604020202020204" pitchFamily="34" charset="0"/>
                <a:cs typeface="Arial" panose="020B0604020202020204" pitchFamily="34" charset="0"/>
              </a:rPr>
              <a:t>s premier pr</a:t>
            </a:r>
            <a:r>
              <a:rPr sz="1000" spc="-20" dirty="0" smtClean="0">
                <a:solidFill>
                  <a:srgbClr val="5E6062"/>
                </a:solidFill>
                <a:latin typeface="Arial" panose="020B0604020202020204" pitchFamily="34" charset="0"/>
                <a:cs typeface="Arial" panose="020B0604020202020204" pitchFamily="34" charset="0"/>
              </a:rPr>
              <a:t>o</a:t>
            </a:r>
            <a:r>
              <a:rPr sz="1000" spc="0" dirty="0" smtClean="0">
                <a:solidFill>
                  <a:srgbClr val="5E6062"/>
                </a:solidFill>
                <a:latin typeface="Arial" panose="020B0604020202020204" pitchFamily="34" charset="0"/>
                <a:cs typeface="Arial" panose="020B0604020202020204" pitchFamily="34" charset="0"/>
              </a:rPr>
              <a:t>vider of na</a:t>
            </a:r>
            <a:r>
              <a:rPr sz="1000" spc="-25" dirty="0" smtClean="0">
                <a:solidFill>
                  <a:srgbClr val="5E6062"/>
                </a:solidFill>
                <a:latin typeface="Arial" panose="020B0604020202020204" pitchFamily="34" charset="0"/>
                <a:cs typeface="Arial" panose="020B0604020202020204" pitchFamily="34" charset="0"/>
              </a:rPr>
              <a:t>t</a:t>
            </a:r>
            <a:r>
              <a:rPr sz="1000" spc="0" dirty="0" smtClean="0">
                <a:solidFill>
                  <a:srgbClr val="5E6062"/>
                </a:solidFill>
                <a:latin typeface="Arial" panose="020B0604020202020204" pitchFamily="34" charset="0"/>
                <a:cs typeface="Arial" panose="020B0604020202020204" pitchFamily="34" charset="0"/>
              </a:rPr>
              <a:t>ural hazard (NHD), </a:t>
            </a:r>
            <a:r>
              <a:rPr sz="1000" spc="20" dirty="0" smtClean="0">
                <a:solidFill>
                  <a:srgbClr val="5E6062"/>
                </a:solidFill>
                <a:latin typeface="Arial" panose="020B0604020202020204" pitchFamily="34" charset="0"/>
                <a:cs typeface="Arial" panose="020B0604020202020204" pitchFamily="34" charset="0"/>
              </a:rPr>
              <a:t>t</a:t>
            </a:r>
            <a:r>
              <a:rPr sz="1000" spc="0" dirty="0" smtClean="0">
                <a:solidFill>
                  <a:srgbClr val="5E6062"/>
                </a:solidFill>
                <a:latin typeface="Arial" panose="020B0604020202020204" pitchFamily="34" charset="0"/>
                <a:cs typeface="Arial" panose="020B0604020202020204" pitchFamily="34" charset="0"/>
              </a:rPr>
              <a:t>ax and e</a:t>
            </a:r>
            <a:r>
              <a:rPr sz="1000" spc="-20" dirty="0" smtClean="0">
                <a:solidFill>
                  <a:srgbClr val="5E6062"/>
                </a:solidFill>
                <a:latin typeface="Arial" panose="020B0604020202020204" pitchFamily="34" charset="0"/>
                <a:cs typeface="Arial" panose="020B0604020202020204" pitchFamily="34" charset="0"/>
              </a:rPr>
              <a:t>n</a:t>
            </a:r>
            <a:r>
              <a:rPr sz="1000" spc="0" dirty="0" smtClean="0">
                <a:solidFill>
                  <a:srgbClr val="5E6062"/>
                </a:solidFill>
                <a:latin typeface="Arial" panose="020B0604020202020204" pitchFamily="34" charset="0"/>
                <a:cs typeface="Arial" panose="020B0604020202020204" pitchFamily="34" charset="0"/>
              </a:rPr>
              <a:t>vironmen</a:t>
            </a:r>
            <a:r>
              <a:rPr sz="1000" spc="20" dirty="0" smtClean="0">
                <a:solidFill>
                  <a:srgbClr val="5E6062"/>
                </a:solidFill>
                <a:latin typeface="Arial" panose="020B0604020202020204" pitchFamily="34" charset="0"/>
                <a:cs typeface="Arial" panose="020B0604020202020204" pitchFamily="34" charset="0"/>
              </a:rPr>
              <a:t>t</a:t>
            </a:r>
            <a:r>
              <a:rPr sz="1000" spc="0" dirty="0" smtClean="0">
                <a:solidFill>
                  <a:srgbClr val="5E6062"/>
                </a:solidFill>
                <a:latin typeface="Arial" panose="020B0604020202020204" pitchFamily="34" charset="0"/>
                <a:cs typeface="Arial" panose="020B0604020202020204" pitchFamily="34" charset="0"/>
              </a:rPr>
              <a:t>al disclosure in</a:t>
            </a:r>
            <a:r>
              <a:rPr sz="1000" spc="-20" dirty="0" smtClean="0">
                <a:solidFill>
                  <a:srgbClr val="5E6062"/>
                </a:solidFill>
                <a:latin typeface="Arial" panose="020B0604020202020204" pitchFamily="34" charset="0"/>
                <a:cs typeface="Arial" panose="020B0604020202020204" pitchFamily="34" charset="0"/>
              </a:rPr>
              <a:t>f</a:t>
            </a:r>
            <a:r>
              <a:rPr sz="1000" spc="0" dirty="0" smtClean="0">
                <a:solidFill>
                  <a:srgbClr val="5E6062"/>
                </a:solidFill>
                <a:latin typeface="Arial" panose="020B0604020202020204" pitchFamily="34" charset="0"/>
                <a:cs typeface="Arial" panose="020B0604020202020204" pitchFamily="34" charset="0"/>
              </a:rPr>
              <a:t>ormation.</a:t>
            </a:r>
            <a:r>
              <a:rPr sz="1000" spc="-25" dirty="0" smtClean="0">
                <a:solidFill>
                  <a:srgbClr val="5E6062"/>
                </a:solidFill>
                <a:latin typeface="Arial" panose="020B0604020202020204" pitchFamily="34" charset="0"/>
                <a:cs typeface="Arial" panose="020B0604020202020204" pitchFamily="34" charset="0"/>
              </a:rPr>
              <a:t> </a:t>
            </a:r>
            <a:r>
              <a:rPr sz="1000" spc="0" dirty="0" smtClean="0">
                <a:solidFill>
                  <a:srgbClr val="5E6062"/>
                </a:solidFill>
                <a:latin typeface="Arial" panose="020B0604020202020204" pitchFamily="34" charset="0"/>
                <a:cs typeface="Arial" panose="020B0604020202020204" pitchFamily="34" charset="0"/>
              </a:rPr>
              <a:t>A subsidia</a:t>
            </a:r>
            <a:r>
              <a:rPr sz="1000" spc="40" dirty="0" smtClean="0">
                <a:solidFill>
                  <a:srgbClr val="5E6062"/>
                </a:solidFill>
                <a:latin typeface="Arial" panose="020B0604020202020204" pitchFamily="34" charset="0"/>
                <a:cs typeface="Arial" panose="020B0604020202020204" pitchFamily="34" charset="0"/>
              </a:rPr>
              <a:t>r</a:t>
            </a:r>
            <a:r>
              <a:rPr sz="1000" spc="0" dirty="0" smtClean="0">
                <a:solidFill>
                  <a:srgbClr val="5E6062"/>
                </a:solidFill>
                <a:latin typeface="Arial" panose="020B0604020202020204" pitchFamily="34" charset="0"/>
                <a:cs typeface="Arial" panose="020B0604020202020204" pitchFamily="34" charset="0"/>
              </a:rPr>
              <a:t>y of Fideli</a:t>
            </a:r>
            <a:r>
              <a:rPr sz="1000" spc="20" dirty="0" smtClean="0">
                <a:solidFill>
                  <a:srgbClr val="5E6062"/>
                </a:solidFill>
                <a:latin typeface="Arial" panose="020B0604020202020204" pitchFamily="34" charset="0"/>
                <a:cs typeface="Arial" panose="020B0604020202020204" pitchFamily="34" charset="0"/>
              </a:rPr>
              <a:t>t</a:t>
            </a:r>
            <a:r>
              <a:rPr sz="1000" spc="0" dirty="0" smtClean="0">
                <a:solidFill>
                  <a:srgbClr val="5E6062"/>
                </a:solidFill>
                <a:latin typeface="Arial" panose="020B0604020202020204" pitchFamily="34" charset="0"/>
                <a:cs typeface="Arial" panose="020B0604020202020204" pitchFamily="34" charset="0"/>
              </a:rPr>
              <a:t>y National Financial.</a:t>
            </a:r>
            <a:endParaRPr sz="1000">
              <a:latin typeface="Arial" panose="020B0604020202020204" pitchFamily="34" charset="0"/>
              <a:cs typeface="Arial" panose="020B0604020202020204" pitchFamily="34" charset="0"/>
            </a:endParaRPr>
          </a:p>
        </p:txBody>
      </p:sp>
      <p:sp>
        <p:nvSpPr>
          <p:cNvPr id="13" name="object 4"/>
          <p:cNvSpPr txBox="1"/>
          <p:nvPr/>
        </p:nvSpPr>
        <p:spPr>
          <a:xfrm>
            <a:off x="4151439" y="5580268"/>
            <a:ext cx="2244090" cy="928369"/>
          </a:xfrm>
          <a:prstGeom prst="rect">
            <a:avLst/>
          </a:prstGeom>
        </p:spPr>
        <p:txBody>
          <a:bodyPr vert="horz" wrap="square" lIns="0" tIns="0" rIns="0" bIns="0" rtlCol="0">
            <a:noAutofit/>
          </a:bodyPr>
          <a:lstStyle/>
          <a:p>
            <a:pPr marL="12700">
              <a:lnSpc>
                <a:spcPct val="100000"/>
              </a:lnSpc>
            </a:pPr>
            <a:r>
              <a:rPr sz="1000" b="1" spc="-45" dirty="0" smtClean="0">
                <a:solidFill>
                  <a:srgbClr val="5E6062"/>
                </a:solidFill>
                <a:latin typeface="Arial" panose="020B0604020202020204" pitchFamily="34" charset="0"/>
                <a:cs typeface="Arial" panose="020B0604020202020204" pitchFamily="34" charset="0"/>
              </a:rPr>
              <a:t>Pickford</a:t>
            </a:r>
            <a:r>
              <a:rPr sz="1000" b="1" spc="-10" dirty="0" smtClean="0">
                <a:solidFill>
                  <a:srgbClr val="5E6062"/>
                </a:solidFill>
                <a:latin typeface="Arial" panose="020B0604020202020204" pitchFamily="34" charset="0"/>
                <a:cs typeface="Arial" panose="020B0604020202020204" pitchFamily="34" charset="0"/>
              </a:rPr>
              <a:t> </a:t>
            </a:r>
            <a:r>
              <a:rPr sz="1000" b="1" spc="-40" dirty="0" smtClean="0">
                <a:solidFill>
                  <a:srgbClr val="5E6062"/>
                </a:solidFill>
                <a:latin typeface="Arial" panose="020B0604020202020204" pitchFamily="34" charset="0"/>
                <a:cs typeface="Arial" panose="020B0604020202020204" pitchFamily="34" charset="0"/>
              </a:rPr>
              <a:t>Escrow</a:t>
            </a:r>
            <a:r>
              <a:rPr sz="1000" b="1" spc="-10" dirty="0" smtClean="0">
                <a:solidFill>
                  <a:srgbClr val="5E6062"/>
                </a:solidFill>
                <a:latin typeface="Arial" panose="020B0604020202020204" pitchFamily="34" charset="0"/>
                <a:cs typeface="Arial" panose="020B0604020202020204" pitchFamily="34" charset="0"/>
              </a:rPr>
              <a:t> </a:t>
            </a:r>
            <a:r>
              <a:rPr sz="1000" b="1" spc="-15" dirty="0" smtClean="0">
                <a:solidFill>
                  <a:srgbClr val="5E6062"/>
                </a:solidFill>
                <a:latin typeface="Arial" panose="020B0604020202020204" pitchFamily="34" charset="0"/>
                <a:cs typeface="Arial" panose="020B0604020202020204" pitchFamily="34" charset="0"/>
              </a:rPr>
              <a:t>-</a:t>
            </a:r>
            <a:r>
              <a:rPr sz="1000" b="1" spc="-10" dirty="0" smtClean="0">
                <a:solidFill>
                  <a:srgbClr val="5E6062"/>
                </a:solidFill>
                <a:latin typeface="Arial" panose="020B0604020202020204" pitchFamily="34" charset="0"/>
                <a:cs typeface="Arial" panose="020B0604020202020204" pitchFamily="34" charset="0"/>
              </a:rPr>
              <a:t> </a:t>
            </a:r>
            <a:r>
              <a:rPr sz="1000" b="1" spc="-40" dirty="0" smtClean="0">
                <a:solidFill>
                  <a:srgbClr val="5E6062"/>
                </a:solidFill>
                <a:latin typeface="Arial" panose="020B0604020202020204" pitchFamily="34" charset="0"/>
                <a:cs typeface="Arial" panose="020B0604020202020204" pitchFamily="34" charset="0"/>
              </a:rPr>
              <a:t>The</a:t>
            </a:r>
            <a:r>
              <a:rPr sz="1000" b="1" spc="-10" dirty="0" smtClean="0">
                <a:solidFill>
                  <a:srgbClr val="5E6062"/>
                </a:solidFill>
                <a:latin typeface="Arial" panose="020B0604020202020204" pitchFamily="34" charset="0"/>
                <a:cs typeface="Arial" panose="020B0604020202020204" pitchFamily="34" charset="0"/>
              </a:rPr>
              <a:t> </a:t>
            </a:r>
            <a:r>
              <a:rPr sz="1000" b="1" spc="-40" dirty="0" smtClean="0">
                <a:solidFill>
                  <a:srgbClr val="5E6062"/>
                </a:solidFill>
                <a:latin typeface="Arial" panose="020B0604020202020204" pitchFamily="34" charset="0"/>
                <a:cs typeface="Arial" panose="020B0604020202020204" pitchFamily="34" charset="0"/>
              </a:rPr>
              <a:t>Escrow</a:t>
            </a:r>
            <a:r>
              <a:rPr sz="1000" b="1" spc="-10" dirty="0" smtClean="0">
                <a:solidFill>
                  <a:srgbClr val="5E6062"/>
                </a:solidFill>
                <a:latin typeface="Arial" panose="020B0604020202020204" pitchFamily="34" charset="0"/>
                <a:cs typeface="Arial" panose="020B0604020202020204" pitchFamily="34" charset="0"/>
              </a:rPr>
              <a:t> </a:t>
            </a:r>
            <a:r>
              <a:rPr sz="1000" b="1" spc="-20" dirty="0" smtClean="0">
                <a:solidFill>
                  <a:srgbClr val="5E6062"/>
                </a:solidFill>
                <a:latin typeface="Arial" panose="020B0604020202020204" pitchFamily="34" charset="0"/>
                <a:cs typeface="Arial" panose="020B0604020202020204" pitchFamily="34" charset="0"/>
              </a:rPr>
              <a:t>F</a:t>
            </a:r>
            <a:r>
              <a:rPr sz="1000" b="1" spc="-50" dirty="0" smtClean="0">
                <a:solidFill>
                  <a:srgbClr val="5E6062"/>
                </a:solidFill>
                <a:latin typeface="Arial" panose="020B0604020202020204" pitchFamily="34" charset="0"/>
                <a:cs typeface="Arial" panose="020B0604020202020204" pitchFamily="34" charset="0"/>
              </a:rPr>
              <a:t>irm</a:t>
            </a:r>
            <a:endParaRPr sz="1000">
              <a:latin typeface="Arial" panose="020B0604020202020204" pitchFamily="34" charset="0"/>
              <a:cs typeface="Arial" panose="020B0604020202020204" pitchFamily="34" charset="0"/>
            </a:endParaRPr>
          </a:p>
          <a:p>
            <a:pPr marL="12700" marR="12700">
              <a:lnSpc>
                <a:spcPct val="166700"/>
              </a:lnSpc>
            </a:pPr>
            <a:r>
              <a:rPr sz="1000" dirty="0" smtClean="0">
                <a:solidFill>
                  <a:srgbClr val="5E6062"/>
                </a:solidFill>
                <a:latin typeface="Arial" panose="020B0604020202020204" pitchFamily="34" charset="0"/>
                <a:cs typeface="Arial" panose="020B0604020202020204" pitchFamily="34" charset="0"/>
              </a:rPr>
              <a:t>One of the largest full-se</a:t>
            </a:r>
            <a:r>
              <a:rPr sz="1000" spc="40" dirty="0" smtClean="0">
                <a:solidFill>
                  <a:srgbClr val="5E6062"/>
                </a:solidFill>
                <a:latin typeface="Arial" panose="020B0604020202020204" pitchFamily="34" charset="0"/>
                <a:cs typeface="Arial" panose="020B0604020202020204" pitchFamily="34" charset="0"/>
              </a:rPr>
              <a:t>r</a:t>
            </a:r>
            <a:r>
              <a:rPr sz="1000" spc="0" dirty="0" smtClean="0">
                <a:solidFill>
                  <a:srgbClr val="5E6062"/>
                </a:solidFill>
                <a:latin typeface="Arial" panose="020B0604020202020204" pitchFamily="34" charset="0"/>
                <a:cs typeface="Arial" panose="020B0604020202020204" pitchFamily="34" charset="0"/>
              </a:rPr>
              <a:t>vice escr</a:t>
            </a:r>
            <a:r>
              <a:rPr sz="1000" spc="-20" dirty="0" smtClean="0">
                <a:solidFill>
                  <a:srgbClr val="5E6062"/>
                </a:solidFill>
                <a:latin typeface="Arial" panose="020B0604020202020204" pitchFamily="34" charset="0"/>
                <a:cs typeface="Arial" panose="020B0604020202020204" pitchFamily="34" charset="0"/>
              </a:rPr>
              <a:t>o</a:t>
            </a:r>
            <a:r>
              <a:rPr sz="1000" spc="0" dirty="0" smtClean="0">
                <a:solidFill>
                  <a:srgbClr val="5E6062"/>
                </a:solidFill>
                <a:latin typeface="Arial" panose="020B0604020202020204" pitchFamily="34" charset="0"/>
                <a:cs typeface="Arial" panose="020B0604020202020204" pitchFamily="34" charset="0"/>
              </a:rPr>
              <a:t>w companies in the s</a:t>
            </a:r>
            <a:r>
              <a:rPr sz="1000" spc="20" dirty="0" smtClean="0">
                <a:solidFill>
                  <a:srgbClr val="5E6062"/>
                </a:solidFill>
                <a:latin typeface="Arial" panose="020B0604020202020204" pitchFamily="34" charset="0"/>
                <a:cs typeface="Arial" panose="020B0604020202020204" pitchFamily="34" charset="0"/>
              </a:rPr>
              <a:t>t</a:t>
            </a:r>
            <a:r>
              <a:rPr sz="1000" spc="0" dirty="0" smtClean="0">
                <a:solidFill>
                  <a:srgbClr val="5E6062"/>
                </a:solidFill>
                <a:latin typeface="Arial" panose="020B0604020202020204" pitchFamily="34" charset="0"/>
                <a:cs typeface="Arial" panose="020B0604020202020204" pitchFamily="34" charset="0"/>
              </a:rPr>
              <a:t>ate, with more than 30 o</a:t>
            </a:r>
            <a:r>
              <a:rPr sz="1000" spc="-45" dirty="0" smtClean="0">
                <a:solidFill>
                  <a:srgbClr val="5E6062"/>
                </a:solidFill>
                <a:latin typeface="Arial" panose="020B0604020202020204" pitchFamily="34" charset="0"/>
                <a:cs typeface="Arial" panose="020B0604020202020204" pitchFamily="34" charset="0"/>
              </a:rPr>
              <a:t>f</a:t>
            </a:r>
            <a:r>
              <a:rPr sz="1000" spc="0" dirty="0" smtClean="0">
                <a:solidFill>
                  <a:srgbClr val="5E6062"/>
                </a:solidFill>
                <a:latin typeface="Arial" panose="020B0604020202020204" pitchFamily="34" charset="0"/>
                <a:cs typeface="Arial" panose="020B0604020202020204" pitchFamily="34" charset="0"/>
              </a:rPr>
              <a:t>fices in Southern Cali</a:t>
            </a:r>
            <a:r>
              <a:rPr sz="1000" spc="-20" dirty="0" smtClean="0">
                <a:solidFill>
                  <a:srgbClr val="5E6062"/>
                </a:solidFill>
                <a:latin typeface="Arial" panose="020B0604020202020204" pitchFamily="34" charset="0"/>
                <a:cs typeface="Arial" panose="020B0604020202020204" pitchFamily="34" charset="0"/>
              </a:rPr>
              <a:t>f</a:t>
            </a:r>
            <a:r>
              <a:rPr sz="1000" spc="0" dirty="0" smtClean="0">
                <a:solidFill>
                  <a:srgbClr val="5E6062"/>
                </a:solidFill>
                <a:latin typeface="Arial" panose="020B0604020202020204" pitchFamily="34" charset="0"/>
                <a:cs typeface="Arial" panose="020B0604020202020204" pitchFamily="34" charset="0"/>
              </a:rPr>
              <a:t>ornia.</a:t>
            </a:r>
            <a:endParaRPr sz="1000">
              <a:latin typeface="Arial" panose="020B0604020202020204" pitchFamily="34" charset="0"/>
              <a:cs typeface="Arial" panose="020B0604020202020204" pitchFamily="34" charset="0"/>
            </a:endParaRPr>
          </a:p>
        </p:txBody>
      </p:sp>
      <p:sp>
        <p:nvSpPr>
          <p:cNvPr id="14" name="object 5"/>
          <p:cNvSpPr txBox="1"/>
          <p:nvPr/>
        </p:nvSpPr>
        <p:spPr>
          <a:xfrm>
            <a:off x="4151439" y="6941708"/>
            <a:ext cx="2300605" cy="1182370"/>
          </a:xfrm>
          <a:prstGeom prst="rect">
            <a:avLst/>
          </a:prstGeom>
        </p:spPr>
        <p:txBody>
          <a:bodyPr vert="horz" wrap="square" lIns="0" tIns="0" rIns="0" bIns="0" rtlCol="0">
            <a:noAutofit/>
          </a:bodyPr>
          <a:lstStyle/>
          <a:p>
            <a:pPr marL="12700">
              <a:lnSpc>
                <a:spcPct val="100000"/>
              </a:lnSpc>
            </a:pPr>
            <a:r>
              <a:rPr sz="1000" b="1" spc="-20" dirty="0" smtClean="0">
                <a:solidFill>
                  <a:srgbClr val="5E6062"/>
                </a:solidFill>
                <a:latin typeface="Arial" panose="020B0604020202020204" pitchFamily="34" charset="0"/>
                <a:cs typeface="Arial" panose="020B0604020202020204" pitchFamily="34" charset="0"/>
              </a:rPr>
              <a:t>F</a:t>
            </a:r>
            <a:r>
              <a:rPr sz="1000" b="1" spc="-35" dirty="0" smtClean="0">
                <a:solidFill>
                  <a:srgbClr val="5E6062"/>
                </a:solidFill>
                <a:latin typeface="Arial" panose="020B0604020202020204" pitchFamily="34" charset="0"/>
                <a:cs typeface="Arial" panose="020B0604020202020204" pitchFamily="34" charset="0"/>
              </a:rPr>
              <a:t>irst</a:t>
            </a:r>
            <a:r>
              <a:rPr sz="1000" b="1" spc="-10" dirty="0" smtClean="0">
                <a:solidFill>
                  <a:srgbClr val="5E6062"/>
                </a:solidFill>
                <a:latin typeface="Arial" panose="020B0604020202020204" pitchFamily="34" charset="0"/>
                <a:cs typeface="Arial" panose="020B0604020202020204" pitchFamily="34" charset="0"/>
              </a:rPr>
              <a:t> </a:t>
            </a:r>
            <a:r>
              <a:rPr sz="1000" b="1" spc="-55" dirty="0" smtClean="0">
                <a:solidFill>
                  <a:srgbClr val="5E6062"/>
                </a:solidFill>
                <a:latin typeface="Arial" panose="020B0604020202020204" pitchFamily="34" charset="0"/>
                <a:cs typeface="Arial" panose="020B0604020202020204" pitchFamily="34" charset="0"/>
              </a:rPr>
              <a:t>American</a:t>
            </a:r>
            <a:r>
              <a:rPr sz="1000" b="1" spc="-10" dirty="0" smtClean="0">
                <a:solidFill>
                  <a:srgbClr val="5E6062"/>
                </a:solidFill>
                <a:latin typeface="Arial" panose="020B0604020202020204" pitchFamily="34" charset="0"/>
                <a:cs typeface="Arial" panose="020B0604020202020204" pitchFamily="34" charset="0"/>
              </a:rPr>
              <a:t> </a:t>
            </a:r>
            <a:r>
              <a:rPr sz="1000" b="1" spc="-50" dirty="0" smtClean="0">
                <a:solidFill>
                  <a:srgbClr val="5E6062"/>
                </a:solidFill>
                <a:latin typeface="Arial" panose="020B0604020202020204" pitchFamily="34" charset="0"/>
                <a:cs typeface="Arial" panose="020B0604020202020204" pitchFamily="34" charset="0"/>
              </a:rPr>
              <a:t>Home</a:t>
            </a:r>
            <a:r>
              <a:rPr sz="1000" b="1" spc="-10" dirty="0" smtClean="0">
                <a:solidFill>
                  <a:srgbClr val="5E6062"/>
                </a:solidFill>
                <a:latin typeface="Arial" panose="020B0604020202020204" pitchFamily="34" charset="0"/>
                <a:cs typeface="Arial" panose="020B0604020202020204" pitchFamily="34" charset="0"/>
              </a:rPr>
              <a:t> </a:t>
            </a:r>
            <a:r>
              <a:rPr sz="1000" b="1" spc="30" dirty="0" smtClean="0">
                <a:solidFill>
                  <a:srgbClr val="5E6062"/>
                </a:solidFill>
                <a:latin typeface="Arial" panose="020B0604020202020204" pitchFamily="34" charset="0"/>
                <a:cs typeface="Arial" panose="020B0604020202020204" pitchFamily="34" charset="0"/>
              </a:rPr>
              <a:t>W</a:t>
            </a:r>
            <a:r>
              <a:rPr sz="1000" b="1" spc="-55" dirty="0" smtClean="0">
                <a:solidFill>
                  <a:srgbClr val="5E6062"/>
                </a:solidFill>
                <a:latin typeface="Arial" panose="020B0604020202020204" pitchFamily="34" charset="0"/>
                <a:cs typeface="Arial" panose="020B0604020202020204" pitchFamily="34" charset="0"/>
              </a:rPr>
              <a:t>arranty</a:t>
            </a:r>
            <a:endParaRPr sz="1000">
              <a:latin typeface="Arial" panose="020B0604020202020204" pitchFamily="34" charset="0"/>
              <a:cs typeface="Arial" panose="020B0604020202020204" pitchFamily="34" charset="0"/>
            </a:endParaRPr>
          </a:p>
          <a:p>
            <a:pPr marL="12700" marR="12700">
              <a:lnSpc>
                <a:spcPct val="166700"/>
              </a:lnSpc>
            </a:pPr>
            <a:r>
              <a:rPr sz="1000" dirty="0" smtClean="0">
                <a:solidFill>
                  <a:srgbClr val="5E6062"/>
                </a:solidFill>
                <a:latin typeface="Arial" panose="020B0604020202020204" pitchFamily="34" charset="0"/>
                <a:cs typeface="Arial" panose="020B0604020202020204" pitchFamily="34" charset="0"/>
              </a:rPr>
              <a:t>Has pr</a:t>
            </a:r>
            <a:r>
              <a:rPr sz="1000" spc="-20" dirty="0" smtClean="0">
                <a:solidFill>
                  <a:srgbClr val="5E6062"/>
                </a:solidFill>
                <a:latin typeface="Arial" panose="020B0604020202020204" pitchFamily="34" charset="0"/>
                <a:cs typeface="Arial" panose="020B0604020202020204" pitchFamily="34" charset="0"/>
              </a:rPr>
              <a:t>o</a:t>
            </a:r>
            <a:r>
              <a:rPr sz="1000" spc="0" dirty="0" smtClean="0">
                <a:solidFill>
                  <a:srgbClr val="5E6062"/>
                </a:solidFill>
                <a:latin typeface="Arial" panose="020B0604020202020204" pitchFamily="34" charset="0"/>
                <a:cs typeface="Arial" panose="020B0604020202020204" pitchFamily="34" charset="0"/>
              </a:rPr>
              <a:t>vided </a:t>
            </a:r>
            <a:r>
              <a:rPr sz="1000" spc="-20" dirty="0" smtClean="0">
                <a:solidFill>
                  <a:srgbClr val="5E6062"/>
                </a:solidFill>
                <a:latin typeface="Arial" panose="020B0604020202020204" pitchFamily="34" charset="0"/>
                <a:cs typeface="Arial" panose="020B0604020202020204" pitchFamily="34" charset="0"/>
              </a:rPr>
              <a:t>ov</a:t>
            </a:r>
            <a:r>
              <a:rPr sz="1000" spc="0" dirty="0" smtClean="0">
                <a:solidFill>
                  <a:srgbClr val="5E6062"/>
                </a:solidFill>
                <a:latin typeface="Arial" panose="020B0604020202020204" pitchFamily="34" charset="0"/>
                <a:cs typeface="Arial" panose="020B0604020202020204" pitchFamily="34" charset="0"/>
              </a:rPr>
              <a:t>er 1 million home</a:t>
            </a:r>
            <a:r>
              <a:rPr sz="1000" spc="-20" dirty="0" smtClean="0">
                <a:solidFill>
                  <a:srgbClr val="5E6062"/>
                </a:solidFill>
                <a:latin typeface="Arial" panose="020B0604020202020204" pitchFamily="34" charset="0"/>
                <a:cs typeface="Arial" panose="020B0604020202020204" pitchFamily="34" charset="0"/>
              </a:rPr>
              <a:t>o</a:t>
            </a:r>
            <a:r>
              <a:rPr sz="1000" spc="0" dirty="0" smtClean="0">
                <a:solidFill>
                  <a:srgbClr val="5E6062"/>
                </a:solidFill>
                <a:latin typeface="Arial" panose="020B0604020202020204" pitchFamily="34" charset="0"/>
                <a:cs typeface="Arial" panose="020B0604020202020204" pitchFamily="34" charset="0"/>
              </a:rPr>
              <a:t>wners with high quali</a:t>
            </a:r>
            <a:r>
              <a:rPr sz="1000" spc="20" dirty="0" smtClean="0">
                <a:solidFill>
                  <a:srgbClr val="5E6062"/>
                </a:solidFill>
                <a:latin typeface="Arial" panose="020B0604020202020204" pitchFamily="34" charset="0"/>
                <a:cs typeface="Arial" panose="020B0604020202020204" pitchFamily="34" charset="0"/>
              </a:rPr>
              <a:t>t</a:t>
            </a:r>
            <a:r>
              <a:rPr sz="1000" spc="0" dirty="0" smtClean="0">
                <a:solidFill>
                  <a:srgbClr val="5E6062"/>
                </a:solidFill>
                <a:latin typeface="Arial" panose="020B0604020202020204" pitchFamily="34" charset="0"/>
                <a:cs typeface="Arial" panose="020B0604020202020204" pitchFamily="34" charset="0"/>
              </a:rPr>
              <a:t>y se</a:t>
            </a:r>
            <a:r>
              <a:rPr sz="1000" spc="40" dirty="0" smtClean="0">
                <a:solidFill>
                  <a:srgbClr val="5E6062"/>
                </a:solidFill>
                <a:latin typeface="Arial" panose="020B0604020202020204" pitchFamily="34" charset="0"/>
                <a:cs typeface="Arial" panose="020B0604020202020204" pitchFamily="34" charset="0"/>
              </a:rPr>
              <a:t>r</a:t>
            </a:r>
            <a:r>
              <a:rPr sz="1000" spc="0" dirty="0" smtClean="0">
                <a:solidFill>
                  <a:srgbClr val="5E6062"/>
                </a:solidFill>
                <a:latin typeface="Arial" panose="020B0604020202020204" pitchFamily="34" charset="0"/>
                <a:cs typeface="Arial" panose="020B0604020202020204" pitchFamily="34" charset="0"/>
              </a:rPr>
              <a:t>vice since </a:t>
            </a:r>
            <a:r>
              <a:rPr sz="1000" spc="-50" dirty="0" smtClean="0">
                <a:solidFill>
                  <a:srgbClr val="5E6062"/>
                </a:solidFill>
                <a:latin typeface="Arial" panose="020B0604020202020204" pitchFamily="34" charset="0"/>
                <a:cs typeface="Arial" panose="020B0604020202020204" pitchFamily="34" charset="0"/>
              </a:rPr>
              <a:t>1</a:t>
            </a:r>
            <a:r>
              <a:rPr sz="1000" spc="0" dirty="0" smtClean="0">
                <a:solidFill>
                  <a:srgbClr val="5E6062"/>
                </a:solidFill>
                <a:latin typeface="Arial" panose="020B0604020202020204" pitchFamily="34" charset="0"/>
                <a:cs typeface="Arial" panose="020B0604020202020204" pitchFamily="34" charset="0"/>
              </a:rPr>
              <a:t>984. </a:t>
            </a:r>
            <a:r>
              <a:rPr sz="1000" spc="-10" dirty="0" smtClean="0">
                <a:solidFill>
                  <a:srgbClr val="5E6062"/>
                </a:solidFill>
                <a:latin typeface="Arial" panose="020B0604020202020204" pitchFamily="34" charset="0"/>
                <a:cs typeface="Arial" panose="020B0604020202020204" pitchFamily="34" charset="0"/>
              </a:rPr>
              <a:t>R</a:t>
            </a:r>
            <a:r>
              <a:rPr sz="1000" spc="0" dirty="0" smtClean="0">
                <a:solidFill>
                  <a:srgbClr val="5E6062"/>
                </a:solidFill>
                <a:latin typeface="Arial" panose="020B0604020202020204" pitchFamily="34" charset="0"/>
                <a:cs typeface="Arial" panose="020B0604020202020204" pitchFamily="34" charset="0"/>
              </a:rPr>
              <a:t>ated</a:t>
            </a:r>
            <a:r>
              <a:rPr sz="1000" spc="-50" dirty="0" smtClean="0">
                <a:solidFill>
                  <a:srgbClr val="5E6062"/>
                </a:solidFill>
                <a:latin typeface="Arial" panose="020B0604020202020204" pitchFamily="34" charset="0"/>
                <a:cs typeface="Arial" panose="020B0604020202020204" pitchFamily="34" charset="0"/>
              </a:rPr>
              <a:t> </a:t>
            </a:r>
            <a:r>
              <a:rPr sz="1000" spc="-190" dirty="0" smtClean="0">
                <a:solidFill>
                  <a:srgbClr val="5E6062"/>
                </a:solidFill>
                <a:latin typeface="Arial" panose="020B0604020202020204" pitchFamily="34" charset="0"/>
                <a:cs typeface="Arial" panose="020B0604020202020204" pitchFamily="34" charset="0"/>
              </a:rPr>
              <a:t>“</a:t>
            </a:r>
            <a:r>
              <a:rPr sz="1000" spc="-175" dirty="0" smtClean="0">
                <a:solidFill>
                  <a:srgbClr val="5E6062"/>
                </a:solidFill>
                <a:latin typeface="Arial" panose="020B0604020202020204" pitchFamily="34" charset="0"/>
                <a:cs typeface="Arial" panose="020B0604020202020204" pitchFamily="34" charset="0"/>
              </a:rPr>
              <a:t>A</a:t>
            </a:r>
            <a:r>
              <a:rPr sz="1000" spc="0" dirty="0" smtClean="0">
                <a:solidFill>
                  <a:srgbClr val="5E6062"/>
                </a:solidFill>
                <a:latin typeface="Arial" panose="020B0604020202020204" pitchFamily="34" charset="0"/>
                <a:cs typeface="Arial" panose="020B0604020202020204" pitchFamily="34" charset="0"/>
              </a:rPr>
              <a:t>” (E</a:t>
            </a:r>
            <a:r>
              <a:rPr sz="1000" spc="-20" dirty="0" smtClean="0">
                <a:solidFill>
                  <a:srgbClr val="5E6062"/>
                </a:solidFill>
                <a:latin typeface="Arial" panose="020B0604020202020204" pitchFamily="34" charset="0"/>
                <a:cs typeface="Arial" panose="020B0604020202020204" pitchFamily="34" charset="0"/>
              </a:rPr>
              <a:t>x</a:t>
            </a:r>
            <a:r>
              <a:rPr sz="1000" spc="0" dirty="0" smtClean="0">
                <a:solidFill>
                  <a:srgbClr val="5E6062"/>
                </a:solidFill>
                <a:latin typeface="Arial" panose="020B0604020202020204" pitchFamily="34" charset="0"/>
                <a:cs typeface="Arial" panose="020B0604020202020204" pitchFamily="34" charset="0"/>
              </a:rPr>
              <a:t>cellent) </a:t>
            </a:r>
            <a:r>
              <a:rPr sz="1000" spc="-20" dirty="0" smtClean="0">
                <a:solidFill>
                  <a:srgbClr val="5E6062"/>
                </a:solidFill>
                <a:latin typeface="Arial" panose="020B0604020202020204" pitchFamily="34" charset="0"/>
                <a:cs typeface="Arial" panose="020B0604020202020204" pitchFamily="34" charset="0"/>
              </a:rPr>
              <a:t>b</a:t>
            </a:r>
            <a:r>
              <a:rPr sz="1000" spc="0" dirty="0" smtClean="0">
                <a:solidFill>
                  <a:srgbClr val="5E6062"/>
                </a:solidFill>
                <a:latin typeface="Arial" panose="020B0604020202020204" pitchFamily="34" charset="0"/>
                <a:cs typeface="Arial" panose="020B0604020202020204" pitchFamily="34" charset="0"/>
              </a:rPr>
              <a:t>y</a:t>
            </a:r>
            <a:r>
              <a:rPr sz="1000" spc="-25" dirty="0" smtClean="0">
                <a:solidFill>
                  <a:srgbClr val="5E6062"/>
                </a:solidFill>
                <a:latin typeface="Arial" panose="020B0604020202020204" pitchFamily="34" charset="0"/>
                <a:cs typeface="Arial" panose="020B0604020202020204" pitchFamily="34" charset="0"/>
              </a:rPr>
              <a:t> </a:t>
            </a:r>
            <a:r>
              <a:rPr sz="1000" spc="0" dirty="0" smtClean="0">
                <a:solidFill>
                  <a:srgbClr val="5E6062"/>
                </a:solidFill>
                <a:latin typeface="Arial" panose="020B0604020202020204" pitchFamily="34" charset="0"/>
                <a:cs typeface="Arial" panose="020B0604020202020204" pitchFamily="34" charset="0"/>
              </a:rPr>
              <a:t>A.M </a:t>
            </a:r>
            <a:r>
              <a:rPr sz="1000" spc="-20" dirty="0" smtClean="0">
                <a:solidFill>
                  <a:srgbClr val="5E6062"/>
                </a:solidFill>
                <a:latin typeface="Arial" panose="020B0604020202020204" pitchFamily="34" charset="0"/>
                <a:cs typeface="Arial" panose="020B0604020202020204" pitchFamily="34" charset="0"/>
              </a:rPr>
              <a:t>B</a:t>
            </a:r>
            <a:r>
              <a:rPr sz="1000" spc="0" dirty="0" smtClean="0">
                <a:solidFill>
                  <a:srgbClr val="5E6062"/>
                </a:solidFill>
                <a:latin typeface="Arial" panose="020B0604020202020204" pitchFamily="34" charset="0"/>
                <a:cs typeface="Arial" panose="020B0604020202020204" pitchFamily="34" charset="0"/>
              </a:rPr>
              <a:t>est.</a:t>
            </a:r>
            <a:endParaRPr sz="1000">
              <a:latin typeface="Arial" panose="020B0604020202020204" pitchFamily="34" charset="0"/>
              <a:cs typeface="Arial" panose="020B0604020202020204" pitchFamily="34" charset="0"/>
            </a:endParaRPr>
          </a:p>
        </p:txBody>
      </p:sp>
      <p:sp>
        <p:nvSpPr>
          <p:cNvPr id="15" name="object 6"/>
          <p:cNvSpPr txBox="1"/>
          <p:nvPr/>
        </p:nvSpPr>
        <p:spPr>
          <a:xfrm>
            <a:off x="1797499" y="1905000"/>
            <a:ext cx="4177029" cy="661035"/>
          </a:xfrm>
          <a:prstGeom prst="rect">
            <a:avLst/>
          </a:prstGeom>
        </p:spPr>
        <p:txBody>
          <a:bodyPr vert="horz" wrap="square" lIns="0" tIns="0" rIns="0" bIns="0" rtlCol="0">
            <a:noAutofit/>
          </a:bodyPr>
          <a:lstStyle/>
          <a:p>
            <a:pPr marR="0" algn="ctr">
              <a:lnSpc>
                <a:spcPct val="100000"/>
              </a:lnSpc>
            </a:pPr>
            <a:r>
              <a:rPr sz="1100" b="1" i="1" dirty="0" smtClean="0">
                <a:solidFill>
                  <a:srgbClr val="7E8083"/>
                </a:solidFill>
                <a:latin typeface="Arial" panose="020B0604020202020204" pitchFamily="34" charset="0"/>
                <a:cs typeface="Arial" panose="020B0604020202020204" pitchFamily="34" charset="0"/>
              </a:rPr>
              <a:t>All service companies are not created equal.</a:t>
            </a:r>
            <a:endParaRPr sz="1100" dirty="0">
              <a:latin typeface="Arial" panose="020B0604020202020204" pitchFamily="34" charset="0"/>
              <a:cs typeface="Arial" panose="020B0604020202020204" pitchFamily="34" charset="0"/>
            </a:endParaRPr>
          </a:p>
          <a:p>
            <a:pPr marL="12700" marR="12700" indent="0" algn="ctr">
              <a:lnSpc>
                <a:spcPct val="125000"/>
              </a:lnSpc>
            </a:pPr>
            <a:r>
              <a:rPr sz="1100" b="1" i="1" dirty="0" smtClean="0">
                <a:solidFill>
                  <a:srgbClr val="7E8083"/>
                </a:solidFill>
                <a:latin typeface="Arial" panose="020B0604020202020204" pitchFamily="34" charset="0"/>
                <a:cs typeface="Arial" panose="020B0604020202020204" pitchFamily="34" charset="0"/>
              </a:rPr>
              <a:t>We work only with the best — so you can confidently entrust the many facets of your home sale to one central contact.</a:t>
            </a:r>
            <a:endParaRPr sz="1100" dirty="0">
              <a:latin typeface="Arial" panose="020B0604020202020204" pitchFamily="34" charset="0"/>
              <a:cs typeface="Arial" panose="020B0604020202020204" pitchFamily="34" charset="0"/>
            </a:endParaRPr>
          </a:p>
        </p:txBody>
      </p:sp>
      <p:sp>
        <p:nvSpPr>
          <p:cNvPr id="16" name="object 9"/>
          <p:cNvSpPr/>
          <p:nvPr/>
        </p:nvSpPr>
        <p:spPr>
          <a:xfrm>
            <a:off x="1503248" y="2785107"/>
            <a:ext cx="4757737" cy="2519603"/>
          </a:xfrm>
          <a:prstGeom prst="rect">
            <a:avLst/>
          </a:prstGeom>
          <a:blipFill>
            <a:blip r:embed="rId3" cstate="print"/>
            <a:stretch>
              <a:fillRect/>
            </a:stretch>
          </a:blipFill>
        </p:spPr>
        <p:txBody>
          <a:bodyPr wrap="square" lIns="0" tIns="0" rIns="0" bIns="0" rtlCol="0">
            <a:noAutofit/>
          </a:bodyPr>
          <a:lstStyle/>
          <a:p>
            <a:endParaRPr/>
          </a:p>
        </p:txBody>
      </p:sp>
      <p:sp>
        <p:nvSpPr>
          <p:cNvPr id="17" name="object 3"/>
          <p:cNvSpPr/>
          <p:nvPr/>
        </p:nvSpPr>
        <p:spPr>
          <a:xfrm>
            <a:off x="461962" y="1655762"/>
            <a:ext cx="6848475" cy="0"/>
          </a:xfrm>
          <a:custGeom>
            <a:avLst/>
            <a:gdLst/>
            <a:ahLst/>
            <a:cxnLst/>
            <a:rect l="l" t="t" r="r" b="b"/>
            <a:pathLst>
              <a:path w="6848475">
                <a:moveTo>
                  <a:pt x="0" y="0"/>
                </a:moveTo>
                <a:lnTo>
                  <a:pt x="6848475" y="0"/>
                </a:lnTo>
              </a:path>
            </a:pathLst>
          </a:custGeom>
          <a:ln w="6350">
            <a:solidFill>
              <a:srgbClr val="58595B"/>
            </a:solidFill>
          </a:ln>
        </p:spPr>
        <p:txBody>
          <a:bodyPr wrap="square" lIns="0" tIns="0" rIns="0" bIns="0" rtlCol="0">
            <a:noAutofit/>
          </a:bodyPr>
          <a:lstStyle/>
          <a:p>
            <a:endParaRPr/>
          </a:p>
        </p:txBody>
      </p:sp>
      <p:pic>
        <p:nvPicPr>
          <p:cNvPr id="19" name="Picture 18"/>
          <p:cNvPicPr>
            <a:picLocks noChangeAspect="1"/>
          </p:cNvPicPr>
          <p:nvPr/>
        </p:nvPicPr>
        <p:blipFill rotWithShape="1">
          <a:blip r:embed="rId4"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4"/>
          <p:cNvSpPr>
            <a:spLocks noGrp="1"/>
          </p:cNvSpPr>
          <p:nvPr>
            <p:ph type="title"/>
          </p:nvPr>
        </p:nvSpPr>
        <p:spPr bwMode="auto">
          <a:xfrm>
            <a:off x="1447800" y="560388"/>
            <a:ext cx="4687887" cy="731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r>
              <a:rPr lang="en-US" altLang="en-US" dirty="0" smtClean="0">
                <a:latin typeface="District Light" charset="0"/>
                <a:ea typeface="ＭＳ Ｐゴシック" panose="020B0600070205080204" pitchFamily="34" charset="-128"/>
              </a:rPr>
              <a:t>Important Ways to Promote </a:t>
            </a:r>
            <a:br>
              <a:rPr lang="en-US" altLang="en-US" dirty="0" smtClean="0">
                <a:latin typeface="District Light" charset="0"/>
                <a:ea typeface="ＭＳ Ｐゴシック" panose="020B0600070205080204" pitchFamily="34" charset="-128"/>
              </a:rPr>
            </a:br>
            <a:r>
              <a:rPr lang="en-US" altLang="en-US" dirty="0" smtClean="0">
                <a:latin typeface="District Light" charset="0"/>
                <a:ea typeface="ＭＳ Ｐゴシック" panose="020B0600070205080204" pitchFamily="34" charset="-128"/>
              </a:rPr>
              <a:t>Your Property</a:t>
            </a:r>
          </a:p>
        </p:txBody>
      </p:sp>
      <p:sp>
        <p:nvSpPr>
          <p:cNvPr id="30724" name="Content Placeholder 5"/>
          <p:cNvSpPr>
            <a:spLocks noGrp="1"/>
          </p:cNvSpPr>
          <p:nvPr>
            <p:ph idx="1"/>
          </p:nvPr>
        </p:nvSpPr>
        <p:spPr>
          <a:xfrm>
            <a:off x="685800" y="1722438"/>
            <a:ext cx="6629400" cy="5364162"/>
          </a:xfrm>
        </p:spPr>
        <p:txBody>
          <a:bodyPr/>
          <a:lstStyle/>
          <a:p>
            <a:pPr marL="0" indent="0">
              <a:lnSpc>
                <a:spcPct val="120000"/>
              </a:lnSpc>
              <a:spcAft>
                <a:spcPts val="600"/>
              </a:spcAft>
              <a:defRPr/>
            </a:pPr>
            <a:r>
              <a:rPr lang="en-US" sz="1500" b="1" dirty="0" smtClean="0">
                <a:latin typeface="District Light"/>
                <a:ea typeface="+mn-ea"/>
                <a:cs typeface="District Light"/>
              </a:rPr>
              <a:t>By providing peace of mind to prospective buyers, these steps can enhance the salability of your property:</a:t>
            </a:r>
            <a:endParaRPr lang="en-US" sz="1500" b="1" dirty="0">
              <a:latin typeface="District Light"/>
              <a:ea typeface="+mn-ea"/>
              <a:cs typeface="District Light"/>
            </a:endParaRPr>
          </a:p>
          <a:p>
            <a:pPr marL="285750" indent="-285750" eaLnBrk="1" hangingPunct="1">
              <a:lnSpc>
                <a:spcPct val="150000"/>
              </a:lnSpc>
              <a:buClr>
                <a:srgbClr val="F2E8C6"/>
              </a:buClr>
              <a:buSzPct val="75000"/>
              <a:buFont typeface="Wingdings" charset="2"/>
              <a:buChar char="u"/>
              <a:defRPr/>
            </a:pPr>
            <a:r>
              <a:rPr lang="en-US" sz="1500" dirty="0" smtClean="0">
                <a:latin typeface="District Light"/>
                <a:ea typeface="+mn-ea"/>
                <a:cs typeface="District Light"/>
              </a:rPr>
              <a:t>A written property disclosure statement will give buyers a clear understanding of this property and the surrounding neighborhood.</a:t>
            </a:r>
          </a:p>
          <a:p>
            <a:pPr marL="285750" indent="-285750" eaLnBrk="1" hangingPunct="1">
              <a:lnSpc>
                <a:spcPct val="150000"/>
              </a:lnSpc>
              <a:buClr>
                <a:srgbClr val="F2E8C6"/>
              </a:buClr>
              <a:buSzPct val="75000"/>
              <a:buFont typeface="Wingdings" charset="2"/>
              <a:buChar char="u"/>
              <a:defRPr/>
            </a:pPr>
            <a:r>
              <a:rPr lang="en-US" sz="1500" dirty="0" smtClean="0">
                <a:latin typeface="District Light"/>
                <a:ea typeface="+mn-ea"/>
                <a:cs typeface="District Light"/>
              </a:rPr>
              <a:t>A home warranty can give prospective buyers peace of mind by providing repair-or-replace coverage of major home operating systems and appliances.</a:t>
            </a:r>
          </a:p>
          <a:p>
            <a:pPr marL="285750" indent="-285750" eaLnBrk="1" hangingPunct="1">
              <a:lnSpc>
                <a:spcPct val="150000"/>
              </a:lnSpc>
              <a:buClr>
                <a:srgbClr val="F2E8C6"/>
              </a:buClr>
              <a:buSzPct val="75000"/>
              <a:buFont typeface="Wingdings" charset="2"/>
              <a:buChar char="u"/>
              <a:defRPr/>
            </a:pPr>
            <a:r>
              <a:rPr lang="en-US" sz="1500" dirty="0" smtClean="0">
                <a:latin typeface="District Light"/>
                <a:ea typeface="+mn-ea"/>
                <a:cs typeface="District Light"/>
              </a:rPr>
              <a:t>Professional inspections, such as structural, roof and termite, will reveal the current condition of the property.</a:t>
            </a:r>
          </a:p>
          <a:p>
            <a:pPr>
              <a:lnSpc>
                <a:spcPct val="140000"/>
              </a:lnSpc>
              <a:defRPr/>
            </a:pPr>
            <a:endParaRPr lang="en-US" dirty="0" smtClean="0">
              <a:ea typeface="+mn-ea"/>
            </a:endParaRPr>
          </a:p>
        </p:txBody>
      </p:sp>
      <p:pic>
        <p:nvPicPr>
          <p:cNvPr id="23556" name="Picture 4" descr="G:\MARKETING\ADVERTISING &amp; MARKETING MAIN FOLDER\BERKSHIRE HATHAWAY\Homeselling Proposal\Images\home inspection doc_sstock79995865_w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5638800"/>
            <a:ext cx="3886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375818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0026"/>
          <a:stretch/>
        </p:blipFill>
        <p:spPr bwMode="auto">
          <a:xfrm>
            <a:off x="419100" y="1447800"/>
            <a:ext cx="6935788" cy="820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44532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bject 3"/>
          <p:cNvSpPr>
            <a:spLocks noChangeArrowheads="1"/>
          </p:cNvSpPr>
          <p:nvPr/>
        </p:nvSpPr>
        <p:spPr bwMode="auto">
          <a:xfrm>
            <a:off x="-76200" y="0"/>
            <a:ext cx="7848600" cy="1036320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a:p>
        </p:txBody>
      </p:sp>
      <p:sp>
        <p:nvSpPr>
          <p:cNvPr id="4" name="object 4"/>
          <p:cNvSpPr txBox="1"/>
          <p:nvPr/>
        </p:nvSpPr>
        <p:spPr>
          <a:xfrm>
            <a:off x="7375525" y="4643438"/>
            <a:ext cx="173038" cy="785812"/>
          </a:xfrm>
          <a:prstGeom prst="rect">
            <a:avLst/>
          </a:prstGeom>
        </p:spPr>
        <p:txBody>
          <a:bodyPr vert="vert" lIns="0" tIns="0" rIns="0" bIns="0"/>
          <a:lstStyle/>
          <a:p>
            <a:pPr marL="11654">
              <a:defRPr/>
            </a:pPr>
            <a:r>
              <a:rPr sz="1100" spc="233" dirty="0">
                <a:solidFill>
                  <a:srgbClr val="E5DCBD"/>
                </a:solidFill>
                <a:latin typeface="Arial"/>
                <a:cs typeface="Arial"/>
              </a:rPr>
              <a:t>p</a:t>
            </a:r>
            <a:r>
              <a:rPr sz="1100" dirty="0">
                <a:solidFill>
                  <a:srgbClr val="E5DCBD"/>
                </a:solidFill>
                <a:latin typeface="Arial"/>
                <a:cs typeface="Arial"/>
              </a:rPr>
              <a:t>r</a:t>
            </a:r>
            <a:r>
              <a:rPr sz="1100" spc="-73" dirty="0">
                <a:solidFill>
                  <a:srgbClr val="E5DCBD"/>
                </a:solidFill>
                <a:latin typeface="Arial"/>
                <a:cs typeface="Arial"/>
              </a:rPr>
              <a:t> </a:t>
            </a:r>
            <a:r>
              <a:rPr sz="1100" dirty="0">
                <a:solidFill>
                  <a:srgbClr val="E5DCBD"/>
                </a:solidFill>
                <a:latin typeface="Arial"/>
                <a:cs typeface="Arial"/>
              </a:rPr>
              <a:t>I</a:t>
            </a:r>
            <a:r>
              <a:rPr sz="1100" spc="-73" dirty="0">
                <a:solidFill>
                  <a:srgbClr val="E5DCBD"/>
                </a:solidFill>
                <a:latin typeface="Arial"/>
                <a:cs typeface="Arial"/>
              </a:rPr>
              <a:t> </a:t>
            </a:r>
            <a:r>
              <a:rPr sz="1100" dirty="0">
                <a:solidFill>
                  <a:srgbClr val="E5DCBD"/>
                </a:solidFill>
                <a:latin typeface="Arial"/>
                <a:cs typeface="Arial"/>
              </a:rPr>
              <a:t>c</a:t>
            </a:r>
            <a:r>
              <a:rPr sz="1100" spc="-73" dirty="0">
                <a:solidFill>
                  <a:srgbClr val="E5DCBD"/>
                </a:solidFill>
                <a:latin typeface="Arial"/>
                <a:cs typeface="Arial"/>
              </a:rPr>
              <a:t> </a:t>
            </a:r>
            <a:r>
              <a:rPr sz="1100" dirty="0">
                <a:solidFill>
                  <a:srgbClr val="E5DCBD"/>
                </a:solidFill>
                <a:latin typeface="Arial"/>
                <a:cs typeface="Arial"/>
              </a:rPr>
              <a:t>I</a:t>
            </a:r>
            <a:r>
              <a:rPr sz="1100" spc="-73" dirty="0">
                <a:solidFill>
                  <a:srgbClr val="E5DCBD"/>
                </a:solidFill>
                <a:latin typeface="Arial"/>
                <a:cs typeface="Arial"/>
              </a:rPr>
              <a:t> </a:t>
            </a:r>
            <a:r>
              <a:rPr sz="1100" spc="233" dirty="0">
                <a:solidFill>
                  <a:srgbClr val="E5DCBD"/>
                </a:solidFill>
                <a:latin typeface="Arial"/>
                <a:cs typeface="Arial"/>
              </a:rPr>
              <a:t>n</a:t>
            </a:r>
            <a:r>
              <a:rPr sz="1100" dirty="0">
                <a:solidFill>
                  <a:srgbClr val="E5DCBD"/>
                </a:solidFill>
                <a:latin typeface="Arial"/>
                <a:cs typeface="Arial"/>
              </a:rPr>
              <a:t>g</a:t>
            </a:r>
            <a:r>
              <a:rPr sz="1100" spc="-73" dirty="0">
                <a:solidFill>
                  <a:srgbClr val="E5DCBD"/>
                </a:solidFill>
                <a:latin typeface="Arial"/>
                <a:cs typeface="Arial"/>
              </a:rPr>
              <a:t> </a:t>
            </a:r>
            <a:endParaRPr sz="1100" dirty="0">
              <a:latin typeface="Arial"/>
              <a:cs typeface="Arial"/>
            </a:endParaRPr>
          </a:p>
        </p:txBody>
      </p:sp>
      <p:sp>
        <p:nvSpPr>
          <p:cNvPr id="5" name="object 5"/>
          <p:cNvSpPr txBox="1"/>
          <p:nvPr/>
        </p:nvSpPr>
        <p:spPr>
          <a:xfrm>
            <a:off x="1447800" y="1000125"/>
            <a:ext cx="6100763" cy="823913"/>
          </a:xfrm>
          <a:prstGeom prst="rect">
            <a:avLst/>
          </a:prstGeom>
        </p:spPr>
        <p:txBody>
          <a:bodyPr lIns="0" tIns="0" rIns="0" bIns="0"/>
          <a:lstStyle/>
          <a:p>
            <a:pPr marL="11654">
              <a:defRPr/>
            </a:pPr>
            <a:r>
              <a:rPr lang="en-US" sz="7600" b="1" spc="1741" baseline="-4040" dirty="0">
                <a:solidFill>
                  <a:srgbClr val="705A6A"/>
                </a:solidFill>
                <a:latin typeface="Arial"/>
                <a:cs typeface="Arial"/>
              </a:rPr>
              <a:t>PRICING</a:t>
            </a:r>
            <a:r>
              <a:rPr lang="en-US" sz="2500" b="1" spc="624" dirty="0">
                <a:solidFill>
                  <a:srgbClr val="705A6A"/>
                </a:solidFill>
                <a:latin typeface="Arial"/>
                <a:cs typeface="Arial"/>
              </a:rPr>
              <a:t>STRATEGY</a:t>
            </a:r>
            <a:endParaRPr sz="2500" b="1" dirty="0">
              <a:latin typeface="Arial"/>
              <a:cs typeface="Arial"/>
            </a:endParaRPr>
          </a:p>
        </p:txBody>
      </p:sp>
      <p:sp>
        <p:nvSpPr>
          <p:cNvPr id="6" name="object 6"/>
          <p:cNvSpPr txBox="1"/>
          <p:nvPr/>
        </p:nvSpPr>
        <p:spPr>
          <a:xfrm>
            <a:off x="228600" y="752475"/>
            <a:ext cx="3124200" cy="388938"/>
          </a:xfrm>
          <a:prstGeom prst="rect">
            <a:avLst/>
          </a:prstGeom>
        </p:spPr>
        <p:txBody>
          <a:bodyPr lIns="0" tIns="0" rIns="0" bIns="0"/>
          <a:lstStyle/>
          <a:p>
            <a:pPr marL="11654">
              <a:lnSpc>
                <a:spcPts val="2996"/>
              </a:lnSpc>
              <a:defRPr/>
            </a:pPr>
            <a:r>
              <a:rPr lang="en-US" sz="2500" b="1" spc="92" dirty="0">
                <a:solidFill>
                  <a:srgbClr val="705A6A"/>
                </a:solidFill>
                <a:latin typeface="Arial"/>
                <a:cs typeface="Arial"/>
              </a:rPr>
              <a:t>ESTABLISHING</a:t>
            </a:r>
            <a:endParaRPr sz="2500" b="1" dirty="0">
              <a:latin typeface="Arial"/>
              <a:cs typeface="Arial"/>
            </a:endParaRPr>
          </a:p>
        </p:txBody>
      </p:sp>
    </p:spTree>
    <p:extLst>
      <p:ext uri="{BB962C8B-B14F-4D97-AF65-F5344CB8AC3E}">
        <p14:creationId xmlns:p14="http://schemas.microsoft.com/office/powerpoint/2010/main" val="9393682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7"/>
          <p:cNvSpPr>
            <a:spLocks noGrp="1"/>
          </p:cNvSpPr>
          <p:nvPr>
            <p:ph type="title"/>
          </p:nvPr>
        </p:nvSpPr>
        <p:spPr bwMode="auto">
          <a:xfrm>
            <a:off x="1355976" y="609600"/>
            <a:ext cx="4687887" cy="731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r>
              <a:rPr lang="en-US" altLang="en-US" dirty="0" smtClean="0">
                <a:latin typeface="District Light" charset="0"/>
                <a:ea typeface="ＭＳ Ｐゴシック" panose="020B0600070205080204" pitchFamily="34" charset="-128"/>
              </a:rPr>
              <a:t>Determining a Market Sensitive Price</a:t>
            </a:r>
          </a:p>
        </p:txBody>
      </p:sp>
      <p:sp>
        <p:nvSpPr>
          <p:cNvPr id="26627" name="Content Placeholder 8"/>
          <p:cNvSpPr>
            <a:spLocks noGrp="1"/>
          </p:cNvSpPr>
          <p:nvPr>
            <p:ph idx="1"/>
          </p:nvPr>
        </p:nvSpPr>
        <p:spPr bwMode="auto">
          <a:xfrm>
            <a:off x="685800" y="1722438"/>
            <a:ext cx="6629400" cy="5364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spcBef>
                <a:spcPts val="1000"/>
              </a:spcBef>
            </a:pPr>
            <a:r>
              <a:rPr lang="en-US" altLang="en-US" sz="1500" b="1" smtClean="0">
                <a:latin typeface="District Light" charset="0"/>
                <a:ea typeface="ＭＳ Ｐゴシック" panose="020B0600070205080204" pitchFamily="34" charset="-128"/>
              </a:rPr>
              <a:t>An impartial evaluation of market activity is the most effective way to</a:t>
            </a:r>
            <a:br>
              <a:rPr lang="en-US" altLang="en-US" sz="1500" b="1" smtClean="0">
                <a:latin typeface="District Light" charset="0"/>
                <a:ea typeface="ＭＳ Ｐゴシック" panose="020B0600070205080204" pitchFamily="34" charset="-128"/>
              </a:rPr>
            </a:br>
            <a:r>
              <a:rPr lang="en-US" altLang="en-US" sz="1500" b="1" smtClean="0">
                <a:latin typeface="District Light" charset="0"/>
                <a:ea typeface="ＭＳ Ｐゴシック" panose="020B0600070205080204" pitchFamily="34" charset="-128"/>
              </a:rPr>
              <a:t>estimate a property</a:t>
            </a:r>
            <a:r>
              <a:rPr lang="ja-JP" altLang="en-US" sz="1500" b="1" smtClean="0">
                <a:latin typeface="District Light" charset="0"/>
                <a:ea typeface="ＭＳ Ｐゴシック" panose="020B0600070205080204" pitchFamily="34" charset="-128"/>
              </a:rPr>
              <a:t>’</a:t>
            </a:r>
            <a:r>
              <a:rPr lang="en-US" altLang="ja-JP" sz="1500" b="1" smtClean="0">
                <a:latin typeface="District Light" charset="0"/>
                <a:ea typeface="ＭＳ Ｐゴシック" panose="020B0600070205080204" pitchFamily="34" charset="-128"/>
              </a:rPr>
              <a:t>s potential selling price. A Comparative Market Analysis considers similar properties that: </a:t>
            </a:r>
          </a:p>
          <a:p>
            <a:pPr marL="0" indent="0">
              <a:lnSpc>
                <a:spcPct val="150000"/>
              </a:lnSpc>
              <a:spcBef>
                <a:spcPts val="1000"/>
              </a:spcBef>
            </a:pPr>
            <a:r>
              <a:rPr lang="en-US" altLang="en-US" sz="1500" b="1" smtClean="0">
                <a:solidFill>
                  <a:srgbClr val="231F20"/>
                </a:solidFill>
                <a:latin typeface="District Light" charset="0"/>
                <a:ea typeface="ＭＳ Ｐゴシック" panose="020B0600070205080204" pitchFamily="34" charset="-128"/>
              </a:rPr>
              <a:t>Have sold in the recent past</a:t>
            </a:r>
          </a:p>
          <a:p>
            <a:pPr marL="295275" lvl="3" indent="-295275">
              <a:lnSpc>
                <a:spcPct val="150000"/>
              </a:lnSpc>
              <a:spcBef>
                <a:spcPts val="1000"/>
              </a:spcBef>
              <a:buClr>
                <a:srgbClr val="F2E8C6"/>
              </a:buClr>
              <a:buSzPct val="75000"/>
              <a:buFont typeface="Wingdings" panose="05000000000000000000" pitchFamily="2" charset="2"/>
              <a:buChar char="u"/>
            </a:pPr>
            <a:r>
              <a:rPr lang="en-US" altLang="en-US" sz="1500" smtClean="0">
                <a:solidFill>
                  <a:srgbClr val="231F20"/>
                </a:solidFill>
                <a:latin typeface="District Light" charset="0"/>
                <a:ea typeface="Arial" panose="020B0604020202020204" pitchFamily="34" charset="0"/>
              </a:rPr>
              <a:t>This shows us what buyers in this market have actually paid for properties similar to yours.</a:t>
            </a:r>
          </a:p>
          <a:p>
            <a:pPr marL="0" indent="0">
              <a:lnSpc>
                <a:spcPct val="150000"/>
              </a:lnSpc>
              <a:spcBef>
                <a:spcPts val="1000"/>
              </a:spcBef>
            </a:pPr>
            <a:r>
              <a:rPr lang="en-US" altLang="en-US" sz="1500" b="1" smtClean="0">
                <a:solidFill>
                  <a:srgbClr val="231F20"/>
                </a:solidFill>
                <a:latin typeface="District Light" charset="0"/>
                <a:ea typeface="ＭＳ Ｐゴシック" panose="020B0600070205080204" pitchFamily="34" charset="-128"/>
              </a:rPr>
              <a:t>Are currently on the market</a:t>
            </a:r>
          </a:p>
          <a:p>
            <a:pPr marL="295275" lvl="3" indent="-295275">
              <a:lnSpc>
                <a:spcPct val="150000"/>
              </a:lnSpc>
              <a:spcBef>
                <a:spcPts val="1000"/>
              </a:spcBef>
              <a:buClr>
                <a:srgbClr val="F2E8C6"/>
              </a:buClr>
              <a:buSzPct val="75000"/>
              <a:buFont typeface="Wingdings" panose="05000000000000000000" pitchFamily="2" charset="2"/>
              <a:buChar char="u"/>
            </a:pPr>
            <a:r>
              <a:rPr lang="en-US" altLang="en-US" sz="1500" smtClean="0">
                <a:solidFill>
                  <a:srgbClr val="231F20"/>
                </a:solidFill>
                <a:latin typeface="District Light" charset="0"/>
                <a:ea typeface="Arial" panose="020B0604020202020204" pitchFamily="34" charset="0"/>
              </a:rPr>
              <a:t>These are properties that will be competing with yours for the attention of available buyers.</a:t>
            </a:r>
          </a:p>
          <a:p>
            <a:pPr marL="0" indent="0">
              <a:lnSpc>
                <a:spcPct val="150000"/>
              </a:lnSpc>
              <a:spcBef>
                <a:spcPts val="1000"/>
              </a:spcBef>
            </a:pPr>
            <a:r>
              <a:rPr lang="en-US" altLang="en-US" sz="1500" b="1" smtClean="0">
                <a:solidFill>
                  <a:srgbClr val="231F20"/>
                </a:solidFill>
                <a:latin typeface="District Light" charset="0"/>
                <a:ea typeface="ＭＳ Ｐゴシック" panose="020B0600070205080204" pitchFamily="34" charset="-128"/>
              </a:rPr>
              <a:t>Failed to sell</a:t>
            </a:r>
          </a:p>
          <a:p>
            <a:pPr marL="295275" lvl="3" indent="-295275">
              <a:lnSpc>
                <a:spcPct val="150000"/>
              </a:lnSpc>
              <a:spcBef>
                <a:spcPts val="1000"/>
              </a:spcBef>
              <a:buClr>
                <a:srgbClr val="F2E8C6"/>
              </a:buClr>
              <a:buSzPct val="75000"/>
              <a:buFont typeface="Wingdings" panose="05000000000000000000" pitchFamily="2" charset="2"/>
              <a:buChar char="u"/>
            </a:pPr>
            <a:r>
              <a:rPr lang="en-US" altLang="en-US" sz="1500" smtClean="0">
                <a:solidFill>
                  <a:srgbClr val="231F20"/>
                </a:solidFill>
                <a:latin typeface="District Light" charset="0"/>
                <a:ea typeface="Arial" panose="020B0604020202020204" pitchFamily="34" charset="0"/>
              </a:rPr>
              <a:t>Understanding why these properties did not sell can help avoid disappointment in the marketing of your property</a:t>
            </a:r>
            <a:r>
              <a:rPr lang="en-US" altLang="en-US" smtClean="0">
                <a:solidFill>
                  <a:srgbClr val="231F20"/>
                </a:solidFill>
                <a:latin typeface="District Light" charset="0"/>
                <a:ea typeface="Arial" panose="020B0604020202020204" pitchFamily="34" charset="0"/>
              </a:rPr>
              <a:t>.</a:t>
            </a:r>
          </a:p>
        </p:txBody>
      </p:sp>
      <p:pic>
        <p:nvPicPr>
          <p:cNvPr id="26628" name="Picture 4" descr="G:\MARKETING\ADVERTISING &amp; MARKETING MAIN FOLDER\BERKSHIRE HATHAWAY\Homeselling Proposal\Images\ManReachingHouses shutterstock_11553628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6781800"/>
            <a:ext cx="3886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61806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able 26"/>
          <p:cNvGraphicFramePr>
            <a:graphicFrameLocks noGrp="1"/>
          </p:cNvGraphicFramePr>
          <p:nvPr/>
        </p:nvGraphicFramePr>
        <p:xfrm>
          <a:off x="647700" y="3293904"/>
          <a:ext cx="6217920" cy="286068"/>
        </p:xfrm>
        <a:graphic>
          <a:graphicData uri="http://schemas.openxmlformats.org/drawingml/2006/table">
            <a:tbl>
              <a:tblPr/>
              <a:tblGrid>
                <a:gridCol w="1036320">
                  <a:extLst>
                    <a:ext uri="{9D8B030D-6E8A-4147-A177-3AD203B41FA5}">
                      <a16:colId xmlns:a16="http://schemas.microsoft.com/office/drawing/2014/main" val="20000"/>
                    </a:ext>
                  </a:extLst>
                </a:gridCol>
                <a:gridCol w="518160">
                  <a:extLst>
                    <a:ext uri="{9D8B030D-6E8A-4147-A177-3AD203B41FA5}">
                      <a16:colId xmlns:a16="http://schemas.microsoft.com/office/drawing/2014/main" val="20001"/>
                    </a:ext>
                  </a:extLst>
                </a:gridCol>
                <a:gridCol w="453390">
                  <a:extLst>
                    <a:ext uri="{9D8B030D-6E8A-4147-A177-3AD203B41FA5}">
                      <a16:colId xmlns:a16="http://schemas.microsoft.com/office/drawing/2014/main" val="20002"/>
                    </a:ext>
                  </a:extLst>
                </a:gridCol>
                <a:gridCol w="388620">
                  <a:extLst>
                    <a:ext uri="{9D8B030D-6E8A-4147-A177-3AD203B41FA5}">
                      <a16:colId xmlns:a16="http://schemas.microsoft.com/office/drawing/2014/main" val="20003"/>
                    </a:ext>
                  </a:extLst>
                </a:gridCol>
                <a:gridCol w="388620">
                  <a:extLst>
                    <a:ext uri="{9D8B030D-6E8A-4147-A177-3AD203B41FA5}">
                      <a16:colId xmlns:a16="http://schemas.microsoft.com/office/drawing/2014/main" val="20004"/>
                    </a:ext>
                  </a:extLst>
                </a:gridCol>
                <a:gridCol w="453390">
                  <a:extLst>
                    <a:ext uri="{9D8B030D-6E8A-4147-A177-3AD203B41FA5}">
                      <a16:colId xmlns:a16="http://schemas.microsoft.com/office/drawing/2014/main" val="20005"/>
                    </a:ext>
                  </a:extLst>
                </a:gridCol>
                <a:gridCol w="518160">
                  <a:extLst>
                    <a:ext uri="{9D8B030D-6E8A-4147-A177-3AD203B41FA5}">
                      <a16:colId xmlns:a16="http://schemas.microsoft.com/office/drawing/2014/main" val="20006"/>
                    </a:ext>
                  </a:extLst>
                </a:gridCol>
                <a:gridCol w="647700">
                  <a:extLst>
                    <a:ext uri="{9D8B030D-6E8A-4147-A177-3AD203B41FA5}">
                      <a16:colId xmlns:a16="http://schemas.microsoft.com/office/drawing/2014/main" val="20007"/>
                    </a:ext>
                  </a:extLst>
                </a:gridCol>
                <a:gridCol w="453390">
                  <a:extLst>
                    <a:ext uri="{9D8B030D-6E8A-4147-A177-3AD203B41FA5}">
                      <a16:colId xmlns:a16="http://schemas.microsoft.com/office/drawing/2014/main" val="20008"/>
                    </a:ext>
                  </a:extLst>
                </a:gridCol>
                <a:gridCol w="472281">
                  <a:extLst>
                    <a:ext uri="{9D8B030D-6E8A-4147-A177-3AD203B41FA5}">
                      <a16:colId xmlns:a16="http://schemas.microsoft.com/office/drawing/2014/main" val="20009"/>
                    </a:ext>
                  </a:extLst>
                </a:gridCol>
                <a:gridCol w="887889">
                  <a:extLst>
                    <a:ext uri="{9D8B030D-6E8A-4147-A177-3AD203B41FA5}">
                      <a16:colId xmlns:a16="http://schemas.microsoft.com/office/drawing/2014/main" val="20010"/>
                    </a:ext>
                  </a:extLst>
                </a:gridCol>
              </a:tblGrid>
              <a:tr h="143034">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Address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Bdrms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Baths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Gar</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Age</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Style</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Terms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Dys/Mkt</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List $</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Sale $</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Remarks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extLst>
                  <a:ext uri="{0D108BD9-81ED-4DB2-BD59-A6C34878D82A}">
                    <a16:rowId xmlns:a16="http://schemas.microsoft.com/office/drawing/2014/main" val="10000"/>
                  </a:ext>
                </a:extLst>
              </a:tr>
              <a:tr h="14303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dirty="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8712" name="TextBox 20"/>
          <p:cNvSpPr txBox="1">
            <a:spLocks noChangeArrowheads="1"/>
          </p:cNvSpPr>
          <p:nvPr/>
        </p:nvSpPr>
        <p:spPr bwMode="auto">
          <a:xfrm>
            <a:off x="582930" y="3045619"/>
            <a:ext cx="2072640" cy="249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MS PGothic" pitchFamily="34" charset="-128"/>
              </a:defRPr>
            </a:lvl1pPr>
            <a:lvl2pPr marL="742950" indent="-285750">
              <a:defRPr sz="2400">
                <a:solidFill>
                  <a:schemeClr val="tx1"/>
                </a:solidFill>
                <a:latin typeface="Times New Roman" panose="02020603050405020304" pitchFamily="18" charset="0"/>
                <a:ea typeface="MS PGothic" pitchFamily="34" charset="-128"/>
              </a:defRPr>
            </a:lvl2pPr>
            <a:lvl3pPr marL="1143000" indent="-228600">
              <a:defRPr sz="2400">
                <a:solidFill>
                  <a:schemeClr val="tx1"/>
                </a:solidFill>
                <a:latin typeface="Times New Roman" panose="02020603050405020304" pitchFamily="18" charset="0"/>
                <a:ea typeface="MS PGothic" pitchFamily="34" charset="-128"/>
              </a:defRPr>
            </a:lvl3pPr>
            <a:lvl4pPr marL="1600200" indent="-228600">
              <a:defRPr sz="2400">
                <a:solidFill>
                  <a:schemeClr val="tx1"/>
                </a:solidFill>
                <a:latin typeface="Times New Roman" panose="02020603050405020304" pitchFamily="18" charset="0"/>
                <a:ea typeface="MS PGothic" pitchFamily="34" charset="-128"/>
              </a:defRPr>
            </a:lvl4pPr>
            <a:lvl5pPr marL="2057400" indent="-228600">
              <a:defRPr sz="2400">
                <a:solidFill>
                  <a:schemeClr val="tx1"/>
                </a:solidFill>
                <a:latin typeface="Times New Roman" panose="02020603050405020304"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9pPr>
          </a:lstStyle>
          <a:p>
            <a:pPr eaLnBrk="1" hangingPunct="1"/>
            <a:r>
              <a:rPr lang="en-US" altLang="en-US" sz="1020" b="1">
                <a:solidFill>
                  <a:srgbClr val="000000"/>
                </a:solidFill>
                <a:latin typeface="District Light" charset="0"/>
              </a:rPr>
              <a:t>Subject Property:</a:t>
            </a:r>
          </a:p>
        </p:txBody>
      </p:sp>
      <p:sp>
        <p:nvSpPr>
          <p:cNvPr id="28713" name="TextBox 21"/>
          <p:cNvSpPr txBox="1">
            <a:spLocks noChangeArrowheads="1"/>
          </p:cNvSpPr>
          <p:nvPr/>
        </p:nvSpPr>
        <p:spPr bwMode="auto">
          <a:xfrm>
            <a:off x="582930" y="3822859"/>
            <a:ext cx="3950970" cy="249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MS PGothic" pitchFamily="34" charset="-128"/>
              </a:defRPr>
            </a:lvl1pPr>
            <a:lvl2pPr marL="742950" indent="-285750">
              <a:defRPr sz="2400">
                <a:solidFill>
                  <a:schemeClr val="tx1"/>
                </a:solidFill>
                <a:latin typeface="Times New Roman" panose="02020603050405020304" pitchFamily="18" charset="0"/>
                <a:ea typeface="MS PGothic" pitchFamily="34" charset="-128"/>
              </a:defRPr>
            </a:lvl2pPr>
            <a:lvl3pPr marL="1143000" indent="-228600">
              <a:defRPr sz="2400">
                <a:solidFill>
                  <a:schemeClr val="tx1"/>
                </a:solidFill>
                <a:latin typeface="Times New Roman" panose="02020603050405020304" pitchFamily="18" charset="0"/>
                <a:ea typeface="MS PGothic" pitchFamily="34" charset="-128"/>
              </a:defRPr>
            </a:lvl3pPr>
            <a:lvl4pPr marL="1600200" indent="-228600">
              <a:defRPr sz="2400">
                <a:solidFill>
                  <a:schemeClr val="tx1"/>
                </a:solidFill>
                <a:latin typeface="Times New Roman" panose="02020603050405020304" pitchFamily="18" charset="0"/>
                <a:ea typeface="MS PGothic" pitchFamily="34" charset="-128"/>
              </a:defRPr>
            </a:lvl4pPr>
            <a:lvl5pPr marL="2057400" indent="-228600">
              <a:defRPr sz="2400">
                <a:solidFill>
                  <a:schemeClr val="tx1"/>
                </a:solidFill>
                <a:latin typeface="Times New Roman" panose="02020603050405020304"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9pPr>
          </a:lstStyle>
          <a:p>
            <a:pPr eaLnBrk="1" hangingPunct="1"/>
            <a:r>
              <a:rPr lang="en-US" altLang="en-US" sz="1020" b="1">
                <a:solidFill>
                  <a:srgbClr val="000000"/>
                </a:solidFill>
                <a:latin typeface="District Light" charset="0"/>
              </a:rPr>
              <a:t>Similar Properties That Sold Recently:</a:t>
            </a:r>
          </a:p>
        </p:txBody>
      </p:sp>
      <p:sp>
        <p:nvSpPr>
          <p:cNvPr id="28714" name="TextBox 22"/>
          <p:cNvSpPr txBox="1">
            <a:spLocks noChangeArrowheads="1"/>
          </p:cNvSpPr>
          <p:nvPr/>
        </p:nvSpPr>
        <p:spPr bwMode="auto">
          <a:xfrm>
            <a:off x="582930" y="4963082"/>
            <a:ext cx="3950970" cy="249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MS PGothic" pitchFamily="34" charset="-128"/>
              </a:defRPr>
            </a:lvl1pPr>
            <a:lvl2pPr marL="742950" indent="-285750">
              <a:defRPr sz="2400">
                <a:solidFill>
                  <a:schemeClr val="tx1"/>
                </a:solidFill>
                <a:latin typeface="Times New Roman" panose="02020603050405020304" pitchFamily="18" charset="0"/>
                <a:ea typeface="MS PGothic" pitchFamily="34" charset="-128"/>
              </a:defRPr>
            </a:lvl2pPr>
            <a:lvl3pPr marL="1143000" indent="-228600">
              <a:defRPr sz="2400">
                <a:solidFill>
                  <a:schemeClr val="tx1"/>
                </a:solidFill>
                <a:latin typeface="Times New Roman" panose="02020603050405020304" pitchFamily="18" charset="0"/>
                <a:ea typeface="MS PGothic" pitchFamily="34" charset="-128"/>
              </a:defRPr>
            </a:lvl3pPr>
            <a:lvl4pPr marL="1600200" indent="-228600">
              <a:defRPr sz="2400">
                <a:solidFill>
                  <a:schemeClr val="tx1"/>
                </a:solidFill>
                <a:latin typeface="Times New Roman" panose="02020603050405020304" pitchFamily="18" charset="0"/>
                <a:ea typeface="MS PGothic" pitchFamily="34" charset="-128"/>
              </a:defRPr>
            </a:lvl4pPr>
            <a:lvl5pPr marL="2057400" indent="-228600">
              <a:defRPr sz="2400">
                <a:solidFill>
                  <a:schemeClr val="tx1"/>
                </a:solidFill>
                <a:latin typeface="Times New Roman" panose="02020603050405020304"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9pPr>
          </a:lstStyle>
          <a:p>
            <a:pPr eaLnBrk="1" hangingPunct="1"/>
            <a:r>
              <a:rPr lang="en-US" altLang="en-US" sz="1020" b="1">
                <a:solidFill>
                  <a:srgbClr val="000000"/>
                </a:solidFill>
                <a:latin typeface="District Light" charset="0"/>
              </a:rPr>
              <a:t>Similar Properties Now Active On The Market:</a:t>
            </a:r>
          </a:p>
        </p:txBody>
      </p:sp>
      <p:sp>
        <p:nvSpPr>
          <p:cNvPr id="28715" name="TextBox 23"/>
          <p:cNvSpPr txBox="1">
            <a:spLocks noChangeArrowheads="1"/>
          </p:cNvSpPr>
          <p:nvPr/>
        </p:nvSpPr>
        <p:spPr bwMode="auto">
          <a:xfrm>
            <a:off x="582930" y="6089809"/>
            <a:ext cx="3950970" cy="249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MS PGothic" pitchFamily="34" charset="-128"/>
              </a:defRPr>
            </a:lvl1pPr>
            <a:lvl2pPr marL="742950" indent="-285750">
              <a:defRPr sz="2400">
                <a:solidFill>
                  <a:schemeClr val="tx1"/>
                </a:solidFill>
                <a:latin typeface="Times New Roman" panose="02020603050405020304" pitchFamily="18" charset="0"/>
                <a:ea typeface="MS PGothic" pitchFamily="34" charset="-128"/>
              </a:defRPr>
            </a:lvl2pPr>
            <a:lvl3pPr marL="1143000" indent="-228600">
              <a:defRPr sz="2400">
                <a:solidFill>
                  <a:schemeClr val="tx1"/>
                </a:solidFill>
                <a:latin typeface="Times New Roman" panose="02020603050405020304" pitchFamily="18" charset="0"/>
                <a:ea typeface="MS PGothic" pitchFamily="34" charset="-128"/>
              </a:defRPr>
            </a:lvl3pPr>
            <a:lvl4pPr marL="1600200" indent="-228600">
              <a:defRPr sz="2400">
                <a:solidFill>
                  <a:schemeClr val="tx1"/>
                </a:solidFill>
                <a:latin typeface="Times New Roman" panose="02020603050405020304" pitchFamily="18" charset="0"/>
                <a:ea typeface="MS PGothic" pitchFamily="34" charset="-128"/>
              </a:defRPr>
            </a:lvl4pPr>
            <a:lvl5pPr marL="2057400" indent="-228600">
              <a:defRPr sz="2400">
                <a:solidFill>
                  <a:schemeClr val="tx1"/>
                </a:solidFill>
                <a:latin typeface="Times New Roman" panose="02020603050405020304"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itchFamily="34" charset="-128"/>
              </a:defRPr>
            </a:lvl9pPr>
          </a:lstStyle>
          <a:p>
            <a:pPr eaLnBrk="1" hangingPunct="1"/>
            <a:r>
              <a:rPr lang="en-US" altLang="en-US" sz="1020" b="1">
                <a:solidFill>
                  <a:srgbClr val="000000"/>
                </a:solidFill>
                <a:latin typeface="District Light" charset="0"/>
              </a:rPr>
              <a:t>Similar Properties That Failed To Sell:</a:t>
            </a:r>
          </a:p>
        </p:txBody>
      </p:sp>
      <p:graphicFrame>
        <p:nvGraphicFramePr>
          <p:cNvPr id="11" name="Table 10"/>
          <p:cNvGraphicFramePr>
            <a:graphicFrameLocks noGrp="1"/>
          </p:cNvGraphicFramePr>
          <p:nvPr>
            <p:extLst>
              <p:ext uri="{D42A27DB-BD31-4B8C-83A1-F6EECF244321}">
                <p14:modId xmlns:p14="http://schemas.microsoft.com/office/powerpoint/2010/main" val="1009309597"/>
              </p:ext>
            </p:extLst>
          </p:nvPr>
        </p:nvGraphicFramePr>
        <p:xfrm>
          <a:off x="647700" y="4057650"/>
          <a:ext cx="6217920" cy="712470"/>
        </p:xfrm>
        <a:graphic>
          <a:graphicData uri="http://schemas.openxmlformats.org/drawingml/2006/table">
            <a:tbl>
              <a:tblPr/>
              <a:tblGrid>
                <a:gridCol w="1036320">
                  <a:extLst>
                    <a:ext uri="{9D8B030D-6E8A-4147-A177-3AD203B41FA5}">
                      <a16:colId xmlns:a16="http://schemas.microsoft.com/office/drawing/2014/main" val="20000"/>
                    </a:ext>
                  </a:extLst>
                </a:gridCol>
                <a:gridCol w="518160">
                  <a:extLst>
                    <a:ext uri="{9D8B030D-6E8A-4147-A177-3AD203B41FA5}">
                      <a16:colId xmlns:a16="http://schemas.microsoft.com/office/drawing/2014/main" val="20001"/>
                    </a:ext>
                  </a:extLst>
                </a:gridCol>
                <a:gridCol w="453390">
                  <a:extLst>
                    <a:ext uri="{9D8B030D-6E8A-4147-A177-3AD203B41FA5}">
                      <a16:colId xmlns:a16="http://schemas.microsoft.com/office/drawing/2014/main" val="20002"/>
                    </a:ext>
                  </a:extLst>
                </a:gridCol>
                <a:gridCol w="388620">
                  <a:extLst>
                    <a:ext uri="{9D8B030D-6E8A-4147-A177-3AD203B41FA5}">
                      <a16:colId xmlns:a16="http://schemas.microsoft.com/office/drawing/2014/main" val="20003"/>
                    </a:ext>
                  </a:extLst>
                </a:gridCol>
                <a:gridCol w="388620">
                  <a:extLst>
                    <a:ext uri="{9D8B030D-6E8A-4147-A177-3AD203B41FA5}">
                      <a16:colId xmlns:a16="http://schemas.microsoft.com/office/drawing/2014/main" val="20004"/>
                    </a:ext>
                  </a:extLst>
                </a:gridCol>
                <a:gridCol w="453390">
                  <a:extLst>
                    <a:ext uri="{9D8B030D-6E8A-4147-A177-3AD203B41FA5}">
                      <a16:colId xmlns:a16="http://schemas.microsoft.com/office/drawing/2014/main" val="20005"/>
                    </a:ext>
                  </a:extLst>
                </a:gridCol>
                <a:gridCol w="518160">
                  <a:extLst>
                    <a:ext uri="{9D8B030D-6E8A-4147-A177-3AD203B41FA5}">
                      <a16:colId xmlns:a16="http://schemas.microsoft.com/office/drawing/2014/main" val="20006"/>
                    </a:ext>
                  </a:extLst>
                </a:gridCol>
                <a:gridCol w="647700">
                  <a:extLst>
                    <a:ext uri="{9D8B030D-6E8A-4147-A177-3AD203B41FA5}">
                      <a16:colId xmlns:a16="http://schemas.microsoft.com/office/drawing/2014/main" val="20007"/>
                    </a:ext>
                  </a:extLst>
                </a:gridCol>
                <a:gridCol w="453390">
                  <a:extLst>
                    <a:ext uri="{9D8B030D-6E8A-4147-A177-3AD203B41FA5}">
                      <a16:colId xmlns:a16="http://schemas.microsoft.com/office/drawing/2014/main" val="20008"/>
                    </a:ext>
                  </a:extLst>
                </a:gridCol>
                <a:gridCol w="742950">
                  <a:extLst>
                    <a:ext uri="{9D8B030D-6E8A-4147-A177-3AD203B41FA5}">
                      <a16:colId xmlns:a16="http://schemas.microsoft.com/office/drawing/2014/main" val="20009"/>
                    </a:ext>
                  </a:extLst>
                </a:gridCol>
                <a:gridCol w="617220">
                  <a:extLst>
                    <a:ext uri="{9D8B030D-6E8A-4147-A177-3AD203B41FA5}">
                      <a16:colId xmlns:a16="http://schemas.microsoft.com/office/drawing/2014/main" val="20010"/>
                    </a:ext>
                  </a:extLst>
                </a:gridCol>
              </a:tblGrid>
              <a:tr h="142494">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dirty="0">
                          <a:ln>
                            <a:noFill/>
                          </a:ln>
                          <a:solidFill>
                            <a:srgbClr val="FFFFFF"/>
                          </a:solidFill>
                          <a:effectLst/>
                          <a:latin typeface="District Light" charset="0"/>
                          <a:ea typeface="ＭＳ Ｐゴシック" charset="0"/>
                          <a:cs typeface="District Light" charset="0"/>
                        </a:rPr>
                        <a:t>Address</a:t>
                      </a:r>
                      <a:endParaRPr kumimoji="0" lang="en-US" sz="900" b="1" i="0" u="none" strike="noStrike" cap="none" normalizeH="0" baseline="0" dirty="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Bdrms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Baths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Gar</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Age</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dirty="0" smtClean="0">
                          <a:ln>
                            <a:noFill/>
                          </a:ln>
                          <a:solidFill>
                            <a:srgbClr val="FFFFFF"/>
                          </a:solidFill>
                          <a:effectLst/>
                          <a:latin typeface="District Light" charset="0"/>
                          <a:ea typeface="ＭＳ Ｐゴシック" charset="0"/>
                          <a:cs typeface="District Light" charset="0"/>
                        </a:rPr>
                        <a:t>Size</a:t>
                      </a:r>
                      <a:endParaRPr kumimoji="0" lang="en-US" sz="900" b="1" i="0" u="none" strike="noStrike" cap="none" normalizeH="0" baseline="0" dirty="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dirty="0">
                          <a:ln>
                            <a:noFill/>
                          </a:ln>
                          <a:solidFill>
                            <a:srgbClr val="FFFFFF"/>
                          </a:solidFill>
                          <a:effectLst/>
                          <a:latin typeface="District Light" charset="0"/>
                          <a:ea typeface="ＭＳ Ｐゴシック" charset="0"/>
                          <a:cs typeface="District Light" charset="0"/>
                        </a:rPr>
                        <a:t>Terms</a:t>
                      </a:r>
                      <a:endParaRPr kumimoji="0" lang="en-US" sz="900" b="1" i="0" u="none" strike="noStrike" cap="none" normalizeH="0" baseline="0" dirty="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Dys/Mkt</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List $</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Sale $</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Remarks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extLst>
                  <a:ext uri="{0D108BD9-81ED-4DB2-BD59-A6C34878D82A}">
                    <a16:rowId xmlns:a16="http://schemas.microsoft.com/office/drawing/2014/main" val="10000"/>
                  </a:ext>
                </a:extLst>
              </a:tr>
              <a:tr h="14249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r>
                        <a:rPr kumimoji="0" lang="en-US" sz="900" b="1" i="0" u="none" strike="noStrike" cap="none" normalizeH="0" baseline="0" dirty="0" smtClean="0">
                          <a:ln>
                            <a:noFill/>
                          </a:ln>
                          <a:solidFill>
                            <a:srgbClr val="000000"/>
                          </a:solidFill>
                          <a:effectLst/>
                          <a:latin typeface="Arial" charset="0"/>
                          <a:ea typeface="Times New Roman" charset="0"/>
                          <a:cs typeface="Arial" charset="0"/>
                        </a:rPr>
                        <a:t>3,731,000</a:t>
                      </a:r>
                      <a:endParaRPr kumimoji="0" lang="en-US" sz="900" b="1" i="0" u="none" strike="noStrike" cap="none" normalizeH="0" baseline="0" dirty="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249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r>
                        <a:rPr kumimoji="0" lang="en-US" sz="900" b="1" i="0" u="none" strike="noStrike" cap="none" normalizeH="0" baseline="0" dirty="0" smtClean="0">
                          <a:ln>
                            <a:noFill/>
                          </a:ln>
                          <a:solidFill>
                            <a:srgbClr val="000000"/>
                          </a:solidFill>
                          <a:effectLst/>
                          <a:latin typeface="Arial" charset="0"/>
                          <a:ea typeface="Times New Roman" charset="0"/>
                          <a:cs typeface="Arial" charset="0"/>
                        </a:rPr>
                        <a:t>4,468,000</a:t>
                      </a:r>
                      <a:endParaRPr kumimoji="0" lang="en-US" sz="900" b="1" i="0" u="none" strike="noStrike" cap="none" normalizeH="0" baseline="0" dirty="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249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249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dirty="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dirty="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dirty="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164196579"/>
              </p:ext>
            </p:extLst>
          </p:nvPr>
        </p:nvGraphicFramePr>
        <p:xfrm>
          <a:off x="647700" y="5223510"/>
          <a:ext cx="6217920" cy="712470"/>
        </p:xfrm>
        <a:graphic>
          <a:graphicData uri="http://schemas.openxmlformats.org/drawingml/2006/table">
            <a:tbl>
              <a:tblPr/>
              <a:tblGrid>
                <a:gridCol w="1036320">
                  <a:extLst>
                    <a:ext uri="{9D8B030D-6E8A-4147-A177-3AD203B41FA5}">
                      <a16:colId xmlns:a16="http://schemas.microsoft.com/office/drawing/2014/main" val="20000"/>
                    </a:ext>
                  </a:extLst>
                </a:gridCol>
                <a:gridCol w="518160">
                  <a:extLst>
                    <a:ext uri="{9D8B030D-6E8A-4147-A177-3AD203B41FA5}">
                      <a16:colId xmlns:a16="http://schemas.microsoft.com/office/drawing/2014/main" val="20001"/>
                    </a:ext>
                  </a:extLst>
                </a:gridCol>
                <a:gridCol w="453390">
                  <a:extLst>
                    <a:ext uri="{9D8B030D-6E8A-4147-A177-3AD203B41FA5}">
                      <a16:colId xmlns:a16="http://schemas.microsoft.com/office/drawing/2014/main" val="20002"/>
                    </a:ext>
                  </a:extLst>
                </a:gridCol>
                <a:gridCol w="388620">
                  <a:extLst>
                    <a:ext uri="{9D8B030D-6E8A-4147-A177-3AD203B41FA5}">
                      <a16:colId xmlns:a16="http://schemas.microsoft.com/office/drawing/2014/main" val="20003"/>
                    </a:ext>
                  </a:extLst>
                </a:gridCol>
                <a:gridCol w="388620">
                  <a:extLst>
                    <a:ext uri="{9D8B030D-6E8A-4147-A177-3AD203B41FA5}">
                      <a16:colId xmlns:a16="http://schemas.microsoft.com/office/drawing/2014/main" val="20004"/>
                    </a:ext>
                  </a:extLst>
                </a:gridCol>
                <a:gridCol w="453390">
                  <a:extLst>
                    <a:ext uri="{9D8B030D-6E8A-4147-A177-3AD203B41FA5}">
                      <a16:colId xmlns:a16="http://schemas.microsoft.com/office/drawing/2014/main" val="20005"/>
                    </a:ext>
                  </a:extLst>
                </a:gridCol>
                <a:gridCol w="518160">
                  <a:extLst>
                    <a:ext uri="{9D8B030D-6E8A-4147-A177-3AD203B41FA5}">
                      <a16:colId xmlns:a16="http://schemas.microsoft.com/office/drawing/2014/main" val="20006"/>
                    </a:ext>
                  </a:extLst>
                </a:gridCol>
                <a:gridCol w="647700">
                  <a:extLst>
                    <a:ext uri="{9D8B030D-6E8A-4147-A177-3AD203B41FA5}">
                      <a16:colId xmlns:a16="http://schemas.microsoft.com/office/drawing/2014/main" val="20007"/>
                    </a:ext>
                  </a:extLst>
                </a:gridCol>
                <a:gridCol w="453390">
                  <a:extLst>
                    <a:ext uri="{9D8B030D-6E8A-4147-A177-3AD203B41FA5}">
                      <a16:colId xmlns:a16="http://schemas.microsoft.com/office/drawing/2014/main" val="20008"/>
                    </a:ext>
                  </a:extLst>
                </a:gridCol>
                <a:gridCol w="742950">
                  <a:extLst>
                    <a:ext uri="{9D8B030D-6E8A-4147-A177-3AD203B41FA5}">
                      <a16:colId xmlns:a16="http://schemas.microsoft.com/office/drawing/2014/main" val="20009"/>
                    </a:ext>
                  </a:extLst>
                </a:gridCol>
                <a:gridCol w="617220">
                  <a:extLst>
                    <a:ext uri="{9D8B030D-6E8A-4147-A177-3AD203B41FA5}">
                      <a16:colId xmlns:a16="http://schemas.microsoft.com/office/drawing/2014/main" val="20010"/>
                    </a:ext>
                  </a:extLst>
                </a:gridCol>
              </a:tblGrid>
              <a:tr h="142494">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Address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Bdrms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Baths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Gar</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Age</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dirty="0" smtClean="0">
                          <a:ln>
                            <a:noFill/>
                          </a:ln>
                          <a:solidFill>
                            <a:srgbClr val="FFFFFF"/>
                          </a:solidFill>
                          <a:effectLst/>
                          <a:latin typeface="District Light" charset="0"/>
                          <a:ea typeface="ＭＳ Ｐゴシック" charset="0"/>
                        </a:rPr>
                        <a:t>Size</a:t>
                      </a:r>
                      <a:endParaRPr kumimoji="0" lang="en-US" sz="900" b="1" i="0" u="none" strike="noStrike" cap="none" normalizeH="0" baseline="0" dirty="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Terms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Dys/Mkt</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List $</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Sale $</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Remarks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extLst>
                  <a:ext uri="{0D108BD9-81ED-4DB2-BD59-A6C34878D82A}">
                    <a16:rowId xmlns:a16="http://schemas.microsoft.com/office/drawing/2014/main" val="10000"/>
                  </a:ext>
                </a:extLst>
              </a:tr>
              <a:tr h="14249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r>
                        <a:rPr kumimoji="0" lang="en-US" sz="900" b="1" i="0" u="none" strike="noStrike" cap="none" normalizeH="0" baseline="0" dirty="0" smtClean="0">
                          <a:ln>
                            <a:noFill/>
                          </a:ln>
                          <a:solidFill>
                            <a:srgbClr val="000000"/>
                          </a:solidFill>
                          <a:effectLst/>
                          <a:latin typeface="Arial" charset="0"/>
                          <a:ea typeface="Times New Roman" charset="0"/>
                          <a:cs typeface="Arial" charset="0"/>
                        </a:rPr>
                        <a:t>5,189,000</a:t>
                      </a:r>
                      <a:endParaRPr kumimoji="0" lang="en-US" sz="900" b="1" i="0" u="none" strike="noStrike" cap="none" normalizeH="0" baseline="0" dirty="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249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249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249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dirty="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1755991338"/>
              </p:ext>
            </p:extLst>
          </p:nvPr>
        </p:nvGraphicFramePr>
        <p:xfrm>
          <a:off x="647700" y="6324600"/>
          <a:ext cx="6217920" cy="712470"/>
        </p:xfrm>
        <a:graphic>
          <a:graphicData uri="http://schemas.openxmlformats.org/drawingml/2006/table">
            <a:tbl>
              <a:tblPr/>
              <a:tblGrid>
                <a:gridCol w="1036320">
                  <a:extLst>
                    <a:ext uri="{9D8B030D-6E8A-4147-A177-3AD203B41FA5}">
                      <a16:colId xmlns:a16="http://schemas.microsoft.com/office/drawing/2014/main" val="20000"/>
                    </a:ext>
                  </a:extLst>
                </a:gridCol>
                <a:gridCol w="518160">
                  <a:extLst>
                    <a:ext uri="{9D8B030D-6E8A-4147-A177-3AD203B41FA5}">
                      <a16:colId xmlns:a16="http://schemas.microsoft.com/office/drawing/2014/main" val="20001"/>
                    </a:ext>
                  </a:extLst>
                </a:gridCol>
                <a:gridCol w="453390">
                  <a:extLst>
                    <a:ext uri="{9D8B030D-6E8A-4147-A177-3AD203B41FA5}">
                      <a16:colId xmlns:a16="http://schemas.microsoft.com/office/drawing/2014/main" val="20002"/>
                    </a:ext>
                  </a:extLst>
                </a:gridCol>
                <a:gridCol w="388620">
                  <a:extLst>
                    <a:ext uri="{9D8B030D-6E8A-4147-A177-3AD203B41FA5}">
                      <a16:colId xmlns:a16="http://schemas.microsoft.com/office/drawing/2014/main" val="20003"/>
                    </a:ext>
                  </a:extLst>
                </a:gridCol>
                <a:gridCol w="388620">
                  <a:extLst>
                    <a:ext uri="{9D8B030D-6E8A-4147-A177-3AD203B41FA5}">
                      <a16:colId xmlns:a16="http://schemas.microsoft.com/office/drawing/2014/main" val="20004"/>
                    </a:ext>
                  </a:extLst>
                </a:gridCol>
                <a:gridCol w="453390">
                  <a:extLst>
                    <a:ext uri="{9D8B030D-6E8A-4147-A177-3AD203B41FA5}">
                      <a16:colId xmlns:a16="http://schemas.microsoft.com/office/drawing/2014/main" val="20005"/>
                    </a:ext>
                  </a:extLst>
                </a:gridCol>
                <a:gridCol w="518160">
                  <a:extLst>
                    <a:ext uri="{9D8B030D-6E8A-4147-A177-3AD203B41FA5}">
                      <a16:colId xmlns:a16="http://schemas.microsoft.com/office/drawing/2014/main" val="20006"/>
                    </a:ext>
                  </a:extLst>
                </a:gridCol>
                <a:gridCol w="647700">
                  <a:extLst>
                    <a:ext uri="{9D8B030D-6E8A-4147-A177-3AD203B41FA5}">
                      <a16:colId xmlns:a16="http://schemas.microsoft.com/office/drawing/2014/main" val="20007"/>
                    </a:ext>
                  </a:extLst>
                </a:gridCol>
                <a:gridCol w="453390">
                  <a:extLst>
                    <a:ext uri="{9D8B030D-6E8A-4147-A177-3AD203B41FA5}">
                      <a16:colId xmlns:a16="http://schemas.microsoft.com/office/drawing/2014/main" val="20008"/>
                    </a:ext>
                  </a:extLst>
                </a:gridCol>
                <a:gridCol w="742950">
                  <a:extLst>
                    <a:ext uri="{9D8B030D-6E8A-4147-A177-3AD203B41FA5}">
                      <a16:colId xmlns:a16="http://schemas.microsoft.com/office/drawing/2014/main" val="20009"/>
                    </a:ext>
                  </a:extLst>
                </a:gridCol>
                <a:gridCol w="617220">
                  <a:extLst>
                    <a:ext uri="{9D8B030D-6E8A-4147-A177-3AD203B41FA5}">
                      <a16:colId xmlns:a16="http://schemas.microsoft.com/office/drawing/2014/main" val="20010"/>
                    </a:ext>
                  </a:extLst>
                </a:gridCol>
              </a:tblGrid>
              <a:tr h="142494">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Address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Bdrms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Baths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Gar</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Age</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dirty="0" smtClean="0">
                          <a:ln>
                            <a:noFill/>
                          </a:ln>
                          <a:solidFill>
                            <a:srgbClr val="FFFFFF"/>
                          </a:solidFill>
                          <a:effectLst/>
                          <a:latin typeface="District Light" charset="0"/>
                          <a:ea typeface="ＭＳ Ｐゴシック" charset="0"/>
                          <a:cs typeface="District Light" charset="0"/>
                        </a:rPr>
                        <a:t>Size</a:t>
                      </a:r>
                      <a:endParaRPr kumimoji="0" lang="en-US" sz="900" b="1" i="0" u="none" strike="noStrike" cap="none" normalizeH="0" baseline="0" dirty="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Terms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Dys/Mkt</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List $</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Sale $</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tab pos="0" algn="l"/>
                        </a:tabLst>
                      </a:pPr>
                      <a:r>
                        <a:rPr kumimoji="0" lang="en-US" sz="900" b="0" i="0" u="none" strike="noStrike" cap="none" normalizeH="0" baseline="0">
                          <a:ln>
                            <a:noFill/>
                          </a:ln>
                          <a:solidFill>
                            <a:srgbClr val="FFFFFF"/>
                          </a:solidFill>
                          <a:effectLst/>
                          <a:latin typeface="District Light" charset="0"/>
                          <a:ea typeface="ＭＳ Ｐゴシック" charset="0"/>
                          <a:cs typeface="District Light" charset="0"/>
                        </a:rPr>
                        <a:t>Remarks</a:t>
                      </a:r>
                      <a:endParaRPr kumimoji="0" lang="en-US" sz="900" b="1" i="0" u="none" strike="noStrike" cap="none" normalizeH="0" baseline="0">
                        <a:ln>
                          <a:noFill/>
                        </a:ln>
                        <a:solidFill>
                          <a:srgbClr val="FFFFFF"/>
                        </a:solidFill>
                        <a:effectLst/>
                        <a:latin typeface="District Light" charset="0"/>
                        <a:ea typeface="Times New Roman"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1102D"/>
                    </a:solidFill>
                  </a:tcPr>
                </a:tc>
                <a:extLst>
                  <a:ext uri="{0D108BD9-81ED-4DB2-BD59-A6C34878D82A}">
                    <a16:rowId xmlns:a16="http://schemas.microsoft.com/office/drawing/2014/main" val="10000"/>
                  </a:ext>
                </a:extLst>
              </a:tr>
              <a:tr h="14249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r>
                        <a:rPr kumimoji="0" lang="en-US" sz="900" b="1" i="0" u="none" strike="noStrike" cap="none" normalizeH="0" baseline="0" dirty="0" smtClean="0">
                          <a:ln>
                            <a:noFill/>
                          </a:ln>
                          <a:solidFill>
                            <a:srgbClr val="000000"/>
                          </a:solidFill>
                          <a:effectLst/>
                          <a:latin typeface="Arial" charset="0"/>
                          <a:ea typeface="Times New Roman" charset="0"/>
                          <a:cs typeface="Arial" charset="0"/>
                        </a:rPr>
                        <a:t>5,195,000</a:t>
                      </a:r>
                      <a:endParaRPr kumimoji="0" lang="en-US" sz="900" b="1" i="0" u="none" strike="noStrike" cap="none" normalizeH="0" baseline="0" dirty="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249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249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2494">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900" b="1" i="0" u="none" strike="noStrike" cap="none" normalizeH="0" baseline="0" dirty="0">
                        <a:ln>
                          <a:noFill/>
                        </a:ln>
                        <a:solidFill>
                          <a:srgbClr val="000000"/>
                        </a:solidFill>
                        <a:effectLst/>
                        <a:latin typeface="Arial" charset="0"/>
                        <a:ea typeface="Times New Roman" charset="0"/>
                        <a:cs typeface="Arial" charset="0"/>
                      </a:endParaRPr>
                    </a:p>
                  </a:txBody>
                  <a:tcPr marL="58293" marR="5829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8939" name="Title 13"/>
          <p:cNvSpPr>
            <a:spLocks noGrp="1"/>
          </p:cNvSpPr>
          <p:nvPr>
            <p:ph type="title"/>
          </p:nvPr>
        </p:nvSpPr>
        <p:spPr bwMode="auto">
          <a:xfrm>
            <a:off x="582930" y="2100284"/>
            <a:ext cx="6065441" cy="5208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7724" tIns="38862" rIns="77724" bIns="38862" numCol="1" anchor="t" anchorCtr="0" compatLnSpc="1">
            <a:prstTxWarp prst="textNoShape">
              <a:avLst/>
            </a:prstTxWarp>
            <a:noAutofit/>
          </a:bodyPr>
          <a:lstStyle/>
          <a:p>
            <a:r>
              <a:rPr lang="en-US" altLang="en-US" sz="1700" dirty="0">
                <a:solidFill>
                  <a:schemeClr val="tx1"/>
                </a:solidFill>
                <a:latin typeface="District Light" charset="0"/>
              </a:rPr>
              <a:t>Comparative Market Analysis</a:t>
            </a:r>
          </a:p>
        </p:txBody>
      </p:sp>
    </p:spTree>
    <p:extLst>
      <p:ext uri="{BB962C8B-B14F-4D97-AF65-F5344CB8AC3E}">
        <p14:creationId xmlns:p14="http://schemas.microsoft.com/office/powerpoint/2010/main" val="7317726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82930" y="2956560"/>
          <a:ext cx="6671316" cy="4537952"/>
        </p:xfrm>
        <a:graphic>
          <a:graphicData uri="http://schemas.openxmlformats.org/drawingml/2006/table">
            <a:tbl>
              <a:tblPr/>
              <a:tblGrid>
                <a:gridCol w="555943">
                  <a:extLst>
                    <a:ext uri="{9D8B030D-6E8A-4147-A177-3AD203B41FA5}">
                      <a16:colId xmlns:a16="http://schemas.microsoft.com/office/drawing/2014/main" val="20000"/>
                    </a:ext>
                  </a:extLst>
                </a:gridCol>
                <a:gridCol w="555943">
                  <a:extLst>
                    <a:ext uri="{9D8B030D-6E8A-4147-A177-3AD203B41FA5}">
                      <a16:colId xmlns:a16="http://schemas.microsoft.com/office/drawing/2014/main" val="20001"/>
                    </a:ext>
                  </a:extLst>
                </a:gridCol>
                <a:gridCol w="555943">
                  <a:extLst>
                    <a:ext uri="{9D8B030D-6E8A-4147-A177-3AD203B41FA5}">
                      <a16:colId xmlns:a16="http://schemas.microsoft.com/office/drawing/2014/main" val="20002"/>
                    </a:ext>
                  </a:extLst>
                </a:gridCol>
                <a:gridCol w="555943">
                  <a:extLst>
                    <a:ext uri="{9D8B030D-6E8A-4147-A177-3AD203B41FA5}">
                      <a16:colId xmlns:a16="http://schemas.microsoft.com/office/drawing/2014/main" val="20003"/>
                    </a:ext>
                  </a:extLst>
                </a:gridCol>
                <a:gridCol w="555943">
                  <a:extLst>
                    <a:ext uri="{9D8B030D-6E8A-4147-A177-3AD203B41FA5}">
                      <a16:colId xmlns:a16="http://schemas.microsoft.com/office/drawing/2014/main" val="20004"/>
                    </a:ext>
                  </a:extLst>
                </a:gridCol>
                <a:gridCol w="555943">
                  <a:extLst>
                    <a:ext uri="{9D8B030D-6E8A-4147-A177-3AD203B41FA5}">
                      <a16:colId xmlns:a16="http://schemas.microsoft.com/office/drawing/2014/main" val="20005"/>
                    </a:ext>
                  </a:extLst>
                </a:gridCol>
                <a:gridCol w="555943">
                  <a:extLst>
                    <a:ext uri="{9D8B030D-6E8A-4147-A177-3AD203B41FA5}">
                      <a16:colId xmlns:a16="http://schemas.microsoft.com/office/drawing/2014/main" val="20006"/>
                    </a:ext>
                  </a:extLst>
                </a:gridCol>
                <a:gridCol w="555943">
                  <a:extLst>
                    <a:ext uri="{9D8B030D-6E8A-4147-A177-3AD203B41FA5}">
                      <a16:colId xmlns:a16="http://schemas.microsoft.com/office/drawing/2014/main" val="20007"/>
                    </a:ext>
                  </a:extLst>
                </a:gridCol>
                <a:gridCol w="555943">
                  <a:extLst>
                    <a:ext uri="{9D8B030D-6E8A-4147-A177-3AD203B41FA5}">
                      <a16:colId xmlns:a16="http://schemas.microsoft.com/office/drawing/2014/main" val="20008"/>
                    </a:ext>
                  </a:extLst>
                </a:gridCol>
                <a:gridCol w="555943">
                  <a:extLst>
                    <a:ext uri="{9D8B030D-6E8A-4147-A177-3AD203B41FA5}">
                      <a16:colId xmlns:a16="http://schemas.microsoft.com/office/drawing/2014/main" val="20009"/>
                    </a:ext>
                  </a:extLst>
                </a:gridCol>
                <a:gridCol w="555943">
                  <a:extLst>
                    <a:ext uri="{9D8B030D-6E8A-4147-A177-3AD203B41FA5}">
                      <a16:colId xmlns:a16="http://schemas.microsoft.com/office/drawing/2014/main" val="20010"/>
                    </a:ext>
                  </a:extLst>
                </a:gridCol>
                <a:gridCol w="555943">
                  <a:extLst>
                    <a:ext uri="{9D8B030D-6E8A-4147-A177-3AD203B41FA5}">
                      <a16:colId xmlns:a16="http://schemas.microsoft.com/office/drawing/2014/main" val="20011"/>
                    </a:ext>
                  </a:extLst>
                </a:gridCol>
              </a:tblGrid>
              <a:tr h="694928">
                <a:tc gridSpan="1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dirty="0">
                        <a:ln>
                          <a:noFill/>
                        </a:ln>
                        <a:solidFill>
                          <a:schemeClr val="tx1"/>
                        </a:solidFill>
                        <a:effectLst/>
                        <a:latin typeface="District Light" charset="0"/>
                        <a:ea typeface="Times New Roman"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District Light" charset="0"/>
                          <a:ea typeface="Times New Roman" charset="0"/>
                        </a:rPr>
                        <a:t>Similar Properties That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dirty="0">
                          <a:ln>
                            <a:noFill/>
                          </a:ln>
                          <a:solidFill>
                            <a:schemeClr val="tx1"/>
                          </a:solidFill>
                          <a:effectLst/>
                          <a:latin typeface="District Light" charset="0"/>
                          <a:ea typeface="Times New Roman" charset="0"/>
                        </a:rPr>
                        <a:t>Sold Recently</a:t>
                      </a:r>
                    </a:p>
                  </a:txBody>
                  <a:tcPr marL="56119" marR="56119" marT="0" marB="0"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388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150</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152</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154</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156</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158</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160</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162</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164</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166</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168</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170</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172</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38840">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a:ln>
                            <a:noFill/>
                          </a:ln>
                          <a:solidFill>
                            <a:schemeClr val="tx1"/>
                          </a:solidFill>
                          <a:effectLst/>
                          <a:latin typeface="District Light" charset="0"/>
                          <a:ea typeface="Times New Roman" charset="0"/>
                        </a:rPr>
                        <a:t>X</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dirty="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X </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 xx   </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x</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0670">
                <a:tc gridSpan="1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District Light" charset="0"/>
                          <a:ea typeface="Times New Roman" charset="0"/>
                        </a:rPr>
                        <a:t>Actual sales price (in thousands)</a:t>
                      </a:r>
                    </a:p>
                  </a:txBody>
                  <a:tcPr marL="56119" marR="56119" marT="0" marB="0" anchor="ct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725963">
                <a:tc gridSpan="1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District Light" charset="0"/>
                          <a:ea typeface="Times New Roman" charset="0"/>
                        </a:rPr>
                        <a:t>Similar Properties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a:ln>
                            <a:noFill/>
                          </a:ln>
                          <a:solidFill>
                            <a:schemeClr val="tx1"/>
                          </a:solidFill>
                          <a:effectLst/>
                          <a:latin typeface="District Light" charset="0"/>
                          <a:ea typeface="Times New Roman" charset="0"/>
                        </a:rPr>
                        <a:t>Now Active on the Market</a:t>
                      </a:r>
                    </a:p>
                  </a:txBody>
                  <a:tcPr marL="56119" marR="56119" marT="0" marB="0" anchor="ctr"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2388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150</a:t>
                      </a:r>
                    </a:p>
                  </a:txBody>
                  <a:tcPr marL="56119" marR="5611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152</a:t>
                      </a:r>
                    </a:p>
                  </a:txBody>
                  <a:tcPr marL="56119" marR="5611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154</a:t>
                      </a:r>
                    </a:p>
                  </a:txBody>
                  <a:tcPr marL="56119" marR="5611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156</a:t>
                      </a:r>
                    </a:p>
                  </a:txBody>
                  <a:tcPr marL="56119" marR="5611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158</a:t>
                      </a:r>
                    </a:p>
                  </a:txBody>
                  <a:tcPr marL="56119" marR="5611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160</a:t>
                      </a:r>
                    </a:p>
                  </a:txBody>
                  <a:tcPr marL="56119" marR="5611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162</a:t>
                      </a:r>
                    </a:p>
                  </a:txBody>
                  <a:tcPr marL="56119" marR="5611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164</a:t>
                      </a:r>
                    </a:p>
                  </a:txBody>
                  <a:tcPr marL="56119" marR="5611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166</a:t>
                      </a:r>
                    </a:p>
                  </a:txBody>
                  <a:tcPr marL="56119" marR="5611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168</a:t>
                      </a:r>
                    </a:p>
                  </a:txBody>
                  <a:tcPr marL="56119" marR="5611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170</a:t>
                      </a:r>
                    </a:p>
                  </a:txBody>
                  <a:tcPr marL="56119" marR="5611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172</a:t>
                      </a:r>
                    </a:p>
                  </a:txBody>
                  <a:tcPr marL="56119" marR="5611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38840">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X</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alpha val="72156"/>
                      </a:srgbClr>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alpha val="72156"/>
                      </a:srgbClr>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X   X</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alpha val="72156"/>
                      </a:srgbClr>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04959">
                <a:tc gridSpan="1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District Light" charset="0"/>
                          <a:ea typeface="Times New Roman" charset="0"/>
                        </a:rPr>
                        <a:t>Current list price (in thousands)</a:t>
                      </a:r>
                    </a:p>
                  </a:txBody>
                  <a:tcPr marL="56119" marR="56119" marT="0" marB="0" anchor="ct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781288">
                <a:tc gridSpan="1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District Light" charset="0"/>
                          <a:ea typeface="Times New Roman" charset="0"/>
                        </a:rPr>
                        <a:t>Similar Properties That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a:ln>
                            <a:noFill/>
                          </a:ln>
                          <a:solidFill>
                            <a:schemeClr val="tx1"/>
                          </a:solidFill>
                          <a:effectLst/>
                          <a:latin typeface="District Light" charset="0"/>
                          <a:ea typeface="Times New Roman" charset="0"/>
                        </a:rPr>
                        <a:t>Failed to Sell</a:t>
                      </a:r>
                    </a:p>
                  </a:txBody>
                  <a:tcPr marL="56119" marR="56119" marT="0" marB="0" anchor="ctr"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2388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150</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152</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154</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156</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158</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160</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162</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164</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166</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168</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170</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172</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38840">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X</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endParaRPr kumimoji="0" lang="en-US" sz="1400" b="1" i="0" u="none" strike="noStrike" cap="none" normalizeH="0" baseline="0">
                        <a:ln>
                          <a:noFill/>
                        </a:ln>
                        <a:solidFill>
                          <a:schemeClr val="tx1"/>
                        </a:solidFill>
                        <a:effectLst/>
                        <a:latin typeface="District Light" charset="0"/>
                        <a:ea typeface="Times New Roman" charset="0"/>
                      </a:endParaRP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X</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a:ln>
                            <a:noFill/>
                          </a:ln>
                          <a:solidFill>
                            <a:schemeClr val="tx1"/>
                          </a:solidFill>
                          <a:effectLst/>
                          <a:latin typeface="District Light" charset="0"/>
                          <a:ea typeface="Times New Roman" charset="0"/>
                        </a:rPr>
                        <a:t>X</a:t>
                      </a:r>
                    </a:p>
                  </a:txBody>
                  <a:tcPr marL="56119" marR="5611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val="10010"/>
                  </a:ext>
                </a:extLst>
              </a:tr>
              <a:tr h="317104">
                <a:tc gridSpan="1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District Light" charset="0"/>
                          <a:ea typeface="Times New Roman" charset="0"/>
                        </a:rPr>
                        <a:t>Final list price (in thousands)</a:t>
                      </a:r>
                    </a:p>
                  </a:txBody>
                  <a:tcPr marL="56119" marR="56119" marT="0" marB="0" anchor="ct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1"/>
                  </a:ext>
                </a:extLst>
              </a:tr>
            </a:tbl>
          </a:graphicData>
        </a:graphic>
      </p:graphicFrame>
      <p:sp>
        <p:nvSpPr>
          <p:cNvPr id="30846" name="Title 5"/>
          <p:cNvSpPr>
            <a:spLocks noGrp="1"/>
          </p:cNvSpPr>
          <p:nvPr>
            <p:ph type="title"/>
          </p:nvPr>
        </p:nvSpPr>
        <p:spPr bwMode="auto">
          <a:xfrm>
            <a:off x="518161" y="2441099"/>
            <a:ext cx="6668611" cy="5208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7724" tIns="38862" rIns="77724" bIns="38862" numCol="1" anchor="t" anchorCtr="0" compatLnSpc="1">
            <a:prstTxWarp prst="textNoShape">
              <a:avLst/>
            </a:prstTxWarp>
            <a:noAutofit/>
          </a:bodyPr>
          <a:lstStyle/>
          <a:p>
            <a:pPr algn="l"/>
            <a:r>
              <a:rPr lang="en-US" altLang="en-US" sz="1700">
                <a:solidFill>
                  <a:schemeClr val="tx1"/>
                </a:solidFill>
              </a:rPr>
              <a:t>CMA Graph</a:t>
            </a:r>
          </a:p>
        </p:txBody>
      </p:sp>
    </p:spTree>
    <p:extLst>
      <p:ext uri="{BB962C8B-B14F-4D97-AF65-F5344CB8AC3E}">
        <p14:creationId xmlns:p14="http://schemas.microsoft.com/office/powerpoint/2010/main" val="31125088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20"/>
          <p:cNvSpPr txBox="1">
            <a:spLocks noChangeArrowheads="1"/>
          </p:cNvSpPr>
          <p:nvPr/>
        </p:nvSpPr>
        <p:spPr bwMode="auto">
          <a:xfrm>
            <a:off x="582613" y="1606550"/>
            <a:ext cx="207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r>
              <a:rPr lang="en-US" altLang="en-US" sz="1200" b="1">
                <a:solidFill>
                  <a:srgbClr val="000000"/>
                </a:solidFill>
                <a:latin typeface="District Light" charset="0"/>
              </a:rPr>
              <a:t>Subject Property:</a:t>
            </a:r>
          </a:p>
        </p:txBody>
      </p:sp>
      <p:sp>
        <p:nvSpPr>
          <p:cNvPr id="27651" name="TextBox 21"/>
          <p:cNvSpPr txBox="1">
            <a:spLocks noChangeArrowheads="1"/>
          </p:cNvSpPr>
          <p:nvPr/>
        </p:nvSpPr>
        <p:spPr bwMode="auto">
          <a:xfrm>
            <a:off x="582613" y="2947988"/>
            <a:ext cx="39512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r>
              <a:rPr lang="en-US" altLang="en-US" sz="1200" b="1">
                <a:solidFill>
                  <a:srgbClr val="000000"/>
                </a:solidFill>
                <a:latin typeface="District Light" charset="0"/>
              </a:rPr>
              <a:t>Similar Properties That Sold Recently:</a:t>
            </a:r>
          </a:p>
        </p:txBody>
      </p:sp>
      <p:sp>
        <p:nvSpPr>
          <p:cNvPr id="27652" name="TextBox 22"/>
          <p:cNvSpPr txBox="1">
            <a:spLocks noChangeArrowheads="1"/>
          </p:cNvSpPr>
          <p:nvPr/>
        </p:nvSpPr>
        <p:spPr bwMode="auto">
          <a:xfrm>
            <a:off x="582613" y="4914900"/>
            <a:ext cx="39512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r>
              <a:rPr lang="en-US" altLang="en-US" sz="1200" b="1" dirty="0">
                <a:solidFill>
                  <a:srgbClr val="000000"/>
                </a:solidFill>
                <a:latin typeface="District Light" charset="0"/>
              </a:rPr>
              <a:t>Similar Properties </a:t>
            </a:r>
            <a:r>
              <a:rPr lang="en-US" altLang="en-US" sz="1200" b="1" dirty="0" smtClean="0">
                <a:solidFill>
                  <a:srgbClr val="000000"/>
                </a:solidFill>
                <a:latin typeface="District Light" charset="0"/>
              </a:rPr>
              <a:t> Active </a:t>
            </a:r>
            <a:r>
              <a:rPr lang="en-US" altLang="en-US" sz="1200" b="1" dirty="0">
                <a:solidFill>
                  <a:srgbClr val="000000"/>
                </a:solidFill>
                <a:latin typeface="District Light" charset="0"/>
              </a:rPr>
              <a:t>On The Market:</a:t>
            </a:r>
          </a:p>
        </p:txBody>
      </p:sp>
      <p:sp>
        <p:nvSpPr>
          <p:cNvPr id="27653" name="TextBox 23"/>
          <p:cNvSpPr txBox="1">
            <a:spLocks noChangeArrowheads="1"/>
          </p:cNvSpPr>
          <p:nvPr/>
        </p:nvSpPr>
        <p:spPr bwMode="auto">
          <a:xfrm>
            <a:off x="582613" y="6859588"/>
            <a:ext cx="39512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r>
              <a:rPr lang="en-US" altLang="en-US" sz="1200" b="1">
                <a:solidFill>
                  <a:srgbClr val="000000"/>
                </a:solidFill>
                <a:latin typeface="District Light" charset="0"/>
              </a:rPr>
              <a:t>Similar Properties That Failed To Sell:</a:t>
            </a:r>
          </a:p>
        </p:txBody>
      </p:sp>
      <p:sp>
        <p:nvSpPr>
          <p:cNvPr id="27655" name="Title 13"/>
          <p:cNvSpPr>
            <a:spLocks noGrp="1"/>
          </p:cNvSpPr>
          <p:nvPr>
            <p:ph type="title"/>
          </p:nvPr>
        </p:nvSpPr>
        <p:spPr bwMode="auto">
          <a:xfrm>
            <a:off x="1619250" y="623888"/>
            <a:ext cx="4495800" cy="76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latin typeface="District Light" charset="0"/>
                <a:ea typeface="ＭＳ Ｐゴシック" panose="020B0600070205080204" pitchFamily="34" charset="-128"/>
              </a:rPr>
              <a:t>Comparative Market Analysis</a:t>
            </a:r>
          </a:p>
        </p:txBody>
      </p:sp>
      <p:sp>
        <p:nvSpPr>
          <p:cNvPr id="3" name="TextBox 2"/>
          <p:cNvSpPr txBox="1"/>
          <p:nvPr/>
        </p:nvSpPr>
        <p:spPr>
          <a:xfrm>
            <a:off x="582613" y="1942106"/>
            <a:ext cx="5682646" cy="307777"/>
          </a:xfrm>
          <a:prstGeom prst="rect">
            <a:avLst/>
          </a:prstGeom>
          <a:noFill/>
        </p:spPr>
        <p:txBody>
          <a:bodyPr wrap="none" rtlCol="0">
            <a:spAutoFit/>
          </a:bodyPr>
          <a:lstStyle/>
          <a:p>
            <a:r>
              <a:rPr lang="en-US" sz="1400" b="1" i="1" u="sng" dirty="0" smtClean="0"/>
              <a:t>… ?????? </a:t>
            </a:r>
            <a:r>
              <a:rPr lang="en-US" sz="1400" b="1" i="1" u="sng" dirty="0"/>
              <a:t>DR  LB 1983 STD </a:t>
            </a:r>
            <a:r>
              <a:rPr lang="en-US" sz="1400" b="1" i="1" u="sng" dirty="0" smtClean="0"/>
              <a:t>                                     </a:t>
            </a:r>
            <a:r>
              <a:rPr lang="en-US" sz="1400" b="1" i="1" u="sng" dirty="0"/>
              <a:t>4 </a:t>
            </a:r>
            <a:r>
              <a:rPr lang="en-US" sz="1400" b="1" i="1" u="sng" dirty="0" smtClean="0"/>
              <a:t>3.00    4,200Sqf   4,600Sqf </a:t>
            </a:r>
            <a:endParaRPr lang="en-US" sz="1400" b="1" i="1" u="sng" dirty="0"/>
          </a:p>
        </p:txBody>
      </p:sp>
      <p:sp>
        <p:nvSpPr>
          <p:cNvPr id="9" name="TextBox 8"/>
          <p:cNvSpPr txBox="1"/>
          <p:nvPr/>
        </p:nvSpPr>
        <p:spPr>
          <a:xfrm>
            <a:off x="582613" y="3364984"/>
            <a:ext cx="6232860" cy="830997"/>
          </a:xfrm>
          <a:prstGeom prst="rect">
            <a:avLst/>
          </a:prstGeom>
          <a:noFill/>
        </p:spPr>
        <p:txBody>
          <a:bodyPr wrap="none" rtlCol="0">
            <a:spAutoFit/>
          </a:bodyPr>
          <a:lstStyle/>
          <a:p>
            <a:r>
              <a:rPr lang="en-US" sz="1200" dirty="0"/>
              <a:t>1074 Van Dyke DR  LB 1932 STD 05/19/2015 5 4.00 99/344 </a:t>
            </a:r>
            <a:r>
              <a:rPr lang="en-US" sz="1200" b="1" dirty="0"/>
              <a:t>3,800</a:t>
            </a:r>
            <a:r>
              <a:rPr lang="en-US" sz="1200" dirty="0"/>
              <a:t> 16,000 $730.26 $2,775,000 </a:t>
            </a:r>
            <a:endParaRPr lang="en-US" sz="1200" dirty="0" smtClean="0"/>
          </a:p>
          <a:p>
            <a:r>
              <a:rPr lang="en-US" sz="1200" dirty="0" smtClean="0"/>
              <a:t>4 </a:t>
            </a:r>
            <a:r>
              <a:rPr lang="en-US" sz="1200" dirty="0"/>
              <a:t>Pacific Vista  LB </a:t>
            </a:r>
            <a:r>
              <a:rPr lang="en-US" sz="1200" dirty="0" smtClean="0"/>
              <a:t>        2008 </a:t>
            </a:r>
            <a:r>
              <a:rPr lang="en-US" sz="1200" dirty="0"/>
              <a:t>STD 05/08/2015 4 4.00 </a:t>
            </a:r>
            <a:r>
              <a:rPr lang="en-US" sz="1200" dirty="0" smtClean="0"/>
              <a:t>75/457 </a:t>
            </a:r>
            <a:r>
              <a:rPr lang="en-US" sz="1200" b="1" dirty="0"/>
              <a:t>4,049</a:t>
            </a:r>
            <a:r>
              <a:rPr lang="en-US" sz="1200" dirty="0"/>
              <a:t> 5,998 $711.29 $</a:t>
            </a:r>
            <a:r>
              <a:rPr lang="en-US" sz="1200" dirty="0" smtClean="0"/>
              <a:t>2,880,000</a:t>
            </a:r>
          </a:p>
          <a:p>
            <a:r>
              <a:rPr lang="en-US" sz="1200" dirty="0" smtClean="0"/>
              <a:t>741 </a:t>
            </a:r>
            <a:r>
              <a:rPr lang="en-US" sz="1200" dirty="0"/>
              <a:t>Summit DR  LB 1928 STD 11/04/2014 2 3.00 22/22 </a:t>
            </a:r>
            <a:r>
              <a:rPr lang="en-US" sz="1200" dirty="0" smtClean="0"/>
              <a:t>      </a:t>
            </a:r>
            <a:r>
              <a:rPr lang="en-US" sz="1200" b="1" dirty="0" smtClean="0"/>
              <a:t>2,606</a:t>
            </a:r>
            <a:r>
              <a:rPr lang="en-US" sz="1200" dirty="0" smtClean="0"/>
              <a:t> </a:t>
            </a:r>
            <a:r>
              <a:rPr lang="en-US" sz="1200" dirty="0"/>
              <a:t>16,988 $959.32 $2,500,000 </a:t>
            </a:r>
            <a:endParaRPr lang="en-US" sz="1200" dirty="0" smtClean="0"/>
          </a:p>
          <a:p>
            <a:r>
              <a:rPr lang="en-US" sz="1200" dirty="0" smtClean="0"/>
              <a:t>802 </a:t>
            </a:r>
            <a:r>
              <a:rPr lang="en-US" sz="1200" dirty="0"/>
              <a:t>Summit DR  LB 2013 STD 04/15/2015 3 4.00 </a:t>
            </a:r>
            <a:r>
              <a:rPr lang="en-US" sz="1200" dirty="0" smtClean="0"/>
              <a:t>544/544   </a:t>
            </a:r>
            <a:r>
              <a:rPr lang="en-US" sz="1200" b="1" dirty="0"/>
              <a:t>3,000</a:t>
            </a:r>
            <a:r>
              <a:rPr lang="en-US" sz="1200" dirty="0"/>
              <a:t> 6,098 $866.67 $2,600,000</a:t>
            </a:r>
          </a:p>
        </p:txBody>
      </p:sp>
      <p:sp>
        <p:nvSpPr>
          <p:cNvPr id="10" name="TextBox 9"/>
          <p:cNvSpPr txBox="1"/>
          <p:nvPr/>
        </p:nvSpPr>
        <p:spPr>
          <a:xfrm>
            <a:off x="582613" y="5240337"/>
            <a:ext cx="6233373" cy="1015663"/>
          </a:xfrm>
          <a:prstGeom prst="rect">
            <a:avLst/>
          </a:prstGeom>
          <a:noFill/>
        </p:spPr>
        <p:txBody>
          <a:bodyPr wrap="none" rtlCol="0">
            <a:spAutoFit/>
          </a:bodyPr>
          <a:lstStyle/>
          <a:p>
            <a:r>
              <a:rPr lang="en-US" sz="1200" dirty="0"/>
              <a:t>631 Buena Vista WY  LB 1996 STD 06/12/2015 4 4.00 3/3 </a:t>
            </a:r>
            <a:r>
              <a:rPr lang="en-US" sz="1200" b="1" dirty="0"/>
              <a:t>3,679</a:t>
            </a:r>
            <a:r>
              <a:rPr lang="en-US" sz="1200" dirty="0"/>
              <a:t> 6,534 $</a:t>
            </a:r>
            <a:r>
              <a:rPr lang="en-US" sz="1200" dirty="0" smtClean="0"/>
              <a:t>951              </a:t>
            </a:r>
            <a:r>
              <a:rPr lang="en-US" sz="1200" dirty="0"/>
              <a:t>$3,499,000 </a:t>
            </a:r>
            <a:endParaRPr lang="en-US" sz="1200" dirty="0" smtClean="0"/>
          </a:p>
          <a:p>
            <a:r>
              <a:rPr lang="en-US" sz="1200" dirty="0" smtClean="0"/>
              <a:t>1090 </a:t>
            </a:r>
            <a:r>
              <a:rPr lang="en-US" sz="1200" dirty="0"/>
              <a:t>Summit WY  LB 2014 STD 04/06/2015 4 5.00 70/245 </a:t>
            </a:r>
            <a:r>
              <a:rPr lang="en-US" sz="1200" b="1" dirty="0"/>
              <a:t>3,700</a:t>
            </a:r>
            <a:r>
              <a:rPr lang="en-US" sz="1200" dirty="0"/>
              <a:t> 6,534 $</a:t>
            </a:r>
            <a:r>
              <a:rPr lang="en-US" sz="1200" dirty="0" smtClean="0"/>
              <a:t>1,013        </a:t>
            </a:r>
            <a:r>
              <a:rPr lang="en-US" sz="1200" dirty="0"/>
              <a:t>$3,750,000 </a:t>
            </a:r>
            <a:endParaRPr lang="en-US" sz="1200" dirty="0" smtClean="0"/>
          </a:p>
          <a:p>
            <a:r>
              <a:rPr lang="en-US" sz="1200" dirty="0" smtClean="0"/>
              <a:t>645 </a:t>
            </a:r>
            <a:r>
              <a:rPr lang="en-US" sz="1200" dirty="0"/>
              <a:t>Buena Vista WY  LB 1998 STD 02/23/2015 4 4.00 112/418 </a:t>
            </a:r>
            <a:r>
              <a:rPr lang="en-US" sz="1200" b="1" dirty="0"/>
              <a:t>4,100</a:t>
            </a:r>
            <a:r>
              <a:rPr lang="en-US" sz="1200" dirty="0"/>
              <a:t> 9,148 $</a:t>
            </a:r>
            <a:r>
              <a:rPr lang="en-US" sz="1200" dirty="0" smtClean="0"/>
              <a:t>974    </a:t>
            </a:r>
            <a:r>
              <a:rPr lang="en-US" sz="1200" dirty="0"/>
              <a:t>$3,995,000 </a:t>
            </a:r>
            <a:endParaRPr lang="en-US" sz="1200" dirty="0" smtClean="0"/>
          </a:p>
          <a:p>
            <a:r>
              <a:rPr lang="en-US" sz="1200" dirty="0" smtClean="0"/>
              <a:t>1047 </a:t>
            </a:r>
            <a:r>
              <a:rPr lang="en-US" sz="1200" dirty="0"/>
              <a:t>Summit WY  </a:t>
            </a:r>
            <a:r>
              <a:rPr lang="en-US" sz="1200" dirty="0" smtClean="0"/>
              <a:t>LB      </a:t>
            </a:r>
            <a:r>
              <a:rPr lang="en-US" sz="1200" dirty="0"/>
              <a:t>2003 STD 06/01/2015 4 5.00 </a:t>
            </a:r>
            <a:r>
              <a:rPr lang="en-US" sz="1200" dirty="0" smtClean="0"/>
              <a:t>14/14    </a:t>
            </a:r>
            <a:r>
              <a:rPr lang="en-US" sz="1200" b="1" dirty="0" smtClean="0"/>
              <a:t>4,000</a:t>
            </a:r>
            <a:r>
              <a:rPr lang="en-US" sz="1200" dirty="0" smtClean="0"/>
              <a:t> 8,019 </a:t>
            </a:r>
            <a:r>
              <a:rPr lang="en-US" sz="1200" dirty="0"/>
              <a:t>$</a:t>
            </a:r>
            <a:r>
              <a:rPr lang="en-US" sz="1200" dirty="0" smtClean="0"/>
              <a:t>1,049  </a:t>
            </a:r>
            <a:r>
              <a:rPr lang="en-US" sz="1200" dirty="0"/>
              <a:t>$4,199,000 </a:t>
            </a:r>
            <a:endParaRPr lang="en-US" sz="1200" dirty="0" smtClean="0"/>
          </a:p>
          <a:p>
            <a:r>
              <a:rPr lang="en-US" sz="1200" dirty="0" smtClean="0"/>
              <a:t>2330 </a:t>
            </a:r>
            <a:r>
              <a:rPr lang="en-US" sz="1200" dirty="0"/>
              <a:t>Crestview DR  LB 2009 STD 02/13/2015 3 4.00 122/122 </a:t>
            </a:r>
            <a:r>
              <a:rPr lang="en-US" sz="1200" b="1" dirty="0" smtClean="0"/>
              <a:t>3,800</a:t>
            </a:r>
            <a:r>
              <a:rPr lang="en-US" sz="1200" dirty="0" smtClean="0"/>
              <a:t> </a:t>
            </a:r>
            <a:r>
              <a:rPr lang="en-US" sz="1200" dirty="0"/>
              <a:t>6,800 </a:t>
            </a:r>
            <a:r>
              <a:rPr lang="en-US" sz="1200" dirty="0" smtClean="0"/>
              <a:t> $1,184  </a:t>
            </a:r>
            <a:r>
              <a:rPr lang="en-US" sz="1200" dirty="0"/>
              <a:t>$4,500,000</a:t>
            </a:r>
          </a:p>
        </p:txBody>
      </p:sp>
      <p:sp>
        <p:nvSpPr>
          <p:cNvPr id="11" name="TextBox 10"/>
          <p:cNvSpPr txBox="1"/>
          <p:nvPr/>
        </p:nvSpPr>
        <p:spPr>
          <a:xfrm>
            <a:off x="566048" y="7276544"/>
            <a:ext cx="6233373" cy="461665"/>
          </a:xfrm>
          <a:prstGeom prst="rect">
            <a:avLst/>
          </a:prstGeom>
          <a:noFill/>
        </p:spPr>
        <p:txBody>
          <a:bodyPr wrap="none" rtlCol="0">
            <a:spAutoFit/>
          </a:bodyPr>
          <a:lstStyle/>
          <a:p>
            <a:r>
              <a:rPr lang="en-US" sz="1200" dirty="0" smtClean="0"/>
              <a:t>1090 </a:t>
            </a:r>
            <a:r>
              <a:rPr lang="en-US" sz="1200" dirty="0"/>
              <a:t>Summit WY  LB 2014 STD 04/06/2015 4 5.00 175/175 </a:t>
            </a:r>
            <a:r>
              <a:rPr lang="en-US" sz="1200" b="1" dirty="0"/>
              <a:t>3,700</a:t>
            </a:r>
            <a:r>
              <a:rPr lang="en-US" sz="1200" dirty="0"/>
              <a:t> 6,534 $</a:t>
            </a:r>
            <a:r>
              <a:rPr lang="en-US" sz="1200" dirty="0" smtClean="0"/>
              <a:t>1,040.54     </a:t>
            </a:r>
            <a:r>
              <a:rPr lang="en-US" sz="1200" dirty="0"/>
              <a:t>$3,850,000 </a:t>
            </a:r>
            <a:endParaRPr lang="en-US" sz="1200" dirty="0" smtClean="0"/>
          </a:p>
          <a:p>
            <a:r>
              <a:rPr lang="en-US" sz="1200" dirty="0" smtClean="0"/>
              <a:t>645 </a:t>
            </a:r>
            <a:r>
              <a:rPr lang="en-US" sz="1200" dirty="0"/>
              <a:t>Buena Vista WY  LB 1998 STD 02/10/2015 4 4.00 306/306 </a:t>
            </a:r>
            <a:r>
              <a:rPr lang="en-US" sz="1200" b="1" dirty="0"/>
              <a:t>4,100</a:t>
            </a:r>
            <a:r>
              <a:rPr lang="en-US" sz="1200" dirty="0"/>
              <a:t> 9,030 $</a:t>
            </a:r>
            <a:r>
              <a:rPr lang="en-US" sz="1200" dirty="0" smtClean="0"/>
              <a:t>1,012     </a:t>
            </a:r>
            <a:r>
              <a:rPr lang="en-US" sz="1200" dirty="0"/>
              <a:t>$4,150,000</a:t>
            </a:r>
          </a:p>
        </p:txBody>
      </p:sp>
      <p:sp>
        <p:nvSpPr>
          <p:cNvPr id="4" name="TextBox 3"/>
          <p:cNvSpPr txBox="1"/>
          <p:nvPr/>
        </p:nvSpPr>
        <p:spPr>
          <a:xfrm>
            <a:off x="729669" y="2516663"/>
            <a:ext cx="5822941" cy="276999"/>
          </a:xfrm>
          <a:prstGeom prst="rect">
            <a:avLst/>
          </a:prstGeom>
          <a:noFill/>
        </p:spPr>
        <p:txBody>
          <a:bodyPr wrap="none" rtlCol="0">
            <a:spAutoFit/>
          </a:bodyPr>
          <a:lstStyle/>
          <a:p>
            <a:r>
              <a:rPr lang="en-US" sz="1200" b="1" dirty="0" smtClean="0"/>
              <a:t>Address                  </a:t>
            </a:r>
            <a:r>
              <a:rPr lang="en-US" sz="1200" b="1" dirty="0" err="1"/>
              <a:t>YrBuilt</a:t>
            </a:r>
            <a:r>
              <a:rPr lang="en-US" sz="1200" b="1" dirty="0"/>
              <a:t> </a:t>
            </a:r>
            <a:r>
              <a:rPr lang="en-US" sz="1200" b="1" dirty="0" smtClean="0"/>
              <a:t> Sale </a:t>
            </a:r>
            <a:r>
              <a:rPr lang="en-US" sz="1200" b="1" dirty="0"/>
              <a:t>Type </a:t>
            </a:r>
            <a:r>
              <a:rPr lang="en-US" sz="1200" b="1" dirty="0" smtClean="0"/>
              <a:t>  Date  Br Bath  DOM   </a:t>
            </a:r>
            <a:r>
              <a:rPr lang="en-US" sz="1200" b="1" dirty="0" err="1"/>
              <a:t>Sqft</a:t>
            </a:r>
            <a:r>
              <a:rPr lang="en-US" sz="1200" b="1" dirty="0"/>
              <a:t> </a:t>
            </a:r>
            <a:r>
              <a:rPr lang="en-US" sz="1200" b="1" dirty="0" smtClean="0"/>
              <a:t>   </a:t>
            </a:r>
            <a:r>
              <a:rPr lang="en-US" sz="1200" b="1" dirty="0" err="1"/>
              <a:t>LSqft</a:t>
            </a:r>
            <a:r>
              <a:rPr lang="en-US" sz="1200" b="1" dirty="0"/>
              <a:t> </a:t>
            </a:r>
            <a:r>
              <a:rPr lang="en-US" sz="1200" b="1" dirty="0" smtClean="0"/>
              <a:t>  $/</a:t>
            </a:r>
            <a:r>
              <a:rPr lang="en-US" sz="1200" b="1" dirty="0" err="1"/>
              <a:t>Sqft</a:t>
            </a:r>
            <a:r>
              <a:rPr lang="en-US" sz="1200" b="1" dirty="0"/>
              <a:t>  </a:t>
            </a:r>
            <a:r>
              <a:rPr lang="en-US" sz="1200" b="1" dirty="0" smtClean="0"/>
              <a:t>   Price</a:t>
            </a:r>
            <a:endParaRPr lang="en-US" sz="1200" b="1" dirty="0"/>
          </a:p>
        </p:txBody>
      </p:sp>
    </p:spTree>
    <p:extLst>
      <p:ext uri="{BB962C8B-B14F-4D97-AF65-F5344CB8AC3E}">
        <p14:creationId xmlns:p14="http://schemas.microsoft.com/office/powerpoint/2010/main" val="5870619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772400" cy="10058400"/>
          </a:xfrm>
          <a:prstGeom prst="rect">
            <a:avLst/>
          </a:prstGeom>
        </p:spPr>
      </p:pic>
    </p:spTree>
    <p:extLst>
      <p:ext uri="{BB962C8B-B14F-4D97-AF65-F5344CB8AC3E}">
        <p14:creationId xmlns:p14="http://schemas.microsoft.com/office/powerpoint/2010/main" val="109532244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772400" cy="10058400"/>
          </a:xfrm>
          <a:prstGeom prst="rect">
            <a:avLst/>
          </a:prstGeom>
        </p:spPr>
      </p:pic>
    </p:spTree>
    <p:extLst>
      <p:ext uri="{BB962C8B-B14F-4D97-AF65-F5344CB8AC3E}">
        <p14:creationId xmlns:p14="http://schemas.microsoft.com/office/powerpoint/2010/main" val="36260349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772400" cy="10058400"/>
          </a:xfrm>
          <a:prstGeom prst="rect">
            <a:avLst/>
          </a:prstGeom>
        </p:spPr>
      </p:pic>
    </p:spTree>
    <p:extLst>
      <p:ext uri="{BB962C8B-B14F-4D97-AF65-F5344CB8AC3E}">
        <p14:creationId xmlns:p14="http://schemas.microsoft.com/office/powerpoint/2010/main" val="167129374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rotWithShape="1">
          <a:blip r:embed="rId2"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16102"/>
          <a:stretch/>
        </p:blipFill>
        <p:spPr>
          <a:xfrm>
            <a:off x="5751" y="1447800"/>
            <a:ext cx="7772400" cy="8633604"/>
          </a:xfrm>
          <a:prstGeom prst="rect">
            <a:avLst/>
          </a:prstGeom>
        </p:spPr>
      </p:pic>
    </p:spTree>
    <p:extLst>
      <p:ext uri="{BB962C8B-B14F-4D97-AF65-F5344CB8AC3E}">
        <p14:creationId xmlns:p14="http://schemas.microsoft.com/office/powerpoint/2010/main" val="1311135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noAutofit/>
          </a:bodyPr>
          <a:lstStyle/>
          <a:p>
            <a:pPr marL="1139190">
              <a:lnSpc>
                <a:spcPts val="4175"/>
              </a:lnSpc>
            </a:pPr>
            <a:r>
              <a:rPr sz="2400" dirty="0" smtClean="0">
                <a:solidFill>
                  <a:srgbClr val="52144D"/>
                </a:solidFill>
                <a:latin typeface="Georgia" panose="02040502050405020303" pitchFamily="18" charset="0"/>
                <a:cs typeface="ITC Eras Std Light"/>
              </a:rPr>
              <a:t>THE ART</a:t>
            </a:r>
            <a:endParaRPr sz="2400" dirty="0">
              <a:latin typeface="Georgia" panose="02040502050405020303" pitchFamily="18" charset="0"/>
              <a:cs typeface="ITC Eras Std Light"/>
            </a:endParaRPr>
          </a:p>
          <a:p>
            <a:pPr marL="1139190">
              <a:lnSpc>
                <a:spcPts val="1495"/>
              </a:lnSpc>
            </a:pPr>
            <a:r>
              <a:rPr sz="1550" dirty="0" smtClean="0">
                <a:solidFill>
                  <a:srgbClr val="52144D"/>
                </a:solidFill>
                <a:latin typeface="Georgia" panose="02040502050405020303" pitchFamily="18" charset="0"/>
                <a:cs typeface="ITC Eras Std Medium"/>
              </a:rPr>
              <a:t>Of Home Pricing</a:t>
            </a:r>
            <a:endParaRPr sz="1550" dirty="0">
              <a:latin typeface="Georgia" panose="02040502050405020303" pitchFamily="18" charset="0"/>
              <a:cs typeface="ITC Eras Std Medium"/>
            </a:endParaRPr>
          </a:p>
        </p:txBody>
      </p:sp>
      <p:sp>
        <p:nvSpPr>
          <p:cNvPr id="4" name="object 4"/>
          <p:cNvSpPr/>
          <p:nvPr/>
        </p:nvSpPr>
        <p:spPr>
          <a:xfrm>
            <a:off x="461962" y="2405062"/>
            <a:ext cx="4214863" cy="0"/>
          </a:xfrm>
          <a:custGeom>
            <a:avLst/>
            <a:gdLst/>
            <a:ahLst/>
            <a:cxnLst/>
            <a:rect l="l" t="t" r="r" b="b"/>
            <a:pathLst>
              <a:path w="4214863">
                <a:moveTo>
                  <a:pt x="0" y="0"/>
                </a:moveTo>
                <a:lnTo>
                  <a:pt x="4214863" y="0"/>
                </a:lnTo>
              </a:path>
            </a:pathLst>
          </a:custGeom>
          <a:ln w="6350">
            <a:solidFill>
              <a:srgbClr val="58595B"/>
            </a:solidFill>
          </a:ln>
        </p:spPr>
        <p:txBody>
          <a:bodyPr wrap="square" lIns="0" tIns="0" rIns="0" bIns="0" rtlCol="0">
            <a:noAutofit/>
          </a:bodyPr>
          <a:lstStyle/>
          <a:p>
            <a:endParaRPr/>
          </a:p>
        </p:txBody>
      </p:sp>
      <p:sp>
        <p:nvSpPr>
          <p:cNvPr id="5" name="object 5"/>
          <p:cNvSpPr/>
          <p:nvPr/>
        </p:nvSpPr>
        <p:spPr>
          <a:xfrm>
            <a:off x="2126341" y="4472923"/>
            <a:ext cx="0" cy="1423073"/>
          </a:xfrm>
          <a:custGeom>
            <a:avLst/>
            <a:gdLst/>
            <a:ahLst/>
            <a:cxnLst/>
            <a:rect l="l" t="t" r="r" b="b"/>
            <a:pathLst>
              <a:path h="1423073">
                <a:moveTo>
                  <a:pt x="0" y="0"/>
                </a:moveTo>
                <a:lnTo>
                  <a:pt x="0" y="1423073"/>
                </a:lnTo>
              </a:path>
            </a:pathLst>
          </a:custGeom>
          <a:ln w="3390">
            <a:solidFill>
              <a:srgbClr val="BCBEC0"/>
            </a:solidFill>
          </a:ln>
        </p:spPr>
        <p:txBody>
          <a:bodyPr wrap="square" lIns="0" tIns="0" rIns="0" bIns="0" rtlCol="0">
            <a:noAutofit/>
          </a:bodyPr>
          <a:lstStyle/>
          <a:p>
            <a:endParaRPr/>
          </a:p>
        </p:txBody>
      </p:sp>
      <p:sp>
        <p:nvSpPr>
          <p:cNvPr id="6" name="object 6"/>
          <p:cNvSpPr/>
          <p:nvPr/>
        </p:nvSpPr>
        <p:spPr>
          <a:xfrm>
            <a:off x="1952097" y="4472161"/>
            <a:ext cx="0" cy="1423835"/>
          </a:xfrm>
          <a:custGeom>
            <a:avLst/>
            <a:gdLst/>
            <a:ahLst/>
            <a:cxnLst/>
            <a:rect l="l" t="t" r="r" b="b"/>
            <a:pathLst>
              <a:path h="1423835">
                <a:moveTo>
                  <a:pt x="0" y="0"/>
                </a:moveTo>
                <a:lnTo>
                  <a:pt x="0" y="1423835"/>
                </a:lnTo>
              </a:path>
            </a:pathLst>
          </a:custGeom>
          <a:ln w="3390">
            <a:solidFill>
              <a:srgbClr val="BCBEC0"/>
            </a:solidFill>
          </a:ln>
        </p:spPr>
        <p:txBody>
          <a:bodyPr wrap="square" lIns="0" tIns="0" rIns="0" bIns="0" rtlCol="0">
            <a:noAutofit/>
          </a:bodyPr>
          <a:lstStyle/>
          <a:p>
            <a:endParaRPr/>
          </a:p>
        </p:txBody>
      </p:sp>
      <p:sp>
        <p:nvSpPr>
          <p:cNvPr id="7" name="object 7"/>
          <p:cNvSpPr/>
          <p:nvPr/>
        </p:nvSpPr>
        <p:spPr>
          <a:xfrm>
            <a:off x="1773256" y="4471285"/>
            <a:ext cx="0" cy="1424711"/>
          </a:xfrm>
          <a:custGeom>
            <a:avLst/>
            <a:gdLst/>
            <a:ahLst/>
            <a:cxnLst/>
            <a:rect l="l" t="t" r="r" b="b"/>
            <a:pathLst>
              <a:path h="1424711">
                <a:moveTo>
                  <a:pt x="0" y="0"/>
                </a:moveTo>
                <a:lnTo>
                  <a:pt x="0" y="1424711"/>
                </a:lnTo>
              </a:path>
            </a:pathLst>
          </a:custGeom>
          <a:ln w="3390">
            <a:solidFill>
              <a:srgbClr val="BCBEC0"/>
            </a:solidFill>
          </a:ln>
        </p:spPr>
        <p:txBody>
          <a:bodyPr wrap="square" lIns="0" tIns="0" rIns="0" bIns="0" rtlCol="0">
            <a:noAutofit/>
          </a:bodyPr>
          <a:lstStyle/>
          <a:p>
            <a:endParaRPr/>
          </a:p>
        </p:txBody>
      </p:sp>
      <p:sp>
        <p:nvSpPr>
          <p:cNvPr id="8" name="object 8"/>
          <p:cNvSpPr/>
          <p:nvPr/>
        </p:nvSpPr>
        <p:spPr>
          <a:xfrm>
            <a:off x="1593246" y="4470040"/>
            <a:ext cx="0" cy="1425955"/>
          </a:xfrm>
          <a:custGeom>
            <a:avLst/>
            <a:gdLst/>
            <a:ahLst/>
            <a:cxnLst/>
            <a:rect l="l" t="t" r="r" b="b"/>
            <a:pathLst>
              <a:path h="1425955">
                <a:moveTo>
                  <a:pt x="0" y="0"/>
                </a:moveTo>
                <a:lnTo>
                  <a:pt x="0" y="1425955"/>
                </a:lnTo>
              </a:path>
            </a:pathLst>
          </a:custGeom>
          <a:ln w="3390">
            <a:solidFill>
              <a:srgbClr val="BCBEC0"/>
            </a:solidFill>
          </a:ln>
        </p:spPr>
        <p:txBody>
          <a:bodyPr wrap="square" lIns="0" tIns="0" rIns="0" bIns="0" rtlCol="0">
            <a:noAutofit/>
          </a:bodyPr>
          <a:lstStyle/>
          <a:p>
            <a:endParaRPr/>
          </a:p>
        </p:txBody>
      </p:sp>
      <p:sp>
        <p:nvSpPr>
          <p:cNvPr id="9" name="object 9"/>
          <p:cNvSpPr/>
          <p:nvPr/>
        </p:nvSpPr>
        <p:spPr>
          <a:xfrm>
            <a:off x="1408652" y="4470040"/>
            <a:ext cx="0" cy="1425955"/>
          </a:xfrm>
          <a:custGeom>
            <a:avLst/>
            <a:gdLst/>
            <a:ahLst/>
            <a:cxnLst/>
            <a:rect l="l" t="t" r="r" b="b"/>
            <a:pathLst>
              <a:path h="1425955">
                <a:moveTo>
                  <a:pt x="0" y="0"/>
                </a:moveTo>
                <a:lnTo>
                  <a:pt x="0" y="1425955"/>
                </a:lnTo>
              </a:path>
            </a:pathLst>
          </a:custGeom>
          <a:ln w="3390">
            <a:solidFill>
              <a:srgbClr val="BCBEC0"/>
            </a:solidFill>
          </a:ln>
        </p:spPr>
        <p:txBody>
          <a:bodyPr wrap="square" lIns="0" tIns="0" rIns="0" bIns="0" rtlCol="0">
            <a:noAutofit/>
          </a:bodyPr>
          <a:lstStyle/>
          <a:p>
            <a:endParaRPr/>
          </a:p>
        </p:txBody>
      </p:sp>
      <p:sp>
        <p:nvSpPr>
          <p:cNvPr id="10" name="object 10"/>
          <p:cNvSpPr/>
          <p:nvPr/>
        </p:nvSpPr>
        <p:spPr>
          <a:xfrm>
            <a:off x="1048467" y="4469608"/>
            <a:ext cx="0" cy="1426387"/>
          </a:xfrm>
          <a:custGeom>
            <a:avLst/>
            <a:gdLst/>
            <a:ahLst/>
            <a:cxnLst/>
            <a:rect l="l" t="t" r="r" b="b"/>
            <a:pathLst>
              <a:path h="1426387">
                <a:moveTo>
                  <a:pt x="0" y="0"/>
                </a:moveTo>
                <a:lnTo>
                  <a:pt x="0" y="1426387"/>
                </a:lnTo>
              </a:path>
            </a:pathLst>
          </a:custGeom>
          <a:ln w="3390">
            <a:solidFill>
              <a:srgbClr val="BCBEC0"/>
            </a:solidFill>
          </a:ln>
        </p:spPr>
        <p:txBody>
          <a:bodyPr wrap="square" lIns="0" tIns="0" rIns="0" bIns="0" rtlCol="0">
            <a:noAutofit/>
          </a:bodyPr>
          <a:lstStyle/>
          <a:p>
            <a:endParaRPr/>
          </a:p>
        </p:txBody>
      </p:sp>
      <p:sp>
        <p:nvSpPr>
          <p:cNvPr id="11" name="object 11"/>
          <p:cNvSpPr/>
          <p:nvPr/>
        </p:nvSpPr>
        <p:spPr>
          <a:xfrm>
            <a:off x="1230268" y="4470929"/>
            <a:ext cx="0" cy="1425066"/>
          </a:xfrm>
          <a:custGeom>
            <a:avLst/>
            <a:gdLst/>
            <a:ahLst/>
            <a:cxnLst/>
            <a:rect l="l" t="t" r="r" b="b"/>
            <a:pathLst>
              <a:path h="1425066">
                <a:moveTo>
                  <a:pt x="0" y="0"/>
                </a:moveTo>
                <a:lnTo>
                  <a:pt x="0" y="1425066"/>
                </a:lnTo>
              </a:path>
            </a:pathLst>
          </a:custGeom>
          <a:ln w="3390">
            <a:solidFill>
              <a:srgbClr val="BCBEC0"/>
            </a:solidFill>
          </a:ln>
        </p:spPr>
        <p:txBody>
          <a:bodyPr wrap="square" lIns="0" tIns="0" rIns="0" bIns="0" rtlCol="0">
            <a:noAutofit/>
          </a:bodyPr>
          <a:lstStyle/>
          <a:p>
            <a:endParaRPr/>
          </a:p>
        </p:txBody>
      </p:sp>
      <p:sp>
        <p:nvSpPr>
          <p:cNvPr id="12" name="object 12"/>
          <p:cNvSpPr/>
          <p:nvPr/>
        </p:nvSpPr>
        <p:spPr>
          <a:xfrm>
            <a:off x="870377" y="5100340"/>
            <a:ext cx="1447393" cy="423684"/>
          </a:xfrm>
          <a:custGeom>
            <a:avLst/>
            <a:gdLst/>
            <a:ahLst/>
            <a:cxnLst/>
            <a:rect l="l" t="t" r="r" b="b"/>
            <a:pathLst>
              <a:path w="1447393" h="423684">
                <a:moveTo>
                  <a:pt x="1447393" y="423684"/>
                </a:moveTo>
                <a:lnTo>
                  <a:pt x="1145717" y="423684"/>
                </a:lnTo>
                <a:lnTo>
                  <a:pt x="1145717" y="291490"/>
                </a:lnTo>
                <a:lnTo>
                  <a:pt x="881316" y="291490"/>
                </a:lnTo>
                <a:lnTo>
                  <a:pt x="881316" y="199974"/>
                </a:lnTo>
                <a:lnTo>
                  <a:pt x="579628" y="199974"/>
                </a:lnTo>
                <a:lnTo>
                  <a:pt x="579628" y="84734"/>
                </a:lnTo>
                <a:lnTo>
                  <a:pt x="338975" y="84734"/>
                </a:lnTo>
                <a:lnTo>
                  <a:pt x="338975" y="0"/>
                </a:lnTo>
                <a:lnTo>
                  <a:pt x="0" y="0"/>
                </a:lnTo>
              </a:path>
            </a:pathLst>
          </a:custGeom>
          <a:ln w="10172">
            <a:solidFill>
              <a:srgbClr val="7E8083"/>
            </a:solidFill>
          </a:ln>
        </p:spPr>
        <p:txBody>
          <a:bodyPr wrap="square" lIns="0" tIns="0" rIns="0" bIns="0" rtlCol="0">
            <a:noAutofit/>
          </a:bodyPr>
          <a:lstStyle/>
          <a:p>
            <a:endParaRPr/>
          </a:p>
        </p:txBody>
      </p:sp>
      <p:sp>
        <p:nvSpPr>
          <p:cNvPr id="13" name="object 13"/>
          <p:cNvSpPr/>
          <p:nvPr/>
        </p:nvSpPr>
        <p:spPr>
          <a:xfrm>
            <a:off x="871512" y="5299374"/>
            <a:ext cx="1441183" cy="0"/>
          </a:xfrm>
          <a:custGeom>
            <a:avLst/>
            <a:gdLst/>
            <a:ahLst/>
            <a:cxnLst/>
            <a:rect l="l" t="t" r="r" b="b"/>
            <a:pathLst>
              <a:path w="1441183">
                <a:moveTo>
                  <a:pt x="0" y="0"/>
                </a:moveTo>
                <a:lnTo>
                  <a:pt x="1441183" y="0"/>
                </a:lnTo>
              </a:path>
            </a:pathLst>
          </a:custGeom>
          <a:ln w="15481">
            <a:solidFill>
              <a:srgbClr val="343536"/>
            </a:solidFill>
            <a:prstDash val="dash"/>
          </a:ln>
        </p:spPr>
        <p:txBody>
          <a:bodyPr wrap="square" lIns="0" tIns="0" rIns="0" bIns="0" rtlCol="0">
            <a:noAutofit/>
          </a:bodyPr>
          <a:lstStyle/>
          <a:p>
            <a:endParaRPr/>
          </a:p>
        </p:txBody>
      </p:sp>
      <p:sp>
        <p:nvSpPr>
          <p:cNvPr id="14" name="object 14"/>
          <p:cNvSpPr/>
          <p:nvPr/>
        </p:nvSpPr>
        <p:spPr>
          <a:xfrm>
            <a:off x="863954" y="4477351"/>
            <a:ext cx="0" cy="1426375"/>
          </a:xfrm>
          <a:custGeom>
            <a:avLst/>
            <a:gdLst/>
            <a:ahLst/>
            <a:cxnLst/>
            <a:rect l="l" t="t" r="r" b="b"/>
            <a:pathLst>
              <a:path h="1426375">
                <a:moveTo>
                  <a:pt x="0" y="0"/>
                </a:moveTo>
                <a:lnTo>
                  <a:pt x="0" y="1426375"/>
                </a:lnTo>
              </a:path>
            </a:pathLst>
          </a:custGeom>
          <a:ln w="11607">
            <a:solidFill>
              <a:srgbClr val="343536"/>
            </a:solidFill>
          </a:ln>
        </p:spPr>
        <p:txBody>
          <a:bodyPr wrap="square" lIns="0" tIns="0" rIns="0" bIns="0" rtlCol="0">
            <a:noAutofit/>
          </a:bodyPr>
          <a:lstStyle/>
          <a:p>
            <a:endParaRPr/>
          </a:p>
        </p:txBody>
      </p:sp>
      <p:sp>
        <p:nvSpPr>
          <p:cNvPr id="15" name="object 15"/>
          <p:cNvSpPr/>
          <p:nvPr/>
        </p:nvSpPr>
        <p:spPr>
          <a:xfrm>
            <a:off x="863949" y="5903728"/>
            <a:ext cx="1460804" cy="0"/>
          </a:xfrm>
          <a:custGeom>
            <a:avLst/>
            <a:gdLst/>
            <a:ahLst/>
            <a:cxnLst/>
            <a:rect l="l" t="t" r="r" b="b"/>
            <a:pathLst>
              <a:path w="1460804">
                <a:moveTo>
                  <a:pt x="1460804" y="0"/>
                </a:moveTo>
                <a:lnTo>
                  <a:pt x="0" y="0"/>
                </a:lnTo>
              </a:path>
            </a:pathLst>
          </a:custGeom>
          <a:ln w="11607">
            <a:solidFill>
              <a:srgbClr val="343536"/>
            </a:solidFill>
          </a:ln>
        </p:spPr>
        <p:txBody>
          <a:bodyPr wrap="square" lIns="0" tIns="0" rIns="0" bIns="0" rtlCol="0">
            <a:noAutofit/>
          </a:bodyPr>
          <a:lstStyle/>
          <a:p>
            <a:endParaRPr/>
          </a:p>
        </p:txBody>
      </p:sp>
      <p:sp>
        <p:nvSpPr>
          <p:cNvPr id="16" name="object 16"/>
          <p:cNvSpPr/>
          <p:nvPr/>
        </p:nvSpPr>
        <p:spPr>
          <a:xfrm>
            <a:off x="3904532" y="4484799"/>
            <a:ext cx="0" cy="1425054"/>
          </a:xfrm>
          <a:custGeom>
            <a:avLst/>
            <a:gdLst/>
            <a:ahLst/>
            <a:cxnLst/>
            <a:rect l="l" t="t" r="r" b="b"/>
            <a:pathLst>
              <a:path h="1425054">
                <a:moveTo>
                  <a:pt x="0" y="0"/>
                </a:moveTo>
                <a:lnTo>
                  <a:pt x="0" y="1425054"/>
                </a:lnTo>
              </a:path>
            </a:pathLst>
          </a:custGeom>
          <a:ln w="3390">
            <a:solidFill>
              <a:srgbClr val="BCBEC0"/>
            </a:solidFill>
          </a:ln>
        </p:spPr>
        <p:txBody>
          <a:bodyPr wrap="square" lIns="0" tIns="0" rIns="0" bIns="0" rtlCol="0">
            <a:noAutofit/>
          </a:bodyPr>
          <a:lstStyle/>
          <a:p>
            <a:endParaRPr/>
          </a:p>
        </p:txBody>
      </p:sp>
      <p:sp>
        <p:nvSpPr>
          <p:cNvPr id="17" name="object 17"/>
          <p:cNvSpPr/>
          <p:nvPr/>
        </p:nvSpPr>
        <p:spPr>
          <a:xfrm>
            <a:off x="3679118" y="4483492"/>
            <a:ext cx="0" cy="1426362"/>
          </a:xfrm>
          <a:custGeom>
            <a:avLst/>
            <a:gdLst/>
            <a:ahLst/>
            <a:cxnLst/>
            <a:rect l="l" t="t" r="r" b="b"/>
            <a:pathLst>
              <a:path h="1426362">
                <a:moveTo>
                  <a:pt x="0" y="0"/>
                </a:moveTo>
                <a:lnTo>
                  <a:pt x="0" y="1426362"/>
                </a:lnTo>
              </a:path>
            </a:pathLst>
          </a:custGeom>
          <a:ln w="3390">
            <a:solidFill>
              <a:srgbClr val="BCBEC0"/>
            </a:solidFill>
          </a:ln>
        </p:spPr>
        <p:txBody>
          <a:bodyPr wrap="square" lIns="0" tIns="0" rIns="0" bIns="0" rtlCol="0">
            <a:noAutofit/>
          </a:bodyPr>
          <a:lstStyle/>
          <a:p>
            <a:endParaRPr/>
          </a:p>
        </p:txBody>
      </p:sp>
      <p:sp>
        <p:nvSpPr>
          <p:cNvPr id="18" name="object 18"/>
          <p:cNvSpPr/>
          <p:nvPr/>
        </p:nvSpPr>
        <p:spPr>
          <a:xfrm>
            <a:off x="4129962" y="4483922"/>
            <a:ext cx="0" cy="1425943"/>
          </a:xfrm>
          <a:custGeom>
            <a:avLst/>
            <a:gdLst/>
            <a:ahLst/>
            <a:cxnLst/>
            <a:rect l="l" t="t" r="r" b="b"/>
            <a:pathLst>
              <a:path h="1425943">
                <a:moveTo>
                  <a:pt x="0" y="0"/>
                </a:moveTo>
                <a:lnTo>
                  <a:pt x="0" y="1425943"/>
                </a:lnTo>
              </a:path>
            </a:pathLst>
          </a:custGeom>
          <a:ln w="3390">
            <a:solidFill>
              <a:srgbClr val="BCBEC0"/>
            </a:solidFill>
          </a:ln>
        </p:spPr>
        <p:txBody>
          <a:bodyPr wrap="square" lIns="0" tIns="0" rIns="0" bIns="0" rtlCol="0">
            <a:noAutofit/>
          </a:bodyPr>
          <a:lstStyle/>
          <a:p>
            <a:endParaRPr/>
          </a:p>
        </p:txBody>
      </p:sp>
      <p:sp>
        <p:nvSpPr>
          <p:cNvPr id="19" name="object 19"/>
          <p:cNvSpPr/>
          <p:nvPr/>
        </p:nvSpPr>
        <p:spPr>
          <a:xfrm>
            <a:off x="4355389" y="4483922"/>
            <a:ext cx="0" cy="1425943"/>
          </a:xfrm>
          <a:custGeom>
            <a:avLst/>
            <a:gdLst/>
            <a:ahLst/>
            <a:cxnLst/>
            <a:rect l="l" t="t" r="r" b="b"/>
            <a:pathLst>
              <a:path h="1425943">
                <a:moveTo>
                  <a:pt x="0" y="0"/>
                </a:moveTo>
                <a:lnTo>
                  <a:pt x="0" y="1425943"/>
                </a:lnTo>
              </a:path>
            </a:pathLst>
          </a:custGeom>
          <a:ln w="3390">
            <a:solidFill>
              <a:srgbClr val="BCBEC0"/>
            </a:solidFill>
          </a:ln>
        </p:spPr>
        <p:txBody>
          <a:bodyPr wrap="square" lIns="0" tIns="0" rIns="0" bIns="0" rtlCol="0">
            <a:noAutofit/>
          </a:bodyPr>
          <a:lstStyle/>
          <a:p>
            <a:endParaRPr/>
          </a:p>
        </p:txBody>
      </p:sp>
      <p:sp>
        <p:nvSpPr>
          <p:cNvPr id="20" name="object 20"/>
          <p:cNvSpPr/>
          <p:nvPr/>
        </p:nvSpPr>
        <p:spPr>
          <a:xfrm>
            <a:off x="4580803" y="4485170"/>
            <a:ext cx="0" cy="1424686"/>
          </a:xfrm>
          <a:custGeom>
            <a:avLst/>
            <a:gdLst/>
            <a:ahLst/>
            <a:cxnLst/>
            <a:rect l="l" t="t" r="r" b="b"/>
            <a:pathLst>
              <a:path h="1424686">
                <a:moveTo>
                  <a:pt x="0" y="0"/>
                </a:moveTo>
                <a:lnTo>
                  <a:pt x="0" y="1424686"/>
                </a:lnTo>
              </a:path>
            </a:pathLst>
          </a:custGeom>
          <a:ln w="3390">
            <a:solidFill>
              <a:srgbClr val="BCBEC0"/>
            </a:solidFill>
          </a:ln>
        </p:spPr>
        <p:txBody>
          <a:bodyPr wrap="square" lIns="0" tIns="0" rIns="0" bIns="0" rtlCol="0">
            <a:noAutofit/>
          </a:bodyPr>
          <a:lstStyle/>
          <a:p>
            <a:endParaRPr/>
          </a:p>
        </p:txBody>
      </p:sp>
      <p:sp>
        <p:nvSpPr>
          <p:cNvPr id="21" name="object 21"/>
          <p:cNvSpPr/>
          <p:nvPr/>
        </p:nvSpPr>
        <p:spPr>
          <a:xfrm>
            <a:off x="4806233" y="4486031"/>
            <a:ext cx="0" cy="1423835"/>
          </a:xfrm>
          <a:custGeom>
            <a:avLst/>
            <a:gdLst/>
            <a:ahLst/>
            <a:cxnLst/>
            <a:rect l="l" t="t" r="r" b="b"/>
            <a:pathLst>
              <a:path h="1423835">
                <a:moveTo>
                  <a:pt x="0" y="0"/>
                </a:moveTo>
                <a:lnTo>
                  <a:pt x="0" y="1423835"/>
                </a:lnTo>
              </a:path>
            </a:pathLst>
          </a:custGeom>
          <a:ln w="3390">
            <a:solidFill>
              <a:srgbClr val="BCBEC0"/>
            </a:solidFill>
          </a:ln>
        </p:spPr>
        <p:txBody>
          <a:bodyPr wrap="square" lIns="0" tIns="0" rIns="0" bIns="0" rtlCol="0">
            <a:noAutofit/>
          </a:bodyPr>
          <a:lstStyle/>
          <a:p>
            <a:endParaRPr/>
          </a:p>
        </p:txBody>
      </p:sp>
      <p:sp>
        <p:nvSpPr>
          <p:cNvPr id="22" name="object 22"/>
          <p:cNvSpPr txBox="1"/>
          <p:nvPr/>
        </p:nvSpPr>
        <p:spPr>
          <a:xfrm>
            <a:off x="3286893" y="4905044"/>
            <a:ext cx="112395" cy="1012825"/>
          </a:xfrm>
          <a:prstGeom prst="rect">
            <a:avLst/>
          </a:prstGeom>
        </p:spPr>
        <p:txBody>
          <a:bodyPr vert="vert270" wrap="square" lIns="0" tIns="0" rIns="0" bIns="0" rtlCol="0">
            <a:noAutofit/>
          </a:bodyPr>
          <a:lstStyle/>
          <a:p>
            <a:pPr marL="12700">
              <a:lnSpc>
                <a:spcPct val="100000"/>
              </a:lnSpc>
            </a:pPr>
            <a:r>
              <a:rPr sz="650" dirty="0" smtClean="0">
                <a:solidFill>
                  <a:srgbClr val="231F20"/>
                </a:solidFill>
                <a:latin typeface="NewsGoth BT"/>
                <a:cs typeface="NewsGoth BT"/>
              </a:rPr>
              <a:t>Number</a:t>
            </a:r>
            <a:r>
              <a:rPr sz="650" spc="5" dirty="0" smtClean="0">
                <a:solidFill>
                  <a:srgbClr val="231F20"/>
                </a:solidFill>
                <a:latin typeface="NewsGoth BT"/>
                <a:cs typeface="NewsGoth BT"/>
              </a:rPr>
              <a:t> </a:t>
            </a:r>
            <a:r>
              <a:rPr sz="650" spc="0" dirty="0" smtClean="0">
                <a:solidFill>
                  <a:srgbClr val="231F20"/>
                </a:solidFill>
                <a:latin typeface="NewsGoth BT"/>
                <a:cs typeface="NewsGoth BT"/>
              </a:rPr>
              <a:t>of</a:t>
            </a:r>
            <a:r>
              <a:rPr sz="650" spc="5" dirty="0" smtClean="0">
                <a:solidFill>
                  <a:srgbClr val="231F20"/>
                </a:solidFill>
                <a:latin typeface="NewsGoth BT"/>
                <a:cs typeface="NewsGoth BT"/>
              </a:rPr>
              <a:t> </a:t>
            </a:r>
            <a:r>
              <a:rPr sz="650" spc="0" dirty="0" smtClean="0">
                <a:solidFill>
                  <a:srgbClr val="231F20"/>
                </a:solidFill>
                <a:latin typeface="NewsGoth BT"/>
                <a:cs typeface="NewsGoth BT"/>
              </a:rPr>
              <a:t>Buyer</a:t>
            </a:r>
            <a:r>
              <a:rPr sz="650" spc="5" dirty="0" smtClean="0">
                <a:solidFill>
                  <a:srgbClr val="231F20"/>
                </a:solidFill>
                <a:latin typeface="NewsGoth BT"/>
                <a:cs typeface="NewsGoth BT"/>
              </a:rPr>
              <a:t> </a:t>
            </a:r>
            <a:r>
              <a:rPr sz="650" spc="0" dirty="0" smtClean="0">
                <a:solidFill>
                  <a:srgbClr val="231F20"/>
                </a:solidFill>
                <a:latin typeface="NewsGoth BT"/>
                <a:cs typeface="NewsGoth BT"/>
              </a:rPr>
              <a:t>Showings</a:t>
            </a:r>
            <a:endParaRPr sz="650">
              <a:latin typeface="NewsGoth BT"/>
              <a:cs typeface="NewsGoth BT"/>
            </a:endParaRPr>
          </a:p>
        </p:txBody>
      </p:sp>
      <p:sp>
        <p:nvSpPr>
          <p:cNvPr id="23" name="object 23"/>
          <p:cNvSpPr/>
          <p:nvPr/>
        </p:nvSpPr>
        <p:spPr>
          <a:xfrm>
            <a:off x="3453691" y="4545324"/>
            <a:ext cx="1352461" cy="1359420"/>
          </a:xfrm>
          <a:custGeom>
            <a:avLst/>
            <a:gdLst/>
            <a:ahLst/>
            <a:cxnLst/>
            <a:rect l="l" t="t" r="r" b="b"/>
            <a:pathLst>
              <a:path w="1352461" h="1359420">
                <a:moveTo>
                  <a:pt x="0" y="1359420"/>
                </a:moveTo>
                <a:lnTo>
                  <a:pt x="20165" y="1321008"/>
                </a:lnTo>
                <a:lnTo>
                  <a:pt x="38324" y="1286118"/>
                </a:lnTo>
                <a:lnTo>
                  <a:pt x="69084" y="1224856"/>
                </a:lnTo>
                <a:lnTo>
                  <a:pt x="93197" y="1171535"/>
                </a:lnTo>
                <a:lnTo>
                  <a:pt x="111581" y="1122059"/>
                </a:lnTo>
                <a:lnTo>
                  <a:pt x="125155" y="1072329"/>
                </a:lnTo>
                <a:lnTo>
                  <a:pt x="134835" y="1018248"/>
                </a:lnTo>
                <a:lnTo>
                  <a:pt x="141540" y="955717"/>
                </a:lnTo>
                <a:lnTo>
                  <a:pt x="146188" y="880640"/>
                </a:lnTo>
                <a:lnTo>
                  <a:pt x="148027" y="837115"/>
                </a:lnTo>
                <a:lnTo>
                  <a:pt x="149697" y="788917"/>
                </a:lnTo>
                <a:lnTo>
                  <a:pt x="151310" y="735534"/>
                </a:lnTo>
                <a:lnTo>
                  <a:pt x="152984" y="676452"/>
                </a:lnTo>
                <a:lnTo>
                  <a:pt x="155005" y="616504"/>
                </a:lnTo>
                <a:lnTo>
                  <a:pt x="157550" y="560763"/>
                </a:lnTo>
                <a:lnTo>
                  <a:pt x="160558" y="509084"/>
                </a:lnTo>
                <a:lnTo>
                  <a:pt x="163973" y="461324"/>
                </a:lnTo>
                <a:lnTo>
                  <a:pt x="167736" y="417336"/>
                </a:lnTo>
                <a:lnTo>
                  <a:pt x="171789" y="376975"/>
                </a:lnTo>
                <a:lnTo>
                  <a:pt x="180534" y="306555"/>
                </a:lnTo>
                <a:lnTo>
                  <a:pt x="189744" y="248904"/>
                </a:lnTo>
                <a:lnTo>
                  <a:pt x="198953" y="202860"/>
                </a:lnTo>
                <a:lnTo>
                  <a:pt x="211752" y="153019"/>
                </a:lnTo>
                <a:lnTo>
                  <a:pt x="224482" y="116357"/>
                </a:lnTo>
                <a:lnTo>
                  <a:pt x="226504" y="111544"/>
                </a:lnTo>
                <a:lnTo>
                  <a:pt x="228379" y="106545"/>
                </a:lnTo>
                <a:lnTo>
                  <a:pt x="230590" y="99877"/>
                </a:lnTo>
                <a:lnTo>
                  <a:pt x="233243" y="91845"/>
                </a:lnTo>
                <a:lnTo>
                  <a:pt x="236441" y="82755"/>
                </a:lnTo>
                <a:lnTo>
                  <a:pt x="256778" y="41895"/>
                </a:lnTo>
                <a:lnTo>
                  <a:pt x="294203" y="8465"/>
                </a:lnTo>
                <a:lnTo>
                  <a:pt x="337505" y="0"/>
                </a:lnTo>
                <a:lnTo>
                  <a:pt x="355399" y="1966"/>
                </a:lnTo>
                <a:lnTo>
                  <a:pt x="397000" y="14909"/>
                </a:lnTo>
                <a:lnTo>
                  <a:pt x="447052" y="41897"/>
                </a:lnTo>
                <a:lnTo>
                  <a:pt x="480113" y="68610"/>
                </a:lnTo>
                <a:lnTo>
                  <a:pt x="507570" y="101819"/>
                </a:lnTo>
                <a:lnTo>
                  <a:pt x="530124" y="140248"/>
                </a:lnTo>
                <a:lnTo>
                  <a:pt x="548476" y="182621"/>
                </a:lnTo>
                <a:lnTo>
                  <a:pt x="563325" y="227660"/>
                </a:lnTo>
                <a:lnTo>
                  <a:pt x="575374" y="274089"/>
                </a:lnTo>
                <a:lnTo>
                  <a:pt x="585321" y="320631"/>
                </a:lnTo>
                <a:lnTo>
                  <a:pt x="593867" y="366010"/>
                </a:lnTo>
                <a:lnTo>
                  <a:pt x="597835" y="387864"/>
                </a:lnTo>
                <a:lnTo>
                  <a:pt x="601714" y="408948"/>
                </a:lnTo>
                <a:lnTo>
                  <a:pt x="609561" y="448170"/>
                </a:lnTo>
                <a:lnTo>
                  <a:pt x="618531" y="485354"/>
                </a:lnTo>
                <a:lnTo>
                  <a:pt x="629317" y="522663"/>
                </a:lnTo>
                <a:lnTo>
                  <a:pt x="642111" y="560163"/>
                </a:lnTo>
                <a:lnTo>
                  <a:pt x="657105" y="597922"/>
                </a:lnTo>
                <a:lnTo>
                  <a:pt x="674490" y="636005"/>
                </a:lnTo>
                <a:lnTo>
                  <a:pt x="694458" y="674481"/>
                </a:lnTo>
                <a:lnTo>
                  <a:pt x="717201" y="713415"/>
                </a:lnTo>
                <a:lnTo>
                  <a:pt x="742909" y="752875"/>
                </a:lnTo>
                <a:lnTo>
                  <a:pt x="771774" y="792927"/>
                </a:lnTo>
                <a:lnTo>
                  <a:pt x="803989" y="833637"/>
                </a:lnTo>
                <a:lnTo>
                  <a:pt x="839744" y="875073"/>
                </a:lnTo>
                <a:lnTo>
                  <a:pt x="879231" y="917302"/>
                </a:lnTo>
                <a:lnTo>
                  <a:pt x="922641" y="960390"/>
                </a:lnTo>
                <a:lnTo>
                  <a:pt x="970167" y="1004403"/>
                </a:lnTo>
                <a:lnTo>
                  <a:pt x="1021999" y="1049409"/>
                </a:lnTo>
                <a:lnTo>
                  <a:pt x="1078329" y="1095475"/>
                </a:lnTo>
                <a:lnTo>
                  <a:pt x="1139348" y="1142667"/>
                </a:lnTo>
                <a:lnTo>
                  <a:pt x="1205249" y="1191051"/>
                </a:lnTo>
                <a:lnTo>
                  <a:pt x="1276223" y="1240695"/>
                </a:lnTo>
                <a:lnTo>
                  <a:pt x="1352461" y="1291666"/>
                </a:lnTo>
              </a:path>
            </a:pathLst>
          </a:custGeom>
          <a:ln w="11607">
            <a:solidFill>
              <a:srgbClr val="7E8083"/>
            </a:solidFill>
          </a:ln>
        </p:spPr>
        <p:txBody>
          <a:bodyPr wrap="square" lIns="0" tIns="0" rIns="0" bIns="0" rtlCol="0">
            <a:noAutofit/>
          </a:bodyPr>
          <a:lstStyle/>
          <a:p>
            <a:endParaRPr/>
          </a:p>
        </p:txBody>
      </p:sp>
      <p:sp>
        <p:nvSpPr>
          <p:cNvPr id="24" name="object 24"/>
          <p:cNvSpPr/>
          <p:nvPr/>
        </p:nvSpPr>
        <p:spPr>
          <a:xfrm>
            <a:off x="3453696" y="5904745"/>
            <a:ext cx="1352537" cy="0"/>
          </a:xfrm>
          <a:custGeom>
            <a:avLst/>
            <a:gdLst/>
            <a:ahLst/>
            <a:cxnLst/>
            <a:rect l="l" t="t" r="r" b="b"/>
            <a:pathLst>
              <a:path w="1352537">
                <a:moveTo>
                  <a:pt x="1352537" y="0"/>
                </a:moveTo>
                <a:lnTo>
                  <a:pt x="0" y="0"/>
                </a:lnTo>
              </a:path>
            </a:pathLst>
          </a:custGeom>
          <a:ln w="11607">
            <a:solidFill>
              <a:srgbClr val="343536"/>
            </a:solidFill>
          </a:ln>
        </p:spPr>
        <p:txBody>
          <a:bodyPr wrap="square" lIns="0" tIns="0" rIns="0" bIns="0" rtlCol="0">
            <a:noAutofit/>
          </a:bodyPr>
          <a:lstStyle/>
          <a:p>
            <a:endParaRPr/>
          </a:p>
        </p:txBody>
      </p:sp>
      <p:sp>
        <p:nvSpPr>
          <p:cNvPr id="25" name="object 25"/>
          <p:cNvSpPr/>
          <p:nvPr/>
        </p:nvSpPr>
        <p:spPr>
          <a:xfrm>
            <a:off x="3453691" y="4483492"/>
            <a:ext cx="0" cy="1426362"/>
          </a:xfrm>
          <a:custGeom>
            <a:avLst/>
            <a:gdLst/>
            <a:ahLst/>
            <a:cxnLst/>
            <a:rect l="l" t="t" r="r" b="b"/>
            <a:pathLst>
              <a:path h="1426362">
                <a:moveTo>
                  <a:pt x="0" y="0"/>
                </a:moveTo>
                <a:lnTo>
                  <a:pt x="0" y="1426362"/>
                </a:lnTo>
              </a:path>
            </a:pathLst>
          </a:custGeom>
          <a:ln w="11607">
            <a:solidFill>
              <a:srgbClr val="343536"/>
            </a:solidFill>
          </a:ln>
        </p:spPr>
        <p:txBody>
          <a:bodyPr wrap="square" lIns="0" tIns="0" rIns="0" bIns="0" rtlCol="0">
            <a:noAutofit/>
          </a:bodyPr>
          <a:lstStyle/>
          <a:p>
            <a:endParaRPr/>
          </a:p>
        </p:txBody>
      </p:sp>
      <p:sp>
        <p:nvSpPr>
          <p:cNvPr id="26" name="object 26"/>
          <p:cNvSpPr txBox="1"/>
          <p:nvPr/>
        </p:nvSpPr>
        <p:spPr>
          <a:xfrm>
            <a:off x="444500" y="2630619"/>
            <a:ext cx="4370070" cy="1596390"/>
          </a:xfrm>
          <a:prstGeom prst="rect">
            <a:avLst/>
          </a:prstGeom>
        </p:spPr>
        <p:txBody>
          <a:bodyPr vert="horz" wrap="square" lIns="0" tIns="0" rIns="0" bIns="0" rtlCol="0">
            <a:noAutofit/>
          </a:bodyPr>
          <a:lstStyle/>
          <a:p>
            <a:pPr marL="12700" marR="12700" algn="just">
              <a:lnSpc>
                <a:spcPct val="128800"/>
              </a:lnSpc>
            </a:pPr>
            <a:r>
              <a:rPr sz="1100" dirty="0" smtClean="0">
                <a:solidFill>
                  <a:srgbClr val="58595B"/>
                </a:solidFill>
                <a:latin typeface="Arial" panose="020B0604020202020204" pitchFamily="34" charset="0"/>
                <a:cs typeface="Arial" panose="020B0604020202020204" pitchFamily="34" charset="0"/>
              </a:rPr>
              <a:t>The majority of showings by sales associates on a new listing occur when the house is first placed on the market. Sales agents arrange for their active, qualified buyers to see a home when it is newly listed.</a:t>
            </a:r>
            <a:endParaRPr sz="1100" dirty="0">
              <a:latin typeface="Arial" panose="020B0604020202020204" pitchFamily="34" charset="0"/>
              <a:cs typeface="Arial" panose="020B0604020202020204" pitchFamily="34" charset="0"/>
            </a:endParaRPr>
          </a:p>
          <a:p>
            <a:pPr>
              <a:lnSpc>
                <a:spcPts val="700"/>
              </a:lnSpc>
              <a:spcBef>
                <a:spcPts val="19"/>
              </a:spcBef>
            </a:pPr>
            <a:endParaRPr sz="700" dirty="0">
              <a:latin typeface="Arial" panose="020B0604020202020204" pitchFamily="34" charset="0"/>
              <a:cs typeface="Arial" panose="020B0604020202020204" pitchFamily="34" charset="0"/>
            </a:endParaRPr>
          </a:p>
          <a:p>
            <a:pPr marL="12700" marR="13970" algn="just">
              <a:lnSpc>
                <a:spcPct val="128800"/>
              </a:lnSpc>
            </a:pPr>
            <a:r>
              <a:rPr sz="1100" dirty="0" smtClean="0">
                <a:solidFill>
                  <a:srgbClr val="58595B"/>
                </a:solidFill>
                <a:latin typeface="Arial" panose="020B0604020202020204" pitchFamily="34" charset="0"/>
                <a:cs typeface="Arial" panose="020B0604020202020204" pitchFamily="34" charset="0"/>
              </a:rPr>
              <a:t>Once this group has seen the property, showing activity decreases to only those buyers new to the market.</a:t>
            </a:r>
            <a:endParaRPr sz="1100" dirty="0">
              <a:latin typeface="Arial" panose="020B0604020202020204" pitchFamily="34" charset="0"/>
              <a:cs typeface="Arial" panose="020B0604020202020204" pitchFamily="34" charset="0"/>
            </a:endParaRPr>
          </a:p>
          <a:p>
            <a:pPr>
              <a:lnSpc>
                <a:spcPts val="900"/>
              </a:lnSpc>
              <a:spcBef>
                <a:spcPts val="11"/>
              </a:spcBef>
            </a:pPr>
            <a:endParaRPr sz="900" dirty="0">
              <a:latin typeface="Arial" panose="020B0604020202020204" pitchFamily="34" charset="0"/>
              <a:cs typeface="Arial" panose="020B0604020202020204" pitchFamily="34" charset="0"/>
            </a:endParaRPr>
          </a:p>
          <a:p>
            <a:pPr>
              <a:lnSpc>
                <a:spcPts val="1000"/>
              </a:lnSpc>
            </a:pPr>
            <a:endParaRPr sz="1000" dirty="0">
              <a:latin typeface="Arial" panose="020B0604020202020204" pitchFamily="34" charset="0"/>
              <a:cs typeface="Arial" panose="020B0604020202020204" pitchFamily="34" charset="0"/>
            </a:endParaRPr>
          </a:p>
          <a:p>
            <a:pPr marL="12700" marR="941069" algn="just">
              <a:lnSpc>
                <a:spcPct val="100000"/>
              </a:lnSpc>
            </a:pPr>
            <a:r>
              <a:rPr sz="1100" b="1" dirty="0" smtClean="0">
                <a:solidFill>
                  <a:srgbClr val="52144D"/>
                </a:solidFill>
                <a:latin typeface="Arial" panose="020B0604020202020204" pitchFamily="34" charset="0"/>
                <a:cs typeface="Arial" panose="020B0604020202020204" pitchFamily="34" charset="0"/>
              </a:rPr>
              <a:t>Effect of Over-Pricing on Time and Selling Price</a:t>
            </a:r>
            <a:endParaRPr sz="1100" dirty="0">
              <a:latin typeface="Arial" panose="020B0604020202020204" pitchFamily="34" charset="0"/>
              <a:cs typeface="Arial" panose="020B0604020202020204" pitchFamily="34" charset="0"/>
            </a:endParaRPr>
          </a:p>
        </p:txBody>
      </p:sp>
      <p:sp>
        <p:nvSpPr>
          <p:cNvPr id="27" name="object 27"/>
          <p:cNvSpPr txBox="1"/>
          <p:nvPr/>
        </p:nvSpPr>
        <p:spPr>
          <a:xfrm>
            <a:off x="917756" y="5919384"/>
            <a:ext cx="1414780" cy="217804"/>
          </a:xfrm>
          <a:prstGeom prst="rect">
            <a:avLst/>
          </a:prstGeom>
        </p:spPr>
        <p:txBody>
          <a:bodyPr vert="horz" wrap="square" lIns="0" tIns="0" rIns="0" bIns="0" rtlCol="0">
            <a:noAutofit/>
          </a:bodyPr>
          <a:lstStyle/>
          <a:p>
            <a:pPr marL="12700">
              <a:lnSpc>
                <a:spcPct val="100000"/>
              </a:lnSpc>
              <a:tabLst>
                <a:tab pos="198120" algn="l"/>
                <a:tab pos="377190" algn="l"/>
                <a:tab pos="558165" algn="l"/>
                <a:tab pos="738505" algn="l"/>
                <a:tab pos="921385" algn="l"/>
                <a:tab pos="1097280" algn="l"/>
                <a:tab pos="1282700" algn="l"/>
              </a:tabLst>
            </a:pPr>
            <a:r>
              <a:rPr sz="600" spc="0" dirty="0" smtClean="0">
                <a:solidFill>
                  <a:srgbClr val="231F20"/>
                </a:solidFill>
                <a:latin typeface="NewsGoth BT"/>
                <a:cs typeface="NewsGoth BT"/>
              </a:rPr>
              <a:t>1	2	3	4	5	6	7	8</a:t>
            </a:r>
            <a:endParaRPr sz="600">
              <a:latin typeface="NewsGoth BT"/>
              <a:cs typeface="NewsGoth BT"/>
            </a:endParaRPr>
          </a:p>
          <a:p>
            <a:pPr marL="778510">
              <a:lnSpc>
                <a:spcPct val="100000"/>
              </a:lnSpc>
              <a:spcBef>
                <a:spcPts val="110"/>
              </a:spcBef>
            </a:pPr>
            <a:r>
              <a:rPr sz="650" spc="-20" dirty="0" smtClean="0">
                <a:solidFill>
                  <a:srgbClr val="231F20"/>
                </a:solidFill>
                <a:latin typeface="NewsGoth BT"/>
                <a:cs typeface="NewsGoth BT"/>
              </a:rPr>
              <a:t>W</a:t>
            </a:r>
            <a:r>
              <a:rPr sz="650" spc="5" dirty="0" smtClean="0">
                <a:solidFill>
                  <a:srgbClr val="231F20"/>
                </a:solidFill>
                <a:latin typeface="NewsGoth BT"/>
                <a:cs typeface="NewsGoth BT"/>
              </a:rPr>
              <a:t>eeks </a:t>
            </a:r>
            <a:r>
              <a:rPr sz="650" spc="10" dirty="0" smtClean="0">
                <a:solidFill>
                  <a:srgbClr val="231F20"/>
                </a:solidFill>
                <a:latin typeface="NewsGoth BT"/>
                <a:cs typeface="NewsGoth BT"/>
              </a:rPr>
              <a:t>on</a:t>
            </a:r>
            <a:r>
              <a:rPr sz="650" spc="5" dirty="0" smtClean="0">
                <a:solidFill>
                  <a:srgbClr val="231F20"/>
                </a:solidFill>
                <a:latin typeface="NewsGoth BT"/>
                <a:cs typeface="NewsGoth BT"/>
              </a:rPr>
              <a:t> </a:t>
            </a:r>
            <a:r>
              <a:rPr sz="650" spc="10" dirty="0" smtClean="0">
                <a:solidFill>
                  <a:srgbClr val="231F20"/>
                </a:solidFill>
                <a:latin typeface="NewsGoth BT"/>
                <a:cs typeface="NewsGoth BT"/>
              </a:rPr>
              <a:t>Mar</a:t>
            </a:r>
            <a:r>
              <a:rPr sz="650" spc="-10" dirty="0" smtClean="0">
                <a:solidFill>
                  <a:srgbClr val="231F20"/>
                </a:solidFill>
                <a:latin typeface="NewsGoth BT"/>
                <a:cs typeface="NewsGoth BT"/>
              </a:rPr>
              <a:t>k</a:t>
            </a:r>
            <a:r>
              <a:rPr sz="650" spc="5" dirty="0" smtClean="0">
                <a:solidFill>
                  <a:srgbClr val="231F20"/>
                </a:solidFill>
                <a:latin typeface="NewsGoth BT"/>
                <a:cs typeface="NewsGoth BT"/>
              </a:rPr>
              <a:t>et</a:t>
            </a:r>
            <a:endParaRPr sz="650">
              <a:latin typeface="NewsGoth BT"/>
              <a:cs typeface="NewsGoth BT"/>
            </a:endParaRPr>
          </a:p>
        </p:txBody>
      </p:sp>
      <p:sp>
        <p:nvSpPr>
          <p:cNvPr id="28" name="object 28"/>
          <p:cNvSpPr txBox="1"/>
          <p:nvPr/>
        </p:nvSpPr>
        <p:spPr>
          <a:xfrm>
            <a:off x="460926" y="5095032"/>
            <a:ext cx="2558415" cy="537845"/>
          </a:xfrm>
          <a:prstGeom prst="rect">
            <a:avLst/>
          </a:prstGeom>
        </p:spPr>
        <p:txBody>
          <a:bodyPr vert="horz" wrap="square" lIns="0" tIns="0" rIns="0" bIns="0" rtlCol="0">
            <a:noAutofit/>
          </a:bodyPr>
          <a:lstStyle/>
          <a:p>
            <a:pPr marL="12700">
              <a:lnSpc>
                <a:spcPct val="100000"/>
              </a:lnSpc>
            </a:pPr>
            <a:r>
              <a:rPr sz="650" spc="5" dirty="0" smtClean="0">
                <a:solidFill>
                  <a:srgbClr val="231F20"/>
                </a:solidFill>
                <a:latin typeface="NewsGoth BT"/>
                <a:cs typeface="NewsGoth BT"/>
              </a:rPr>
              <a:t>List </a:t>
            </a:r>
            <a:r>
              <a:rPr sz="650" spc="-15" dirty="0" smtClean="0">
                <a:solidFill>
                  <a:srgbClr val="231F20"/>
                </a:solidFill>
                <a:latin typeface="NewsGoth BT"/>
                <a:cs typeface="NewsGoth BT"/>
              </a:rPr>
              <a:t>P</a:t>
            </a:r>
            <a:r>
              <a:rPr sz="650" spc="5" dirty="0" smtClean="0">
                <a:solidFill>
                  <a:srgbClr val="231F20"/>
                </a:solidFill>
                <a:latin typeface="NewsGoth BT"/>
                <a:cs typeface="NewsGoth BT"/>
              </a:rPr>
              <a:t>rice</a:t>
            </a:r>
            <a:endParaRPr sz="650">
              <a:latin typeface="NewsGoth BT"/>
              <a:cs typeface="NewsGoth BT"/>
            </a:endParaRPr>
          </a:p>
          <a:p>
            <a:pPr>
              <a:lnSpc>
                <a:spcPts val="800"/>
              </a:lnSpc>
              <a:spcBef>
                <a:spcPts val="44"/>
              </a:spcBef>
            </a:pPr>
            <a:endParaRPr sz="800"/>
          </a:p>
          <a:p>
            <a:pPr marR="12700" algn="r">
              <a:lnSpc>
                <a:spcPct val="100000"/>
              </a:lnSpc>
            </a:pPr>
            <a:r>
              <a:rPr sz="650" spc="-60" dirty="0" smtClean="0">
                <a:solidFill>
                  <a:srgbClr val="343536"/>
                </a:solidFill>
                <a:latin typeface="NewsGoth BT"/>
                <a:cs typeface="NewsGoth BT"/>
              </a:rPr>
              <a:t>T</a:t>
            </a:r>
            <a:r>
              <a:rPr sz="650" spc="5" dirty="0" smtClean="0">
                <a:solidFill>
                  <a:srgbClr val="343536"/>
                </a:solidFill>
                <a:latin typeface="NewsGoth BT"/>
                <a:cs typeface="NewsGoth BT"/>
              </a:rPr>
              <a:t>rue </a:t>
            </a:r>
            <a:r>
              <a:rPr sz="650" spc="10" dirty="0" smtClean="0">
                <a:solidFill>
                  <a:srgbClr val="343536"/>
                </a:solidFill>
                <a:latin typeface="NewsGoth BT"/>
                <a:cs typeface="NewsGoth BT"/>
              </a:rPr>
              <a:t>Mar</a:t>
            </a:r>
            <a:r>
              <a:rPr sz="650" spc="-10" dirty="0" smtClean="0">
                <a:solidFill>
                  <a:srgbClr val="343536"/>
                </a:solidFill>
                <a:latin typeface="NewsGoth BT"/>
                <a:cs typeface="NewsGoth BT"/>
              </a:rPr>
              <a:t>k</a:t>
            </a:r>
            <a:r>
              <a:rPr sz="650" spc="5" dirty="0" smtClean="0">
                <a:solidFill>
                  <a:srgbClr val="343536"/>
                </a:solidFill>
                <a:latin typeface="NewsGoth BT"/>
                <a:cs typeface="NewsGoth BT"/>
              </a:rPr>
              <a:t>et </a:t>
            </a:r>
            <a:r>
              <a:rPr sz="650" spc="-35" dirty="0" smtClean="0">
                <a:solidFill>
                  <a:srgbClr val="343536"/>
                </a:solidFill>
                <a:latin typeface="NewsGoth BT"/>
                <a:cs typeface="NewsGoth BT"/>
              </a:rPr>
              <a:t>V</a:t>
            </a:r>
            <a:r>
              <a:rPr sz="650" spc="5" dirty="0" smtClean="0">
                <a:solidFill>
                  <a:srgbClr val="343536"/>
                </a:solidFill>
                <a:latin typeface="NewsGoth BT"/>
                <a:cs typeface="NewsGoth BT"/>
              </a:rPr>
              <a:t>alue</a:t>
            </a:r>
            <a:endParaRPr sz="650">
              <a:latin typeface="NewsGoth BT"/>
              <a:cs typeface="NewsGoth BT"/>
            </a:endParaRPr>
          </a:p>
          <a:p>
            <a:pPr>
              <a:lnSpc>
                <a:spcPts val="900"/>
              </a:lnSpc>
              <a:spcBef>
                <a:spcPts val="46"/>
              </a:spcBef>
            </a:pPr>
            <a:endParaRPr sz="900"/>
          </a:p>
          <a:p>
            <a:pPr marR="267970" algn="r">
              <a:lnSpc>
                <a:spcPct val="100000"/>
              </a:lnSpc>
            </a:pPr>
            <a:r>
              <a:rPr sz="650" spc="5" dirty="0" smtClean="0">
                <a:solidFill>
                  <a:srgbClr val="231F20"/>
                </a:solidFill>
                <a:latin typeface="NewsGoth BT"/>
                <a:cs typeface="NewsGoth BT"/>
              </a:rPr>
              <a:t>Sales </a:t>
            </a:r>
            <a:r>
              <a:rPr sz="650" spc="-15" dirty="0" smtClean="0">
                <a:solidFill>
                  <a:srgbClr val="231F20"/>
                </a:solidFill>
                <a:latin typeface="NewsGoth BT"/>
                <a:cs typeface="NewsGoth BT"/>
              </a:rPr>
              <a:t>P</a:t>
            </a:r>
            <a:r>
              <a:rPr sz="650" spc="5" dirty="0" smtClean="0">
                <a:solidFill>
                  <a:srgbClr val="231F20"/>
                </a:solidFill>
                <a:latin typeface="NewsGoth BT"/>
                <a:cs typeface="NewsGoth BT"/>
              </a:rPr>
              <a:t>rice</a:t>
            </a:r>
            <a:endParaRPr sz="650">
              <a:latin typeface="NewsGoth BT"/>
              <a:cs typeface="NewsGoth BT"/>
            </a:endParaRPr>
          </a:p>
        </p:txBody>
      </p:sp>
      <p:sp>
        <p:nvSpPr>
          <p:cNvPr id="29" name="object 29"/>
          <p:cNvSpPr txBox="1"/>
          <p:nvPr/>
        </p:nvSpPr>
        <p:spPr>
          <a:xfrm>
            <a:off x="3978223" y="5933255"/>
            <a:ext cx="840740" cy="224154"/>
          </a:xfrm>
          <a:prstGeom prst="rect">
            <a:avLst/>
          </a:prstGeom>
        </p:spPr>
        <p:txBody>
          <a:bodyPr vert="horz" wrap="square" lIns="0" tIns="0" rIns="0" bIns="0" rtlCol="0">
            <a:noAutofit/>
          </a:bodyPr>
          <a:lstStyle/>
          <a:p>
            <a:pPr marL="12700">
              <a:lnSpc>
                <a:spcPct val="100000"/>
              </a:lnSpc>
              <a:tabLst>
                <a:tab pos="236854" algn="l"/>
                <a:tab pos="463550" algn="l"/>
                <a:tab pos="690880" algn="l"/>
              </a:tabLst>
            </a:pPr>
            <a:r>
              <a:rPr sz="600" spc="0" dirty="0" smtClean="0">
                <a:solidFill>
                  <a:srgbClr val="231F20"/>
                </a:solidFill>
                <a:latin typeface="NewsGoth BT"/>
                <a:cs typeface="NewsGoth BT"/>
              </a:rPr>
              <a:t>3	4	5	6</a:t>
            </a:r>
            <a:endParaRPr sz="600">
              <a:latin typeface="NewsGoth BT"/>
              <a:cs typeface="NewsGoth BT"/>
            </a:endParaRPr>
          </a:p>
          <a:p>
            <a:pPr marL="204470">
              <a:lnSpc>
                <a:spcPct val="100000"/>
              </a:lnSpc>
              <a:spcBef>
                <a:spcPts val="160"/>
              </a:spcBef>
            </a:pPr>
            <a:r>
              <a:rPr sz="650" spc="-20" dirty="0" smtClean="0">
                <a:solidFill>
                  <a:srgbClr val="231F20"/>
                </a:solidFill>
                <a:latin typeface="NewsGoth BT"/>
                <a:cs typeface="NewsGoth BT"/>
              </a:rPr>
              <a:t>W</a:t>
            </a:r>
            <a:r>
              <a:rPr sz="650" spc="5" dirty="0" smtClean="0">
                <a:solidFill>
                  <a:srgbClr val="231F20"/>
                </a:solidFill>
                <a:latin typeface="NewsGoth BT"/>
                <a:cs typeface="NewsGoth BT"/>
              </a:rPr>
              <a:t>eeks </a:t>
            </a:r>
            <a:r>
              <a:rPr sz="650" spc="10" dirty="0" smtClean="0">
                <a:solidFill>
                  <a:srgbClr val="231F20"/>
                </a:solidFill>
                <a:latin typeface="NewsGoth BT"/>
                <a:cs typeface="NewsGoth BT"/>
              </a:rPr>
              <a:t>on</a:t>
            </a:r>
            <a:r>
              <a:rPr sz="650" spc="5" dirty="0" smtClean="0">
                <a:solidFill>
                  <a:srgbClr val="231F20"/>
                </a:solidFill>
                <a:latin typeface="NewsGoth BT"/>
                <a:cs typeface="NewsGoth BT"/>
              </a:rPr>
              <a:t> </a:t>
            </a:r>
            <a:r>
              <a:rPr sz="650" spc="10" dirty="0" smtClean="0">
                <a:solidFill>
                  <a:srgbClr val="231F20"/>
                </a:solidFill>
                <a:latin typeface="NewsGoth BT"/>
                <a:cs typeface="NewsGoth BT"/>
              </a:rPr>
              <a:t>Mar</a:t>
            </a:r>
            <a:r>
              <a:rPr sz="650" spc="-10" dirty="0" smtClean="0">
                <a:solidFill>
                  <a:srgbClr val="231F20"/>
                </a:solidFill>
                <a:latin typeface="NewsGoth BT"/>
                <a:cs typeface="NewsGoth BT"/>
              </a:rPr>
              <a:t>k</a:t>
            </a:r>
            <a:r>
              <a:rPr sz="650" spc="5" dirty="0" smtClean="0">
                <a:solidFill>
                  <a:srgbClr val="231F20"/>
                </a:solidFill>
                <a:latin typeface="NewsGoth BT"/>
                <a:cs typeface="NewsGoth BT"/>
              </a:rPr>
              <a:t>et</a:t>
            </a:r>
            <a:endParaRPr sz="650">
              <a:latin typeface="NewsGoth BT"/>
              <a:cs typeface="NewsGoth BT"/>
            </a:endParaRPr>
          </a:p>
        </p:txBody>
      </p:sp>
      <p:sp>
        <p:nvSpPr>
          <p:cNvPr id="30" name="object 30"/>
          <p:cNvSpPr txBox="1"/>
          <p:nvPr/>
        </p:nvSpPr>
        <p:spPr>
          <a:xfrm>
            <a:off x="3530706" y="5933255"/>
            <a:ext cx="72390" cy="104139"/>
          </a:xfrm>
          <a:prstGeom prst="rect">
            <a:avLst/>
          </a:prstGeom>
        </p:spPr>
        <p:txBody>
          <a:bodyPr vert="horz" wrap="square" lIns="0" tIns="0" rIns="0" bIns="0" rtlCol="0">
            <a:noAutofit/>
          </a:bodyPr>
          <a:lstStyle/>
          <a:p>
            <a:pPr marL="12700">
              <a:lnSpc>
                <a:spcPct val="100000"/>
              </a:lnSpc>
            </a:pPr>
            <a:r>
              <a:rPr sz="600" spc="0" dirty="0" smtClean="0">
                <a:solidFill>
                  <a:srgbClr val="231F20"/>
                </a:solidFill>
                <a:latin typeface="NewsGoth BT"/>
                <a:cs typeface="NewsGoth BT"/>
              </a:rPr>
              <a:t>1</a:t>
            </a:r>
            <a:endParaRPr sz="600">
              <a:latin typeface="NewsGoth BT"/>
              <a:cs typeface="NewsGoth BT"/>
            </a:endParaRPr>
          </a:p>
        </p:txBody>
      </p:sp>
      <p:sp>
        <p:nvSpPr>
          <p:cNvPr id="31" name="object 31"/>
          <p:cNvSpPr txBox="1"/>
          <p:nvPr/>
        </p:nvSpPr>
        <p:spPr>
          <a:xfrm>
            <a:off x="3755122" y="5933255"/>
            <a:ext cx="72390" cy="104139"/>
          </a:xfrm>
          <a:prstGeom prst="rect">
            <a:avLst/>
          </a:prstGeom>
        </p:spPr>
        <p:txBody>
          <a:bodyPr vert="horz" wrap="square" lIns="0" tIns="0" rIns="0" bIns="0" rtlCol="0">
            <a:noAutofit/>
          </a:bodyPr>
          <a:lstStyle/>
          <a:p>
            <a:pPr marL="12700">
              <a:lnSpc>
                <a:spcPct val="100000"/>
              </a:lnSpc>
            </a:pPr>
            <a:r>
              <a:rPr sz="600" spc="0" dirty="0" smtClean="0">
                <a:solidFill>
                  <a:srgbClr val="231F20"/>
                </a:solidFill>
                <a:latin typeface="NewsGoth BT"/>
                <a:cs typeface="NewsGoth BT"/>
              </a:rPr>
              <a:t>2</a:t>
            </a:r>
            <a:endParaRPr sz="600">
              <a:latin typeface="NewsGoth BT"/>
              <a:cs typeface="NewsGoth BT"/>
            </a:endParaRPr>
          </a:p>
        </p:txBody>
      </p:sp>
      <p:sp>
        <p:nvSpPr>
          <p:cNvPr id="32" name="object 32"/>
          <p:cNvSpPr txBox="1"/>
          <p:nvPr/>
        </p:nvSpPr>
        <p:spPr>
          <a:xfrm>
            <a:off x="444500" y="6316168"/>
            <a:ext cx="4368800" cy="447675"/>
          </a:xfrm>
          <a:prstGeom prst="rect">
            <a:avLst/>
          </a:prstGeom>
        </p:spPr>
        <p:txBody>
          <a:bodyPr vert="horz" wrap="square" lIns="0" tIns="0" rIns="0" bIns="0" rtlCol="0">
            <a:noAutofit/>
          </a:bodyPr>
          <a:lstStyle/>
          <a:p>
            <a:pPr marL="12700" marR="12700">
              <a:lnSpc>
                <a:spcPct val="128800"/>
              </a:lnSpc>
            </a:pPr>
            <a:r>
              <a:rPr sz="1100" dirty="0" smtClean="0">
                <a:solidFill>
                  <a:srgbClr val="58595B"/>
                </a:solidFill>
                <a:latin typeface="Arial" panose="020B0604020202020204" pitchFamily="34" charset="0"/>
                <a:cs typeface="Arial" panose="020B0604020202020204" pitchFamily="34" charset="0"/>
              </a:rPr>
              <a:t>It’s  important  to  position  your  home  at  the  best  price  during  its  first market exposure.</a:t>
            </a:r>
            <a:endParaRPr sz="1100" dirty="0">
              <a:latin typeface="Arial" panose="020B0604020202020204" pitchFamily="34" charset="0"/>
              <a:cs typeface="Arial" panose="020B0604020202020204" pitchFamily="34" charset="0"/>
            </a:endParaRPr>
          </a:p>
        </p:txBody>
      </p:sp>
      <p:sp>
        <p:nvSpPr>
          <p:cNvPr id="33" name="object 33"/>
          <p:cNvSpPr/>
          <p:nvPr/>
        </p:nvSpPr>
        <p:spPr>
          <a:xfrm>
            <a:off x="5132384" y="2395537"/>
            <a:ext cx="2640015" cy="4358347"/>
          </a:xfrm>
          <a:prstGeom prst="rect">
            <a:avLst/>
          </a:prstGeom>
          <a:blipFill>
            <a:blip r:embed="rId2" cstate="print"/>
            <a:stretch>
              <a:fillRect/>
            </a:stretch>
          </a:blipFill>
        </p:spPr>
        <p:txBody>
          <a:bodyPr wrap="square" lIns="0" tIns="0" rIns="0" bIns="0" rtlCol="0">
            <a:noAutofit/>
          </a:bodyPr>
          <a:lstStyle/>
          <a:p>
            <a:endParaRPr/>
          </a:p>
        </p:txBody>
      </p:sp>
      <p:pic>
        <p:nvPicPr>
          <p:cNvPr id="37" name="Picture 36"/>
          <p:cNvPicPr>
            <a:picLocks noChangeAspect="1"/>
          </p:cNvPicPr>
          <p:nvPr/>
        </p:nvPicPr>
        <p:blipFill rotWithShape="1">
          <a:blip r:embed="rId3"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spTree>
    <p:extLst>
      <p:ext uri="{BB962C8B-B14F-4D97-AF65-F5344CB8AC3E}">
        <p14:creationId xmlns:p14="http://schemas.microsoft.com/office/powerpoint/2010/main" val="429345301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7"/>
          <p:cNvSpPr>
            <a:spLocks noGrp="1"/>
          </p:cNvSpPr>
          <p:nvPr>
            <p:ph type="title"/>
          </p:nvPr>
        </p:nvSpPr>
        <p:spPr bwMode="auto">
          <a:xfrm>
            <a:off x="1656556" y="609600"/>
            <a:ext cx="4687887" cy="731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r>
              <a:rPr lang="en-US" altLang="en-US" dirty="0" smtClean="0">
                <a:solidFill>
                  <a:srgbClr val="31102D"/>
                </a:solidFill>
                <a:latin typeface="District Light" charset="0"/>
                <a:ea typeface="ＭＳ Ｐゴシック" panose="020B0600070205080204" pitchFamily="34" charset="-128"/>
              </a:rPr>
              <a:t>Your Needs Come First</a:t>
            </a:r>
          </a:p>
        </p:txBody>
      </p:sp>
      <p:sp>
        <p:nvSpPr>
          <p:cNvPr id="10243" name="Rectangle 3"/>
          <p:cNvSpPr>
            <a:spLocks noGrp="1" noChangeArrowheads="1"/>
          </p:cNvSpPr>
          <p:nvPr>
            <p:ph idx="1"/>
          </p:nvPr>
        </p:nvSpPr>
        <p:spPr bwMode="auto">
          <a:xfrm>
            <a:off x="685800" y="1722438"/>
            <a:ext cx="6629400" cy="5364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130000"/>
              </a:lnSpc>
              <a:spcBef>
                <a:spcPct val="0"/>
              </a:spcBef>
              <a:spcAft>
                <a:spcPts val="900"/>
              </a:spcAft>
            </a:pPr>
            <a:r>
              <a:rPr lang="en-US" altLang="en-US" sz="1500" b="1" dirty="0" smtClean="0">
                <a:solidFill>
                  <a:srgbClr val="31102D"/>
                </a:solidFill>
                <a:latin typeface="District Light" charset="0"/>
                <a:ea typeface="ＭＳ Ｐゴシック" panose="020B0600070205080204" pitchFamily="34" charset="-128"/>
              </a:rPr>
              <a:t>The process of marketing and selling your house must match your objectives, priorities and needs.</a:t>
            </a:r>
          </a:p>
          <a:p>
            <a:pPr marL="0" indent="0" eaLnBrk="1" hangingPunct="1">
              <a:lnSpc>
                <a:spcPct val="130000"/>
              </a:lnSpc>
              <a:spcBef>
                <a:spcPct val="0"/>
              </a:spcBef>
              <a:spcAft>
                <a:spcPts val="900"/>
              </a:spcAft>
            </a:pPr>
            <a:r>
              <a:rPr lang="en-US" altLang="en-US" sz="1500" dirty="0" smtClean="0">
                <a:solidFill>
                  <a:srgbClr val="31102D"/>
                </a:solidFill>
                <a:latin typeface="District Light" charset="0"/>
                <a:ea typeface="ＭＳ Ｐゴシック" panose="020B0600070205080204" pitchFamily="34" charset="-128"/>
              </a:rPr>
              <a:t>In order to best serve you, I want to learn more about your plans and </a:t>
            </a:r>
            <a:r>
              <a:rPr lang="en-US" altLang="en-US" sz="1500" dirty="0" smtClean="0">
                <a:latin typeface="District Light" charset="0"/>
                <a:ea typeface="ＭＳ Ｐゴシック" panose="020B0600070205080204" pitchFamily="34" charset="-128"/>
              </a:rPr>
              <a:t>housing priorities. </a:t>
            </a:r>
            <a:r>
              <a:rPr lang="en-US" altLang="en-US" sz="1500" dirty="0" smtClean="0">
                <a:solidFill>
                  <a:srgbClr val="31102D"/>
                </a:solidFill>
                <a:latin typeface="District Light" charset="0"/>
                <a:ea typeface="ＭＳ Ｐゴシック" panose="020B0600070205080204" pitchFamily="34" charset="-128"/>
              </a:rPr>
              <a:t>The following topics outlined below can help me understand your goals and help us build a strong working relationship:</a:t>
            </a:r>
          </a:p>
          <a:p>
            <a:pPr marL="515938" lvl="1" eaLnBrk="1" hangingPunct="1">
              <a:lnSpc>
                <a:spcPct val="130000"/>
              </a:lnSpc>
              <a:spcBef>
                <a:spcPct val="0"/>
              </a:spcBef>
              <a:spcAft>
                <a:spcPts val="900"/>
              </a:spcAft>
              <a:buFont typeface="Wingdings" pitchFamily="2" charset="2"/>
              <a:buChar char="u"/>
            </a:pPr>
            <a:r>
              <a:rPr lang="en-US" altLang="en-US" sz="1500" dirty="0" smtClean="0">
                <a:solidFill>
                  <a:srgbClr val="31102D"/>
                </a:solidFill>
                <a:latin typeface="District Light" charset="0"/>
                <a:ea typeface="Arial" panose="020B0604020202020204" pitchFamily="34" charset="0"/>
              </a:rPr>
              <a:t>How we will work together in the marketing and sale of your property.</a:t>
            </a:r>
          </a:p>
          <a:p>
            <a:pPr marL="515938" lvl="1" eaLnBrk="1" hangingPunct="1">
              <a:lnSpc>
                <a:spcPct val="130000"/>
              </a:lnSpc>
              <a:spcBef>
                <a:spcPct val="0"/>
              </a:spcBef>
              <a:spcAft>
                <a:spcPts val="900"/>
              </a:spcAft>
              <a:buFont typeface="Wingdings" pitchFamily="2" charset="2"/>
              <a:buChar char="u"/>
            </a:pPr>
            <a:r>
              <a:rPr lang="en-US" altLang="en-US" sz="1500" dirty="0" smtClean="0">
                <a:solidFill>
                  <a:srgbClr val="31102D"/>
                </a:solidFill>
                <a:latin typeface="District Light" charset="0"/>
                <a:ea typeface="Arial" panose="020B0604020202020204" pitchFamily="34" charset="0"/>
              </a:rPr>
              <a:t>The objectives you want to achieve from the sale of your house and the support you expect to receive from me.</a:t>
            </a:r>
          </a:p>
          <a:p>
            <a:pPr marL="515938" lvl="1" eaLnBrk="1" hangingPunct="1">
              <a:lnSpc>
                <a:spcPct val="130000"/>
              </a:lnSpc>
              <a:spcBef>
                <a:spcPct val="0"/>
              </a:spcBef>
              <a:spcAft>
                <a:spcPts val="900"/>
              </a:spcAft>
              <a:buFont typeface="Wingdings" pitchFamily="2" charset="2"/>
              <a:buChar char="u"/>
            </a:pPr>
            <a:r>
              <a:rPr lang="en-US" altLang="en-US" sz="1500" dirty="0" smtClean="0">
                <a:solidFill>
                  <a:srgbClr val="31102D"/>
                </a:solidFill>
                <a:latin typeface="District Light" charset="0"/>
                <a:ea typeface="Arial" panose="020B0604020202020204" pitchFamily="34" charset="0"/>
              </a:rPr>
              <a:t>How the </a:t>
            </a:r>
            <a:r>
              <a:rPr lang="en-US" altLang="en-US" sz="1500" dirty="0" err="1" smtClean="0">
                <a:solidFill>
                  <a:srgbClr val="31102D"/>
                </a:solidFill>
                <a:latin typeface="District Light" charset="0"/>
                <a:ea typeface="Arial" panose="020B0604020202020204" pitchFamily="34" charset="0"/>
              </a:rPr>
              <a:t>homeselling</a:t>
            </a:r>
            <a:r>
              <a:rPr lang="en-US" altLang="en-US" sz="1500" dirty="0" smtClean="0">
                <a:solidFill>
                  <a:srgbClr val="31102D"/>
                </a:solidFill>
                <a:latin typeface="District Light" charset="0"/>
                <a:ea typeface="Arial" panose="020B0604020202020204" pitchFamily="34" charset="0"/>
              </a:rPr>
              <a:t> process should be tailored to fit the characteristics of your </a:t>
            </a:r>
            <a:br>
              <a:rPr lang="en-US" altLang="en-US" sz="1500" dirty="0" smtClean="0">
                <a:solidFill>
                  <a:srgbClr val="31102D"/>
                </a:solidFill>
                <a:latin typeface="District Light" charset="0"/>
                <a:ea typeface="Arial" panose="020B0604020202020204" pitchFamily="34" charset="0"/>
              </a:rPr>
            </a:br>
            <a:r>
              <a:rPr lang="en-US" altLang="en-US" sz="1500" dirty="0" smtClean="0">
                <a:solidFill>
                  <a:srgbClr val="31102D"/>
                </a:solidFill>
                <a:latin typeface="District Light" charset="0"/>
                <a:ea typeface="Arial" panose="020B0604020202020204" pitchFamily="34" charset="0"/>
              </a:rPr>
              <a:t>property.</a:t>
            </a:r>
          </a:p>
        </p:txBody>
      </p:sp>
    </p:spTree>
    <p:extLst>
      <p:ext uri="{BB962C8B-B14F-4D97-AF65-F5344CB8AC3E}">
        <p14:creationId xmlns:p14="http://schemas.microsoft.com/office/powerpoint/2010/main" val="25013261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object 3"/>
          <p:cNvSpPr>
            <a:spLocks noChangeArrowheads="1"/>
          </p:cNvSpPr>
          <p:nvPr/>
        </p:nvSpPr>
        <p:spPr bwMode="auto">
          <a:xfrm>
            <a:off x="-76200" y="0"/>
            <a:ext cx="7931150" cy="1036320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a:p>
        </p:txBody>
      </p:sp>
      <p:sp>
        <p:nvSpPr>
          <p:cNvPr id="4" name="object 4"/>
          <p:cNvSpPr txBox="1"/>
          <p:nvPr/>
        </p:nvSpPr>
        <p:spPr>
          <a:xfrm>
            <a:off x="7375525" y="6523038"/>
            <a:ext cx="173038" cy="954087"/>
          </a:xfrm>
          <a:prstGeom prst="rect">
            <a:avLst/>
          </a:prstGeom>
        </p:spPr>
        <p:txBody>
          <a:bodyPr vert="vert" lIns="0" tIns="0" rIns="0" bIns="0"/>
          <a:lstStyle/>
          <a:p>
            <a:pPr marL="11654">
              <a:defRPr/>
            </a:pPr>
            <a:r>
              <a:rPr sz="1100" spc="233" dirty="0">
                <a:solidFill>
                  <a:srgbClr val="E5DCBD"/>
                </a:solidFill>
                <a:latin typeface="Arial"/>
                <a:cs typeface="Arial"/>
              </a:rPr>
              <a:t>prope</a:t>
            </a:r>
            <a:r>
              <a:rPr sz="1100" dirty="0">
                <a:solidFill>
                  <a:srgbClr val="E5DCBD"/>
                </a:solidFill>
                <a:latin typeface="Arial"/>
                <a:cs typeface="Arial"/>
              </a:rPr>
              <a:t>r</a:t>
            </a:r>
            <a:r>
              <a:rPr sz="1100" spc="-96" dirty="0">
                <a:solidFill>
                  <a:srgbClr val="E5DCBD"/>
                </a:solidFill>
                <a:latin typeface="Arial"/>
                <a:cs typeface="Arial"/>
              </a:rPr>
              <a:t> </a:t>
            </a:r>
            <a:r>
              <a:rPr sz="1100" dirty="0">
                <a:solidFill>
                  <a:srgbClr val="E5DCBD"/>
                </a:solidFill>
                <a:latin typeface="Arial"/>
                <a:cs typeface="Arial"/>
              </a:rPr>
              <a:t>t</a:t>
            </a:r>
            <a:r>
              <a:rPr sz="1100" spc="-87" dirty="0">
                <a:solidFill>
                  <a:srgbClr val="E5DCBD"/>
                </a:solidFill>
                <a:latin typeface="Arial"/>
                <a:cs typeface="Arial"/>
              </a:rPr>
              <a:t> </a:t>
            </a:r>
            <a:r>
              <a:rPr sz="1100" dirty="0">
                <a:solidFill>
                  <a:srgbClr val="E5DCBD"/>
                </a:solidFill>
                <a:latin typeface="Arial"/>
                <a:cs typeface="Arial"/>
              </a:rPr>
              <a:t>y</a:t>
            </a:r>
            <a:endParaRPr sz="1100" dirty="0">
              <a:latin typeface="Arial"/>
              <a:cs typeface="Arial"/>
            </a:endParaRPr>
          </a:p>
        </p:txBody>
      </p:sp>
      <p:sp>
        <p:nvSpPr>
          <p:cNvPr id="5" name="object 5"/>
          <p:cNvSpPr txBox="1"/>
          <p:nvPr/>
        </p:nvSpPr>
        <p:spPr>
          <a:xfrm>
            <a:off x="1585913" y="1047750"/>
            <a:ext cx="5576887" cy="1466850"/>
          </a:xfrm>
          <a:prstGeom prst="rect">
            <a:avLst/>
          </a:prstGeom>
        </p:spPr>
        <p:txBody>
          <a:bodyPr lIns="0" tIns="0" rIns="0" bIns="0"/>
          <a:lstStyle/>
          <a:p>
            <a:pPr marL="11654">
              <a:lnSpc>
                <a:spcPts val="5689"/>
              </a:lnSpc>
              <a:defRPr/>
            </a:pPr>
            <a:r>
              <a:rPr lang="en-US" sz="5000" b="1" spc="863" dirty="0">
                <a:solidFill>
                  <a:srgbClr val="705A6A"/>
                </a:solidFill>
                <a:latin typeface="Arial"/>
                <a:cs typeface="Arial"/>
              </a:rPr>
              <a:t>PROPERTY</a:t>
            </a:r>
            <a:endParaRPr sz="5000" b="1" dirty="0">
              <a:latin typeface="Arial"/>
              <a:cs typeface="Arial"/>
            </a:endParaRPr>
          </a:p>
          <a:p>
            <a:pPr marL="2768294">
              <a:lnSpc>
                <a:spcPts val="2629"/>
              </a:lnSpc>
              <a:defRPr/>
            </a:pPr>
            <a:r>
              <a:rPr lang="en-US" sz="2500" b="1" spc="642" dirty="0">
                <a:solidFill>
                  <a:srgbClr val="705A6A"/>
                </a:solidFill>
                <a:latin typeface="Arial"/>
                <a:cs typeface="Arial"/>
              </a:rPr>
              <a:t>FOR SALE</a:t>
            </a:r>
            <a:endParaRPr sz="2500" b="1" dirty="0">
              <a:latin typeface="Arial"/>
              <a:cs typeface="Arial"/>
            </a:endParaRPr>
          </a:p>
        </p:txBody>
      </p:sp>
      <p:sp>
        <p:nvSpPr>
          <p:cNvPr id="6" name="object 6"/>
          <p:cNvSpPr txBox="1"/>
          <p:nvPr/>
        </p:nvSpPr>
        <p:spPr>
          <a:xfrm>
            <a:off x="817563" y="752475"/>
            <a:ext cx="4897437" cy="388938"/>
          </a:xfrm>
          <a:prstGeom prst="rect">
            <a:avLst/>
          </a:prstGeom>
        </p:spPr>
        <p:txBody>
          <a:bodyPr lIns="0" tIns="0" rIns="0" bIns="0"/>
          <a:lstStyle/>
          <a:p>
            <a:pPr marL="11654">
              <a:lnSpc>
                <a:spcPts val="2996"/>
              </a:lnSpc>
              <a:defRPr/>
            </a:pPr>
            <a:r>
              <a:rPr lang="en-US" sz="2500" b="1" spc="450" dirty="0">
                <a:solidFill>
                  <a:srgbClr val="705A6A"/>
                </a:solidFill>
                <a:latin typeface="Arial"/>
                <a:cs typeface="Arial"/>
              </a:rPr>
              <a:t>PREPARING YOUR</a:t>
            </a:r>
            <a:endParaRPr sz="2500" b="1" dirty="0">
              <a:latin typeface="Arial"/>
              <a:cs typeface="Arial"/>
            </a:endParaRPr>
          </a:p>
        </p:txBody>
      </p:sp>
    </p:spTree>
    <p:extLst>
      <p:ext uri="{BB962C8B-B14F-4D97-AF65-F5344CB8AC3E}">
        <p14:creationId xmlns:p14="http://schemas.microsoft.com/office/powerpoint/2010/main" val="15245934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Content Placeholder 6"/>
          <p:cNvSpPr>
            <a:spLocks noGrp="1"/>
          </p:cNvSpPr>
          <p:nvPr>
            <p:ph idx="1"/>
          </p:nvPr>
        </p:nvSpPr>
        <p:spPr>
          <a:xfrm>
            <a:off x="685800" y="1676400"/>
            <a:ext cx="6705600" cy="5364163"/>
          </a:xfrm>
        </p:spPr>
        <p:txBody>
          <a:bodyPr/>
          <a:lstStyle/>
          <a:p>
            <a:pPr marL="0" indent="0">
              <a:lnSpc>
                <a:spcPct val="120000"/>
              </a:lnSpc>
              <a:spcAft>
                <a:spcPts val="600"/>
              </a:spcAft>
              <a:defRPr/>
            </a:pPr>
            <a:r>
              <a:rPr lang="en-US" sz="1500" b="1" dirty="0" smtClean="0">
                <a:latin typeface="District Light"/>
                <a:ea typeface="+mn-ea"/>
                <a:cs typeface="District Light"/>
              </a:rPr>
              <a:t>No one has a more important role in the homeselling process than you. Here are some ways your participation can contribute to a successful sale:</a:t>
            </a:r>
          </a:p>
          <a:p>
            <a:pPr marL="285750" indent="-285750">
              <a:lnSpc>
                <a:spcPct val="140000"/>
              </a:lnSpc>
              <a:buClr>
                <a:srgbClr val="F2E8C6"/>
              </a:buClr>
              <a:buSzPct val="75000"/>
              <a:buFont typeface="Wingdings" charset="2"/>
              <a:buChar char="u"/>
              <a:defRPr/>
            </a:pPr>
            <a:r>
              <a:rPr lang="en-US" sz="1500" dirty="0" smtClean="0">
                <a:latin typeface="District Light"/>
                <a:ea typeface="+mn-ea"/>
                <a:cs typeface="District Light"/>
              </a:rPr>
              <a:t>Maintain the property in ready-to-show condition.</a:t>
            </a:r>
          </a:p>
          <a:p>
            <a:pPr marL="285750" indent="-285750">
              <a:lnSpc>
                <a:spcPct val="140000"/>
              </a:lnSpc>
              <a:buClr>
                <a:srgbClr val="F2E8C6"/>
              </a:buClr>
              <a:buSzPct val="75000"/>
              <a:buFont typeface="Wingdings" charset="2"/>
              <a:buChar char="u"/>
              <a:defRPr/>
            </a:pPr>
            <a:r>
              <a:rPr lang="en-US" sz="1500" dirty="0" smtClean="0">
                <a:latin typeface="District Light"/>
                <a:ea typeface="+mn-ea"/>
                <a:cs typeface="District Light"/>
              </a:rPr>
              <a:t>Ensure that the house is easily accessible to real </a:t>
            </a:r>
            <a:br>
              <a:rPr lang="en-US" sz="1500" dirty="0" smtClean="0">
                <a:latin typeface="District Light"/>
                <a:ea typeface="+mn-ea"/>
                <a:cs typeface="District Light"/>
              </a:rPr>
            </a:br>
            <a:r>
              <a:rPr lang="en-US" sz="1500" dirty="0" smtClean="0">
                <a:latin typeface="District Light"/>
                <a:ea typeface="+mn-ea"/>
                <a:cs typeface="District Light"/>
              </a:rPr>
              <a:t>estate professionals (lock box and key).</a:t>
            </a:r>
          </a:p>
          <a:p>
            <a:pPr marL="285750" indent="-285750">
              <a:lnSpc>
                <a:spcPct val="140000"/>
              </a:lnSpc>
              <a:buClr>
                <a:srgbClr val="F2E8C6"/>
              </a:buClr>
              <a:buSzPct val="75000"/>
              <a:buFont typeface="Wingdings" charset="2"/>
              <a:buChar char="u"/>
              <a:defRPr/>
            </a:pPr>
            <a:r>
              <a:rPr lang="en-US" sz="1500" dirty="0" smtClean="0">
                <a:latin typeface="District Light"/>
                <a:ea typeface="+mn-ea"/>
                <a:cs typeface="District Light"/>
              </a:rPr>
              <a:t>Try to be flexible in the scheduling of showings.</a:t>
            </a:r>
          </a:p>
          <a:p>
            <a:pPr marL="285750" indent="-285750">
              <a:lnSpc>
                <a:spcPct val="140000"/>
              </a:lnSpc>
              <a:buClr>
                <a:srgbClr val="F2E8C6"/>
              </a:buClr>
              <a:buSzPct val="75000"/>
              <a:buFont typeface="Wingdings" charset="2"/>
              <a:buChar char="u"/>
              <a:defRPr/>
            </a:pPr>
            <a:r>
              <a:rPr lang="en-US" sz="1500" dirty="0" smtClean="0">
                <a:latin typeface="District Light"/>
                <a:ea typeface="+mn-ea"/>
                <a:cs typeface="District Light"/>
              </a:rPr>
              <a:t>When you are not at home, let me know how you </a:t>
            </a:r>
            <a:br>
              <a:rPr lang="en-US" sz="1500" dirty="0" smtClean="0">
                <a:latin typeface="District Light"/>
                <a:ea typeface="+mn-ea"/>
                <a:cs typeface="District Light"/>
              </a:rPr>
            </a:br>
            <a:r>
              <a:rPr lang="en-US" sz="1500" dirty="0" smtClean="0">
                <a:latin typeface="District Light"/>
                <a:ea typeface="+mn-ea"/>
                <a:cs typeface="District Light"/>
              </a:rPr>
              <a:t>can be reached in case an offer is received.</a:t>
            </a:r>
          </a:p>
          <a:p>
            <a:pPr marL="285750" indent="-285750">
              <a:lnSpc>
                <a:spcPct val="140000"/>
              </a:lnSpc>
              <a:buClr>
                <a:srgbClr val="F2E8C6"/>
              </a:buClr>
              <a:buSzPct val="75000"/>
              <a:buFont typeface="Wingdings" charset="2"/>
              <a:buChar char="u"/>
              <a:defRPr/>
            </a:pPr>
            <a:r>
              <a:rPr lang="en-US" sz="1500" dirty="0" smtClean="0">
                <a:latin typeface="District Light"/>
                <a:ea typeface="+mn-ea"/>
                <a:cs typeface="District Light"/>
              </a:rPr>
              <a:t>If approached directly by a buyer who is not represented by a real estate professional, please contact me. Do not allow them into the property unescorted.</a:t>
            </a:r>
          </a:p>
          <a:p>
            <a:pPr marL="285750" indent="-285750">
              <a:lnSpc>
                <a:spcPct val="140000"/>
              </a:lnSpc>
              <a:buClr>
                <a:srgbClr val="F2E8C6"/>
              </a:buClr>
              <a:buSzPct val="75000"/>
              <a:buFont typeface="Wingdings" charset="2"/>
              <a:buChar char="u"/>
              <a:defRPr/>
            </a:pPr>
            <a:r>
              <a:rPr lang="en-US" sz="1500" dirty="0" smtClean="0">
                <a:latin typeface="District Light"/>
                <a:ea typeface="+mn-ea"/>
                <a:cs typeface="District Light"/>
              </a:rPr>
              <a:t>Remove or lock up valuables, jewelry, cash and prescription medications.</a:t>
            </a:r>
          </a:p>
          <a:p>
            <a:pPr>
              <a:lnSpc>
                <a:spcPct val="140000"/>
              </a:lnSpc>
              <a:defRPr/>
            </a:pPr>
            <a:endParaRPr lang="en-US" sz="1500" dirty="0" smtClean="0">
              <a:ea typeface="+mn-ea"/>
            </a:endParaRPr>
          </a:p>
          <a:p>
            <a:pPr>
              <a:lnSpc>
                <a:spcPct val="140000"/>
              </a:lnSpc>
              <a:defRPr/>
            </a:pPr>
            <a:endParaRPr lang="en-US" dirty="0" smtClean="0">
              <a:ea typeface="+mn-ea"/>
            </a:endParaRPr>
          </a:p>
        </p:txBody>
      </p:sp>
      <p:sp>
        <p:nvSpPr>
          <p:cNvPr id="37891" name="Title 5"/>
          <p:cNvSpPr txBox="1">
            <a:spLocks/>
          </p:cNvSpPr>
          <p:nvPr/>
        </p:nvSpPr>
        <p:spPr bwMode="auto">
          <a:xfrm>
            <a:off x="666750" y="381000"/>
            <a:ext cx="6669087"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2000" dirty="0">
                <a:latin typeface="District Light" charset="0"/>
              </a:rPr>
              <a:t>You are the Key Player on the </a:t>
            </a:r>
          </a:p>
          <a:p>
            <a:pPr algn="ctr"/>
            <a:r>
              <a:rPr lang="en-US" altLang="en-US" sz="2000" dirty="0" smtClean="0">
                <a:latin typeface="District Light" charset="0"/>
              </a:rPr>
              <a:t>Home selling </a:t>
            </a:r>
            <a:r>
              <a:rPr lang="en-US" altLang="en-US" sz="2000" dirty="0">
                <a:latin typeface="District Light" charset="0"/>
              </a:rPr>
              <a:t>Team</a:t>
            </a:r>
          </a:p>
        </p:txBody>
      </p:sp>
    </p:spTree>
    <p:extLst>
      <p:ext uri="{BB962C8B-B14F-4D97-AF65-F5344CB8AC3E}">
        <p14:creationId xmlns:p14="http://schemas.microsoft.com/office/powerpoint/2010/main" val="8868317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9" descr="8316372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25988" y="5710238"/>
            <a:ext cx="2665412" cy="1752600"/>
          </a:xfrm>
          <a:prstGeom prst="rect">
            <a:avLst/>
          </a:prstGeom>
          <a:noFill/>
          <a:ln>
            <a:noFill/>
          </a:ln>
          <a:effectLst>
            <a:outerShdw dist="38100" dir="2700000" algn="tl" rotWithShape="0">
              <a:srgbClr val="808080">
                <a:alpha val="42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7" descr="AA01470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36988" y="3805238"/>
            <a:ext cx="2716212" cy="1981200"/>
          </a:xfrm>
          <a:prstGeom prst="rect">
            <a:avLst/>
          </a:prstGeom>
          <a:noFill/>
          <a:ln>
            <a:noFill/>
          </a:ln>
          <a:effectLst>
            <a:outerShdw dist="38100" dir="2700000" algn="tl" rotWithShape="0">
              <a:srgbClr val="808080">
                <a:alpha val="42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Content Placeholder 7"/>
          <p:cNvSpPr>
            <a:spLocks noGrp="1"/>
          </p:cNvSpPr>
          <p:nvPr>
            <p:ph sz="half" idx="1"/>
          </p:nvPr>
        </p:nvSpPr>
        <p:spPr bwMode="auto">
          <a:xfrm>
            <a:off x="514350" y="2895600"/>
            <a:ext cx="3141663" cy="3128963"/>
          </a:xfrm>
          <a:extLst/>
        </p:spPr>
        <p:txBody>
          <a:bodyPr vert="horz" wrap="square" lIns="91440" tIns="45720" rIns="91440" bIns="45720" numCol="1" anchor="t" anchorCtr="0" compatLnSpc="1">
            <a:prstTxWarp prst="textNoShape">
              <a:avLst/>
            </a:prstTxWarp>
          </a:bodyPr>
          <a:lstStyle/>
          <a:p>
            <a:pPr marL="120650" indent="-120650">
              <a:lnSpc>
                <a:spcPct val="110000"/>
              </a:lnSpc>
              <a:spcBef>
                <a:spcPct val="10000"/>
              </a:spcBef>
              <a:defRPr/>
            </a:pPr>
            <a:r>
              <a:rPr lang="en-US" b="1" dirty="0">
                <a:solidFill>
                  <a:srgbClr val="231F20"/>
                </a:solidFill>
                <a:cs typeface="District Light"/>
              </a:rPr>
              <a:t>Exterior</a:t>
            </a:r>
          </a:p>
          <a:p>
            <a:pPr>
              <a:lnSpc>
                <a:spcPct val="110000"/>
              </a:lnSpc>
              <a:spcBef>
                <a:spcPct val="10000"/>
              </a:spcBef>
              <a:buClr>
                <a:srgbClr val="F2E8C6"/>
              </a:buClr>
              <a:buSzPct val="75000"/>
              <a:buFont typeface="Wingdings" charset="2"/>
              <a:buChar char="u"/>
              <a:defRPr/>
            </a:pPr>
            <a:r>
              <a:rPr lang="en-US" dirty="0">
                <a:solidFill>
                  <a:srgbClr val="231F20"/>
                </a:solidFill>
                <a:cs typeface="District Light"/>
              </a:rPr>
              <a:t>Clutter</a:t>
            </a:r>
          </a:p>
          <a:p>
            <a:pPr>
              <a:lnSpc>
                <a:spcPct val="110000"/>
              </a:lnSpc>
              <a:spcBef>
                <a:spcPct val="10000"/>
              </a:spcBef>
              <a:buClr>
                <a:srgbClr val="F2E8C6"/>
              </a:buClr>
              <a:buSzPct val="75000"/>
              <a:buFont typeface="Wingdings" charset="2"/>
              <a:buChar char="u"/>
              <a:defRPr/>
            </a:pPr>
            <a:r>
              <a:rPr lang="en-US" dirty="0">
                <a:solidFill>
                  <a:srgbClr val="231F20"/>
                </a:solidFill>
                <a:cs typeface="District Light"/>
              </a:rPr>
              <a:t>Lawn needs mowing and edging</a:t>
            </a:r>
          </a:p>
          <a:p>
            <a:pPr>
              <a:lnSpc>
                <a:spcPct val="110000"/>
              </a:lnSpc>
              <a:spcBef>
                <a:spcPct val="10000"/>
              </a:spcBef>
              <a:buClr>
                <a:srgbClr val="F2E8C6"/>
              </a:buClr>
              <a:buSzPct val="75000"/>
              <a:buFont typeface="Wingdings" charset="2"/>
              <a:buChar char="u"/>
              <a:defRPr/>
            </a:pPr>
            <a:r>
              <a:rPr lang="en-US" dirty="0">
                <a:solidFill>
                  <a:srgbClr val="231F20"/>
                </a:solidFill>
                <a:cs typeface="District Light"/>
              </a:rPr>
              <a:t>Untrimmed hedges and shrubs</a:t>
            </a:r>
          </a:p>
          <a:p>
            <a:pPr>
              <a:lnSpc>
                <a:spcPct val="110000"/>
              </a:lnSpc>
              <a:spcBef>
                <a:spcPct val="10000"/>
              </a:spcBef>
              <a:buClr>
                <a:srgbClr val="F2E8C6"/>
              </a:buClr>
              <a:buSzPct val="75000"/>
              <a:buFont typeface="Wingdings" charset="2"/>
              <a:buChar char="u"/>
              <a:defRPr/>
            </a:pPr>
            <a:r>
              <a:rPr lang="en-US" dirty="0">
                <a:solidFill>
                  <a:srgbClr val="231F20"/>
                </a:solidFill>
                <a:cs typeface="District Light"/>
              </a:rPr>
              <a:t>Dead and dying plants</a:t>
            </a:r>
          </a:p>
          <a:p>
            <a:pPr>
              <a:lnSpc>
                <a:spcPct val="110000"/>
              </a:lnSpc>
              <a:spcBef>
                <a:spcPct val="10000"/>
              </a:spcBef>
              <a:buClr>
                <a:srgbClr val="F2E8C6"/>
              </a:buClr>
              <a:buSzPct val="75000"/>
              <a:buFont typeface="Wingdings" charset="2"/>
              <a:buChar char="u"/>
              <a:defRPr/>
            </a:pPr>
            <a:r>
              <a:rPr lang="en-US" dirty="0">
                <a:solidFill>
                  <a:srgbClr val="231F20"/>
                </a:solidFill>
                <a:cs typeface="District Light"/>
              </a:rPr>
              <a:t>Grease or oil spots on the driveway</a:t>
            </a:r>
          </a:p>
          <a:p>
            <a:pPr>
              <a:lnSpc>
                <a:spcPct val="110000"/>
              </a:lnSpc>
              <a:spcBef>
                <a:spcPct val="10000"/>
              </a:spcBef>
              <a:buClr>
                <a:srgbClr val="F2E8C6"/>
              </a:buClr>
              <a:buSzPct val="75000"/>
              <a:buFont typeface="Wingdings" charset="2"/>
              <a:buChar char="u"/>
              <a:defRPr/>
            </a:pPr>
            <a:r>
              <a:rPr lang="en-US" dirty="0">
                <a:solidFill>
                  <a:srgbClr val="231F20"/>
                </a:solidFill>
                <a:cs typeface="District Light"/>
              </a:rPr>
              <a:t>Peeling paint</a:t>
            </a:r>
          </a:p>
          <a:p>
            <a:pPr>
              <a:lnSpc>
                <a:spcPct val="110000"/>
              </a:lnSpc>
              <a:spcBef>
                <a:spcPct val="10000"/>
              </a:spcBef>
              <a:buClr>
                <a:srgbClr val="F2E8C6"/>
              </a:buClr>
              <a:buSzPct val="75000"/>
              <a:buFont typeface="Wingdings" charset="2"/>
              <a:buChar char="u"/>
              <a:defRPr/>
            </a:pPr>
            <a:r>
              <a:rPr lang="en-US" dirty="0">
                <a:solidFill>
                  <a:srgbClr val="231F20"/>
                </a:solidFill>
                <a:cs typeface="District Light"/>
              </a:rPr>
              <a:t>Anything that looks old or worn</a:t>
            </a:r>
            <a:endParaRPr lang="en-US" dirty="0">
              <a:cs typeface="District Light"/>
            </a:endParaRPr>
          </a:p>
        </p:txBody>
      </p:sp>
      <p:sp>
        <p:nvSpPr>
          <p:cNvPr id="9" name="Content Placeholder 8"/>
          <p:cNvSpPr>
            <a:spLocks noGrp="1"/>
          </p:cNvSpPr>
          <p:nvPr>
            <p:ph sz="half" idx="2"/>
          </p:nvPr>
        </p:nvSpPr>
        <p:spPr>
          <a:xfrm>
            <a:off x="592138" y="6248400"/>
            <a:ext cx="4208462" cy="2794000"/>
          </a:xfrm>
        </p:spPr>
        <p:txBody>
          <a:bodyPr/>
          <a:lstStyle/>
          <a:p>
            <a:pPr marL="120650" indent="-120650">
              <a:lnSpc>
                <a:spcPct val="110000"/>
              </a:lnSpc>
              <a:spcBef>
                <a:spcPct val="10000"/>
              </a:spcBef>
              <a:defRPr/>
            </a:pPr>
            <a:r>
              <a:rPr lang="en-US" b="1" dirty="0" smtClean="0">
                <a:solidFill>
                  <a:srgbClr val="231F20"/>
                </a:solidFill>
                <a:ea typeface="+mn-ea"/>
                <a:cs typeface="District Light"/>
              </a:rPr>
              <a:t>Interior</a:t>
            </a:r>
          </a:p>
          <a:p>
            <a:pPr>
              <a:lnSpc>
                <a:spcPct val="110000"/>
              </a:lnSpc>
              <a:spcBef>
                <a:spcPct val="10000"/>
              </a:spcBef>
              <a:buClr>
                <a:srgbClr val="F2E8C6"/>
              </a:buClr>
              <a:buSzPct val="75000"/>
              <a:buFont typeface="Wingdings" charset="2"/>
              <a:buChar char="u"/>
              <a:defRPr/>
            </a:pPr>
            <a:r>
              <a:rPr lang="en-US" dirty="0" smtClean="0">
                <a:solidFill>
                  <a:srgbClr val="231F20"/>
                </a:solidFill>
                <a:ea typeface="+mn-ea"/>
                <a:cs typeface="District Light"/>
              </a:rPr>
              <a:t>Worn carpets and drapes</a:t>
            </a:r>
          </a:p>
          <a:p>
            <a:pPr>
              <a:lnSpc>
                <a:spcPct val="110000"/>
              </a:lnSpc>
              <a:spcBef>
                <a:spcPct val="10000"/>
              </a:spcBef>
              <a:buClr>
                <a:srgbClr val="F2E8C6"/>
              </a:buClr>
              <a:buSzPct val="75000"/>
              <a:buFont typeface="Wingdings" charset="2"/>
              <a:buChar char="u"/>
              <a:defRPr/>
            </a:pPr>
            <a:r>
              <a:rPr lang="en-US" dirty="0" smtClean="0">
                <a:solidFill>
                  <a:srgbClr val="231F20"/>
                </a:solidFill>
                <a:ea typeface="+mn-ea"/>
                <a:cs typeface="District Light"/>
              </a:rPr>
              <a:t>Soiled windows, kitchen, baths</a:t>
            </a:r>
          </a:p>
          <a:p>
            <a:pPr>
              <a:lnSpc>
                <a:spcPct val="110000"/>
              </a:lnSpc>
              <a:spcBef>
                <a:spcPct val="10000"/>
              </a:spcBef>
              <a:buClr>
                <a:srgbClr val="F2E8C6"/>
              </a:buClr>
              <a:buSzPct val="75000"/>
              <a:buFont typeface="Wingdings" charset="2"/>
              <a:buChar char="u"/>
              <a:defRPr/>
            </a:pPr>
            <a:r>
              <a:rPr lang="en-US" dirty="0" smtClean="0">
                <a:solidFill>
                  <a:srgbClr val="231F20"/>
                </a:solidFill>
                <a:ea typeface="+mn-ea"/>
                <a:cs typeface="District Light"/>
              </a:rPr>
              <a:t>Clutter</a:t>
            </a:r>
          </a:p>
          <a:p>
            <a:pPr>
              <a:lnSpc>
                <a:spcPct val="110000"/>
              </a:lnSpc>
              <a:spcBef>
                <a:spcPct val="10000"/>
              </a:spcBef>
              <a:buClr>
                <a:srgbClr val="F2E8C6"/>
              </a:buClr>
              <a:buSzPct val="75000"/>
              <a:buFont typeface="Wingdings" charset="2"/>
              <a:buChar char="u"/>
              <a:defRPr/>
            </a:pPr>
            <a:r>
              <a:rPr lang="en-US" dirty="0" smtClean="0">
                <a:solidFill>
                  <a:srgbClr val="231F20"/>
                </a:solidFill>
                <a:ea typeface="+mn-ea"/>
                <a:cs typeface="District Light"/>
              </a:rPr>
              <a:t>Pet and smoking odors</a:t>
            </a:r>
          </a:p>
          <a:p>
            <a:pPr>
              <a:lnSpc>
                <a:spcPct val="110000"/>
              </a:lnSpc>
              <a:spcBef>
                <a:spcPct val="10000"/>
              </a:spcBef>
              <a:buClr>
                <a:srgbClr val="F2E8C6"/>
              </a:buClr>
              <a:buSzPct val="75000"/>
              <a:buFont typeface="Wingdings" charset="2"/>
              <a:buChar char="u"/>
              <a:defRPr/>
            </a:pPr>
            <a:r>
              <a:rPr lang="en-US" dirty="0" smtClean="0">
                <a:solidFill>
                  <a:srgbClr val="231F20"/>
                </a:solidFill>
                <a:ea typeface="+mn-ea"/>
                <a:cs typeface="District Light"/>
              </a:rPr>
              <a:t>Peeling paint, smudges or marks on walls</a:t>
            </a:r>
          </a:p>
          <a:p>
            <a:pPr>
              <a:lnSpc>
                <a:spcPct val="110000"/>
              </a:lnSpc>
              <a:defRPr/>
            </a:pPr>
            <a:endParaRPr lang="en-US" dirty="0">
              <a:ea typeface="+mn-ea"/>
            </a:endParaRPr>
          </a:p>
        </p:txBody>
      </p:sp>
      <p:sp>
        <p:nvSpPr>
          <p:cNvPr id="38918" name="Content Placeholder 9"/>
          <p:cNvSpPr>
            <a:spLocks noGrp="1"/>
          </p:cNvSpPr>
          <p:nvPr>
            <p:ph idx="10"/>
          </p:nvPr>
        </p:nvSpPr>
        <p:spPr bwMode="auto">
          <a:xfrm>
            <a:off x="609600" y="1600200"/>
            <a:ext cx="6669088" cy="1452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20000"/>
              </a:lnSpc>
            </a:pPr>
            <a:r>
              <a:rPr lang="en-US" altLang="en-US" dirty="0" smtClean="0">
                <a:solidFill>
                  <a:srgbClr val="000000"/>
                </a:solidFill>
                <a:latin typeface="District Light" charset="0"/>
                <a:ea typeface="ＭＳ Ｐゴシック" panose="020B0600070205080204" pitchFamily="34" charset="-128"/>
              </a:rPr>
              <a:t>It is important for a property to make the best possible impression on prospective buyers. The following can interfere with a buyer</a:t>
            </a:r>
            <a:r>
              <a:rPr lang="ja-JP" altLang="en-US" smtClean="0">
                <a:solidFill>
                  <a:srgbClr val="000000"/>
                </a:solidFill>
                <a:latin typeface="District Light" charset="0"/>
                <a:ea typeface="ＭＳ Ｐゴシック" panose="020B0600070205080204" pitchFamily="34" charset="-128"/>
              </a:rPr>
              <a:t>’</a:t>
            </a:r>
            <a:r>
              <a:rPr lang="en-US" altLang="ja-JP" dirty="0" smtClean="0">
                <a:solidFill>
                  <a:srgbClr val="000000"/>
                </a:solidFill>
                <a:latin typeface="District Light" charset="0"/>
                <a:ea typeface="ＭＳ Ｐゴシック" panose="020B0600070205080204" pitchFamily="34" charset="-128"/>
              </a:rPr>
              <a:t>s appreciation of a property:</a:t>
            </a:r>
          </a:p>
          <a:p>
            <a:pPr>
              <a:lnSpc>
                <a:spcPct val="120000"/>
              </a:lnSpc>
            </a:pPr>
            <a:endParaRPr lang="en-US" altLang="en-US" dirty="0" smtClean="0">
              <a:solidFill>
                <a:srgbClr val="000000"/>
              </a:solidFill>
              <a:latin typeface="District Light" charset="0"/>
              <a:ea typeface="ＭＳ Ｐゴシック" panose="020B0600070205080204" pitchFamily="34" charset="-128"/>
            </a:endParaRPr>
          </a:p>
        </p:txBody>
      </p:sp>
      <p:sp>
        <p:nvSpPr>
          <p:cNvPr id="38919" name="Title 5"/>
          <p:cNvSpPr txBox="1">
            <a:spLocks/>
          </p:cNvSpPr>
          <p:nvPr/>
        </p:nvSpPr>
        <p:spPr bwMode="auto">
          <a:xfrm>
            <a:off x="1426369" y="503238"/>
            <a:ext cx="4459288"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dirty="0">
                <a:latin typeface="District Light" charset="0"/>
              </a:rPr>
              <a:t>How Will Buyers See Your Property</a:t>
            </a:r>
          </a:p>
        </p:txBody>
      </p:sp>
    </p:spTree>
    <p:extLst>
      <p:ext uri="{BB962C8B-B14F-4D97-AF65-F5344CB8AC3E}">
        <p14:creationId xmlns:p14="http://schemas.microsoft.com/office/powerpoint/2010/main" val="20665175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29579" y="9580035"/>
            <a:ext cx="2092325" cy="106045"/>
          </a:xfrm>
          <a:prstGeom prst="rect">
            <a:avLst/>
          </a:prstGeom>
        </p:spPr>
        <p:txBody>
          <a:bodyPr vert="horz" wrap="square" lIns="0" tIns="0" rIns="0" bIns="0" rtlCol="0">
            <a:noAutofit/>
          </a:bodyPr>
          <a:lstStyle/>
          <a:p>
            <a:pPr marL="12700">
              <a:lnSpc>
                <a:spcPct val="100000"/>
              </a:lnSpc>
            </a:pPr>
            <a:r>
              <a:rPr sz="600" dirty="0" smtClean="0">
                <a:solidFill>
                  <a:srgbClr val="58595B"/>
                </a:solidFill>
                <a:latin typeface="ITC Eras Std Book"/>
                <a:cs typeface="ITC Eras Std Book"/>
              </a:rPr>
              <a:t>© 2013 Berkshi</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e Hathaway HomeSe</a:t>
            </a:r>
            <a:r>
              <a:rPr sz="600" spc="5"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vices California P</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operties</a:t>
            </a:r>
            <a:endParaRPr sz="600" dirty="0">
              <a:latin typeface="ITC Eras Std Book"/>
              <a:cs typeface="ITC Eras Std Book"/>
            </a:endParaRPr>
          </a:p>
        </p:txBody>
      </p:sp>
      <p:sp>
        <p:nvSpPr>
          <p:cNvPr id="3" name="object 3"/>
          <p:cNvSpPr txBox="1"/>
          <p:nvPr/>
        </p:nvSpPr>
        <p:spPr>
          <a:xfrm>
            <a:off x="3078215" y="8574073"/>
            <a:ext cx="1616075" cy="800100"/>
          </a:xfrm>
          <a:prstGeom prst="rect">
            <a:avLst/>
          </a:prstGeom>
        </p:spPr>
        <p:txBody>
          <a:bodyPr vert="horz" wrap="square" lIns="0" tIns="0" rIns="0" bIns="0" rtlCol="0">
            <a:noAutofit/>
          </a:bodyPr>
          <a:lstStyle/>
          <a:p>
            <a:pPr marR="0" algn="ctr">
              <a:lnSpc>
                <a:spcPct val="100000"/>
              </a:lnSpc>
            </a:pPr>
            <a:endParaRPr sz="900" dirty="0">
              <a:latin typeface="ITC Eras Std Book"/>
              <a:cs typeface="ITC Eras Std Book"/>
            </a:endParaRPr>
          </a:p>
        </p:txBody>
      </p:sp>
      <p:sp>
        <p:nvSpPr>
          <p:cNvPr id="4" name="object 5"/>
          <p:cNvSpPr txBox="1">
            <a:spLocks/>
          </p:cNvSpPr>
          <p:nvPr/>
        </p:nvSpPr>
        <p:spPr>
          <a:xfrm>
            <a:off x="397002" y="457200"/>
            <a:ext cx="6978396" cy="745640"/>
          </a:xfrm>
          <a:prstGeom prst="rect">
            <a:avLst/>
          </a:prstGeom>
        </p:spPr>
        <p:txBody>
          <a:bodyPr vert="horz" wrap="square" lIns="0" tIns="0" rIns="0" bIns="0" rtlCol="0">
            <a:noAutofit/>
          </a:bodyPr>
          <a:lstStyle/>
          <a:p>
            <a:pPr marL="1139190">
              <a:lnSpc>
                <a:spcPts val="4185"/>
              </a:lnSpc>
            </a:pPr>
            <a:r>
              <a:rPr lang="en-US" sz="2400" kern="0" dirty="0" smtClean="0">
                <a:solidFill>
                  <a:srgbClr val="52144D"/>
                </a:solidFill>
                <a:latin typeface="Georgia" panose="02040502050405020303" pitchFamily="18" charset="0"/>
                <a:cs typeface="ITC Eras Std Light"/>
              </a:rPr>
              <a:t>Maximizing First Impressions</a:t>
            </a:r>
            <a:endParaRPr lang="en-US" sz="2400" kern="0" dirty="0">
              <a:solidFill>
                <a:sysClr val="windowText" lastClr="000000"/>
              </a:solidFill>
              <a:latin typeface="Georgia" panose="02040502050405020303" pitchFamily="18" charset="0"/>
              <a:cs typeface="ITC Eras Std Light"/>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50287" b="-49716"/>
          <a:stretch/>
        </p:blipFill>
        <p:spPr>
          <a:xfrm>
            <a:off x="6172200" y="9296400"/>
            <a:ext cx="1462084" cy="71574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99032"/>
            <a:ext cx="7772400" cy="7897368"/>
          </a:xfrm>
          <a:prstGeom prst="rect">
            <a:avLst/>
          </a:prstGeom>
        </p:spPr>
      </p:pic>
    </p:spTree>
    <p:extLst>
      <p:ext uri="{BB962C8B-B14F-4D97-AF65-F5344CB8AC3E}">
        <p14:creationId xmlns:p14="http://schemas.microsoft.com/office/powerpoint/2010/main" val="13857394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noAutofit/>
          </a:bodyPr>
          <a:lstStyle/>
          <a:p>
            <a:pPr marL="1131570">
              <a:lnSpc>
                <a:spcPts val="1555"/>
              </a:lnSpc>
            </a:pPr>
            <a:r>
              <a:rPr lang="en-US" sz="2400" dirty="0" smtClean="0">
                <a:latin typeface="Georgia" panose="02040502050405020303" pitchFamily="18" charset="0"/>
                <a:cs typeface="ITC Eras Std Medium"/>
              </a:rPr>
              <a:t>Activity Report for Seller</a:t>
            </a:r>
            <a:endParaRPr sz="2400" dirty="0">
              <a:latin typeface="Georgia" panose="02040502050405020303" pitchFamily="18" charset="0"/>
              <a:cs typeface="ITC Eras Std Medium"/>
            </a:endParaRPr>
          </a:p>
        </p:txBody>
      </p:sp>
      <p:sp>
        <p:nvSpPr>
          <p:cNvPr id="3" name="object 3"/>
          <p:cNvSpPr/>
          <p:nvPr/>
        </p:nvSpPr>
        <p:spPr>
          <a:xfrm>
            <a:off x="0" y="9820656"/>
            <a:ext cx="7772400" cy="237744"/>
          </a:xfrm>
          <a:custGeom>
            <a:avLst/>
            <a:gdLst/>
            <a:ahLst/>
            <a:cxnLst/>
            <a:rect l="l" t="t" r="r" b="b"/>
            <a:pathLst>
              <a:path w="7772400" h="237744">
                <a:moveTo>
                  <a:pt x="0" y="237744"/>
                </a:moveTo>
                <a:lnTo>
                  <a:pt x="7772400" y="237744"/>
                </a:lnTo>
                <a:lnTo>
                  <a:pt x="7772400" y="0"/>
                </a:lnTo>
                <a:lnTo>
                  <a:pt x="0" y="0"/>
                </a:lnTo>
                <a:lnTo>
                  <a:pt x="0" y="237744"/>
                </a:lnTo>
                <a:close/>
              </a:path>
            </a:pathLst>
          </a:custGeom>
          <a:solidFill>
            <a:srgbClr val="52144D"/>
          </a:solidFill>
        </p:spPr>
        <p:txBody>
          <a:bodyPr wrap="square" lIns="0" tIns="0" rIns="0" bIns="0" rtlCol="0">
            <a:noAutofit/>
          </a:bodyPr>
          <a:lstStyle/>
          <a:p>
            <a:endParaRPr dirty="0"/>
          </a:p>
        </p:txBody>
      </p:sp>
      <p:sp>
        <p:nvSpPr>
          <p:cNvPr id="4" name="object 4"/>
          <p:cNvSpPr/>
          <p:nvPr/>
        </p:nvSpPr>
        <p:spPr>
          <a:xfrm>
            <a:off x="583455" y="557240"/>
            <a:ext cx="680132" cy="679450"/>
          </a:xfrm>
          <a:prstGeom prst="rect">
            <a:avLst/>
          </a:prstGeom>
          <a:blipFill>
            <a:blip r:embed="rId2" cstate="print"/>
            <a:stretch>
              <a:fillRect/>
            </a:stretch>
          </a:blipFill>
        </p:spPr>
        <p:txBody>
          <a:bodyPr wrap="square" lIns="0" tIns="0" rIns="0" bIns="0" rtlCol="0">
            <a:noAutofit/>
          </a:bodyPr>
          <a:lstStyle/>
          <a:p>
            <a:endParaRPr dirty="0"/>
          </a:p>
        </p:txBody>
      </p:sp>
      <p:sp>
        <p:nvSpPr>
          <p:cNvPr id="6" name="object 6"/>
          <p:cNvSpPr txBox="1"/>
          <p:nvPr/>
        </p:nvSpPr>
        <p:spPr>
          <a:xfrm>
            <a:off x="444500" y="1998159"/>
            <a:ext cx="6867524" cy="7460615"/>
          </a:xfrm>
          <a:prstGeom prst="rect">
            <a:avLst/>
          </a:prstGeom>
        </p:spPr>
        <p:txBody>
          <a:bodyPr vert="horz" wrap="square" lIns="0" tIns="0" rIns="0" bIns="0" rtlCol="0">
            <a:noAutofit/>
          </a:bodyPr>
          <a:lstStyle/>
          <a:p>
            <a:pPr marL="12700" marR="12700" algn="just">
              <a:lnSpc>
                <a:spcPct val="128800"/>
              </a:lnSpc>
            </a:pPr>
            <a:endParaRPr sz="1100" dirty="0">
              <a:latin typeface="ITC Eras Std Book"/>
              <a:cs typeface="ITC Eras Std Book"/>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2745" t="15151" r="13726" b="11364"/>
          <a:stretch/>
        </p:blipFill>
        <p:spPr>
          <a:xfrm>
            <a:off x="990600" y="1524000"/>
            <a:ext cx="5715000" cy="7391400"/>
          </a:xfrm>
          <a:prstGeom prst="rect">
            <a:avLst/>
          </a:prstGeom>
        </p:spPr>
      </p:pic>
    </p:spTree>
    <p:extLst>
      <p:ext uri="{BB962C8B-B14F-4D97-AF65-F5344CB8AC3E}">
        <p14:creationId xmlns:p14="http://schemas.microsoft.com/office/powerpoint/2010/main" val="27011372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29579" y="9580035"/>
            <a:ext cx="2092325" cy="106045"/>
          </a:xfrm>
          <a:prstGeom prst="rect">
            <a:avLst/>
          </a:prstGeom>
        </p:spPr>
        <p:txBody>
          <a:bodyPr vert="horz" wrap="square" lIns="0" tIns="0" rIns="0" bIns="0" rtlCol="0">
            <a:noAutofit/>
          </a:bodyPr>
          <a:lstStyle/>
          <a:p>
            <a:pPr marL="12700">
              <a:lnSpc>
                <a:spcPct val="100000"/>
              </a:lnSpc>
            </a:pPr>
            <a:r>
              <a:rPr sz="600" dirty="0" smtClean="0">
                <a:solidFill>
                  <a:srgbClr val="58595B"/>
                </a:solidFill>
                <a:latin typeface="ITC Eras Std Book"/>
                <a:cs typeface="ITC Eras Std Book"/>
              </a:rPr>
              <a:t>© 2013 Berkshi</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e Hathaway HomeSe</a:t>
            </a:r>
            <a:r>
              <a:rPr sz="600" spc="5"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vices California P</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operties</a:t>
            </a:r>
            <a:endParaRPr sz="600" dirty="0">
              <a:latin typeface="ITC Eras Std Book"/>
              <a:cs typeface="ITC Eras Std Book"/>
            </a:endParaRPr>
          </a:p>
        </p:txBody>
      </p:sp>
      <p:sp>
        <p:nvSpPr>
          <p:cNvPr id="3" name="object 3"/>
          <p:cNvSpPr txBox="1"/>
          <p:nvPr/>
        </p:nvSpPr>
        <p:spPr>
          <a:xfrm>
            <a:off x="3078215" y="8574073"/>
            <a:ext cx="1616075" cy="800100"/>
          </a:xfrm>
          <a:prstGeom prst="rect">
            <a:avLst/>
          </a:prstGeom>
        </p:spPr>
        <p:txBody>
          <a:bodyPr vert="horz" wrap="square" lIns="0" tIns="0" rIns="0" bIns="0" rtlCol="0">
            <a:noAutofit/>
          </a:bodyPr>
          <a:lstStyle/>
          <a:p>
            <a:pPr marR="0" algn="ctr">
              <a:lnSpc>
                <a:spcPct val="100000"/>
              </a:lnSpc>
            </a:pPr>
            <a:endParaRPr sz="900" dirty="0">
              <a:latin typeface="ITC Eras Std Book"/>
              <a:cs typeface="ITC Eras Std Book"/>
            </a:endParaRPr>
          </a:p>
        </p:txBody>
      </p:sp>
      <p:sp>
        <p:nvSpPr>
          <p:cNvPr id="4" name="object 5"/>
          <p:cNvSpPr txBox="1">
            <a:spLocks/>
          </p:cNvSpPr>
          <p:nvPr/>
        </p:nvSpPr>
        <p:spPr>
          <a:xfrm>
            <a:off x="397001" y="691298"/>
            <a:ext cx="6978396" cy="745640"/>
          </a:xfrm>
          <a:prstGeom prst="rect">
            <a:avLst/>
          </a:prstGeom>
        </p:spPr>
        <p:txBody>
          <a:bodyPr vert="horz" wrap="square" lIns="0" tIns="0" rIns="0" bIns="0" rtlCol="0">
            <a:noAutofit/>
          </a:bodyPr>
          <a:lstStyle/>
          <a:p>
            <a:pPr marL="1139190">
              <a:lnSpc>
                <a:spcPts val="4185"/>
              </a:lnSpc>
            </a:pPr>
            <a:r>
              <a:rPr lang="en-US" sz="2400" dirty="0" smtClean="0"/>
              <a:t>Showing feedback from other agents</a:t>
            </a:r>
            <a:endParaRPr lang="en-US" sz="2400" kern="0" dirty="0">
              <a:solidFill>
                <a:sysClr val="windowText" lastClr="000000"/>
              </a:solidFill>
              <a:latin typeface="Georgia" panose="02040502050405020303" pitchFamily="18" charset="0"/>
              <a:cs typeface="ITC Eras Std Light"/>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3726" t="15505" r="19607" b="15910"/>
          <a:stretch/>
        </p:blipFill>
        <p:spPr>
          <a:xfrm>
            <a:off x="1295399" y="1675461"/>
            <a:ext cx="5181600" cy="6898612"/>
          </a:xfrm>
          <a:prstGeom prst="rect">
            <a:avLst/>
          </a:prstGeom>
        </p:spPr>
      </p:pic>
    </p:spTree>
    <p:extLst>
      <p:ext uri="{BB962C8B-B14F-4D97-AF65-F5344CB8AC3E}">
        <p14:creationId xmlns:p14="http://schemas.microsoft.com/office/powerpoint/2010/main" val="15469561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75525" y="8507413"/>
            <a:ext cx="173038" cy="919162"/>
          </a:xfrm>
          <a:prstGeom prst="rect">
            <a:avLst/>
          </a:prstGeom>
        </p:spPr>
        <p:txBody>
          <a:bodyPr vert="vert" lIns="0" tIns="0" rIns="0" bIns="0"/>
          <a:lstStyle/>
          <a:p>
            <a:pPr marL="11654">
              <a:defRPr/>
            </a:pPr>
            <a:r>
              <a:rPr sz="1100" spc="233" dirty="0">
                <a:solidFill>
                  <a:srgbClr val="E5DCBD"/>
                </a:solidFill>
                <a:latin typeface="Arial"/>
                <a:cs typeface="Arial"/>
              </a:rPr>
              <a:t>a</a:t>
            </a:r>
            <a:r>
              <a:rPr sz="1100" dirty="0">
                <a:solidFill>
                  <a:srgbClr val="E5DCBD"/>
                </a:solidFill>
                <a:latin typeface="Arial"/>
                <a:cs typeface="Arial"/>
              </a:rPr>
              <a:t>b</a:t>
            </a:r>
            <a:r>
              <a:rPr sz="1100" spc="-83" dirty="0">
                <a:solidFill>
                  <a:srgbClr val="E5DCBD"/>
                </a:solidFill>
                <a:latin typeface="Arial"/>
                <a:cs typeface="Arial"/>
              </a:rPr>
              <a:t> </a:t>
            </a:r>
            <a:r>
              <a:rPr sz="1100" spc="233" dirty="0">
                <a:solidFill>
                  <a:srgbClr val="E5DCBD"/>
                </a:solidFill>
                <a:latin typeface="Arial"/>
                <a:cs typeface="Arial"/>
              </a:rPr>
              <a:t>ou</a:t>
            </a:r>
            <a:r>
              <a:rPr sz="1100" dirty="0">
                <a:solidFill>
                  <a:srgbClr val="E5DCBD"/>
                </a:solidFill>
                <a:latin typeface="Arial"/>
                <a:cs typeface="Arial"/>
              </a:rPr>
              <a:t>t </a:t>
            </a:r>
            <a:r>
              <a:rPr sz="1100" spc="133" dirty="0">
                <a:solidFill>
                  <a:srgbClr val="E5DCBD"/>
                </a:solidFill>
                <a:latin typeface="Arial"/>
                <a:cs typeface="Arial"/>
              </a:rPr>
              <a:t> </a:t>
            </a:r>
            <a:r>
              <a:rPr sz="1100" dirty="0">
                <a:solidFill>
                  <a:srgbClr val="E5DCBD"/>
                </a:solidFill>
                <a:latin typeface="Arial"/>
                <a:cs typeface="Arial"/>
              </a:rPr>
              <a:t>u</a:t>
            </a:r>
            <a:r>
              <a:rPr sz="1100" spc="-87" dirty="0">
                <a:solidFill>
                  <a:srgbClr val="E5DCBD"/>
                </a:solidFill>
                <a:latin typeface="Arial"/>
                <a:cs typeface="Arial"/>
              </a:rPr>
              <a:t> </a:t>
            </a:r>
            <a:r>
              <a:rPr sz="1100" dirty="0">
                <a:solidFill>
                  <a:srgbClr val="E5DCBD"/>
                </a:solidFill>
                <a:latin typeface="Arial"/>
                <a:cs typeface="Arial"/>
              </a:rPr>
              <a:t>s</a:t>
            </a:r>
            <a:endParaRPr sz="1100" dirty="0">
              <a:latin typeface="Arial"/>
              <a:cs typeface="Arial"/>
            </a:endParaRPr>
          </a:p>
        </p:txBody>
      </p:sp>
      <p:sp>
        <p:nvSpPr>
          <p:cNvPr id="40963" name="object 3"/>
          <p:cNvSpPr>
            <a:spLocks noChangeArrowheads="1"/>
          </p:cNvSpPr>
          <p:nvPr/>
        </p:nvSpPr>
        <p:spPr bwMode="auto">
          <a:xfrm>
            <a:off x="-152400" y="-76200"/>
            <a:ext cx="7924800" cy="1043940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dirty="0"/>
          </a:p>
        </p:txBody>
      </p:sp>
      <p:sp>
        <p:nvSpPr>
          <p:cNvPr id="4" name="object 4"/>
          <p:cNvSpPr txBox="1"/>
          <p:nvPr/>
        </p:nvSpPr>
        <p:spPr>
          <a:xfrm>
            <a:off x="1066800" y="228600"/>
            <a:ext cx="3810000" cy="1128713"/>
          </a:xfrm>
          <a:prstGeom prst="rect">
            <a:avLst/>
          </a:prstGeom>
        </p:spPr>
        <p:txBody>
          <a:bodyPr lIns="0" tIns="0" rIns="0" bIns="0"/>
          <a:lstStyle/>
          <a:p>
            <a:pPr marL="11654">
              <a:defRPr/>
            </a:pPr>
            <a:r>
              <a:rPr lang="en-US" sz="5000" b="1" spc="-18" dirty="0">
                <a:solidFill>
                  <a:srgbClr val="705A6A"/>
                </a:solidFill>
                <a:latin typeface="Arial"/>
                <a:cs typeface="Arial"/>
              </a:rPr>
              <a:t>WHO</a:t>
            </a:r>
            <a:endParaRPr sz="5000" b="1" dirty="0">
              <a:latin typeface="Arial"/>
              <a:cs typeface="Arial"/>
            </a:endParaRPr>
          </a:p>
          <a:p>
            <a:pPr marL="612975">
              <a:lnSpc>
                <a:spcPts val="2592"/>
              </a:lnSpc>
              <a:defRPr/>
            </a:pPr>
            <a:r>
              <a:rPr lang="en-US" sz="2500" b="1" spc="-9" dirty="0">
                <a:solidFill>
                  <a:srgbClr val="705A6A"/>
                </a:solidFill>
                <a:latin typeface="Arial"/>
                <a:cs typeface="Arial"/>
              </a:rPr>
              <a:t> WE ARE</a:t>
            </a:r>
            <a:endParaRPr sz="2500" b="1" dirty="0">
              <a:latin typeface="Arial"/>
              <a:cs typeface="Arial"/>
            </a:endParaRPr>
          </a:p>
        </p:txBody>
      </p:sp>
    </p:spTree>
    <p:extLst>
      <p:ext uri="{BB962C8B-B14F-4D97-AF65-F5344CB8AC3E}">
        <p14:creationId xmlns:p14="http://schemas.microsoft.com/office/powerpoint/2010/main" val="38269087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29579" y="9580035"/>
            <a:ext cx="2092325" cy="106045"/>
          </a:xfrm>
          <a:prstGeom prst="rect">
            <a:avLst/>
          </a:prstGeom>
        </p:spPr>
        <p:txBody>
          <a:bodyPr vert="horz" wrap="square" lIns="0" tIns="0" rIns="0" bIns="0" rtlCol="0">
            <a:noAutofit/>
          </a:bodyPr>
          <a:lstStyle/>
          <a:p>
            <a:pPr marL="12700">
              <a:lnSpc>
                <a:spcPct val="100000"/>
              </a:lnSpc>
            </a:pPr>
            <a:r>
              <a:rPr sz="600" dirty="0" smtClean="0">
                <a:solidFill>
                  <a:srgbClr val="58595B"/>
                </a:solidFill>
                <a:latin typeface="ITC Eras Std Book"/>
                <a:cs typeface="ITC Eras Std Book"/>
              </a:rPr>
              <a:t>© 2013 Berkshi</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e Hathaway HomeSe</a:t>
            </a:r>
            <a:r>
              <a:rPr sz="600" spc="5"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vices California P</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operties</a:t>
            </a:r>
            <a:endParaRPr sz="600" dirty="0">
              <a:latin typeface="ITC Eras Std Book"/>
              <a:cs typeface="ITC Eras Std Book"/>
            </a:endParaRPr>
          </a:p>
        </p:txBody>
      </p:sp>
      <p:sp>
        <p:nvSpPr>
          <p:cNvPr id="3" name="object 3"/>
          <p:cNvSpPr txBox="1"/>
          <p:nvPr/>
        </p:nvSpPr>
        <p:spPr>
          <a:xfrm>
            <a:off x="3078215" y="8574073"/>
            <a:ext cx="1616075" cy="800100"/>
          </a:xfrm>
          <a:prstGeom prst="rect">
            <a:avLst/>
          </a:prstGeom>
        </p:spPr>
        <p:txBody>
          <a:bodyPr vert="horz" wrap="square" lIns="0" tIns="0" rIns="0" bIns="0" rtlCol="0">
            <a:noAutofit/>
          </a:bodyPr>
          <a:lstStyle/>
          <a:p>
            <a:pPr marR="0" algn="ctr">
              <a:lnSpc>
                <a:spcPct val="100000"/>
              </a:lnSpc>
            </a:pPr>
            <a:endParaRPr sz="900" dirty="0">
              <a:latin typeface="ITC Eras Std Book"/>
              <a:cs typeface="ITC Eras Std Book"/>
            </a:endParaRPr>
          </a:p>
        </p:txBody>
      </p:sp>
      <p:sp>
        <p:nvSpPr>
          <p:cNvPr id="4" name="object 5"/>
          <p:cNvSpPr txBox="1">
            <a:spLocks/>
          </p:cNvSpPr>
          <p:nvPr/>
        </p:nvSpPr>
        <p:spPr>
          <a:xfrm>
            <a:off x="489204" y="667511"/>
            <a:ext cx="6978396" cy="745640"/>
          </a:xfrm>
          <a:prstGeom prst="rect">
            <a:avLst/>
          </a:prstGeom>
        </p:spPr>
        <p:txBody>
          <a:bodyPr vert="horz" wrap="square" lIns="0" tIns="0" rIns="0" bIns="0" rtlCol="0">
            <a:noAutofit/>
          </a:bodyPr>
          <a:lstStyle/>
          <a:p>
            <a:pPr marL="1139190">
              <a:lnSpc>
                <a:spcPts val="4185"/>
              </a:lnSpc>
            </a:pPr>
            <a:r>
              <a:rPr lang="en-US" sz="2400" kern="0" dirty="0" smtClean="0">
                <a:solidFill>
                  <a:srgbClr val="52144D"/>
                </a:solidFill>
                <a:latin typeface="Georgia" panose="02040502050405020303" pitchFamily="18" charset="0"/>
                <a:cs typeface="ITC Eras Std Light"/>
              </a:rPr>
              <a:t>Strength </a:t>
            </a:r>
          </a:p>
          <a:p>
            <a:pPr marL="1139190">
              <a:lnSpc>
                <a:spcPts val="4185"/>
              </a:lnSpc>
            </a:pPr>
            <a:r>
              <a:rPr lang="en-US" sz="2400" kern="0" dirty="0" smtClean="0">
                <a:solidFill>
                  <a:srgbClr val="52144D"/>
                </a:solidFill>
                <a:latin typeface="Georgia" panose="02040502050405020303" pitchFamily="18" charset="0"/>
                <a:cs typeface="ITC Eras Std Light"/>
              </a:rPr>
              <a:t>You Can Rely On</a:t>
            </a:r>
            <a:endParaRPr lang="en-US" sz="2400" kern="0" dirty="0">
              <a:solidFill>
                <a:sysClr val="windowText" lastClr="000000"/>
              </a:solidFill>
              <a:latin typeface="Georgia" panose="02040502050405020303" pitchFamily="18" charset="0"/>
              <a:cs typeface="ITC Eras Std Light"/>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9608" t="16843" b="16667"/>
          <a:stretch/>
        </p:blipFill>
        <p:spPr>
          <a:xfrm>
            <a:off x="1524000" y="1676400"/>
            <a:ext cx="6248400" cy="6705600"/>
          </a:xfrm>
          <a:prstGeom prst="rect">
            <a:avLst/>
          </a:prstGeom>
        </p:spPr>
      </p:pic>
    </p:spTree>
    <p:extLst>
      <p:ext uri="{BB962C8B-B14F-4D97-AF65-F5344CB8AC3E}">
        <p14:creationId xmlns:p14="http://schemas.microsoft.com/office/powerpoint/2010/main" val="10915389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29579" y="9580035"/>
            <a:ext cx="2092325" cy="106045"/>
          </a:xfrm>
          <a:prstGeom prst="rect">
            <a:avLst/>
          </a:prstGeom>
        </p:spPr>
        <p:txBody>
          <a:bodyPr vert="horz" wrap="square" lIns="0" tIns="0" rIns="0" bIns="0" rtlCol="0">
            <a:noAutofit/>
          </a:bodyPr>
          <a:lstStyle/>
          <a:p>
            <a:pPr marL="12700">
              <a:lnSpc>
                <a:spcPct val="100000"/>
              </a:lnSpc>
            </a:pPr>
            <a:r>
              <a:rPr sz="600" dirty="0" smtClean="0">
                <a:solidFill>
                  <a:srgbClr val="58595B"/>
                </a:solidFill>
                <a:latin typeface="ITC Eras Std Book"/>
                <a:cs typeface="ITC Eras Std Book"/>
              </a:rPr>
              <a:t>© 2013 Berkshi</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e Hathaway HomeSe</a:t>
            </a:r>
            <a:r>
              <a:rPr sz="600" spc="5"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vices California P</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operties</a:t>
            </a:r>
            <a:endParaRPr sz="600" dirty="0">
              <a:latin typeface="ITC Eras Std Book"/>
              <a:cs typeface="ITC Eras Std Book"/>
            </a:endParaRPr>
          </a:p>
        </p:txBody>
      </p:sp>
      <p:sp>
        <p:nvSpPr>
          <p:cNvPr id="3" name="object 3"/>
          <p:cNvSpPr txBox="1"/>
          <p:nvPr/>
        </p:nvSpPr>
        <p:spPr>
          <a:xfrm>
            <a:off x="3078215" y="8574073"/>
            <a:ext cx="1616075" cy="800100"/>
          </a:xfrm>
          <a:prstGeom prst="rect">
            <a:avLst/>
          </a:prstGeom>
        </p:spPr>
        <p:txBody>
          <a:bodyPr vert="horz" wrap="square" lIns="0" tIns="0" rIns="0" bIns="0" rtlCol="0">
            <a:noAutofit/>
          </a:bodyPr>
          <a:lstStyle/>
          <a:p>
            <a:pPr marR="0" algn="ctr">
              <a:lnSpc>
                <a:spcPct val="100000"/>
              </a:lnSpc>
            </a:pPr>
            <a:endParaRPr sz="900" dirty="0">
              <a:latin typeface="ITC Eras Std Book"/>
              <a:cs typeface="ITC Eras Std Book"/>
            </a:endParaRPr>
          </a:p>
        </p:txBody>
      </p:sp>
      <p:sp>
        <p:nvSpPr>
          <p:cNvPr id="4" name="object 5"/>
          <p:cNvSpPr txBox="1">
            <a:spLocks/>
          </p:cNvSpPr>
          <p:nvPr/>
        </p:nvSpPr>
        <p:spPr>
          <a:xfrm>
            <a:off x="489204" y="667511"/>
            <a:ext cx="6978396" cy="745640"/>
          </a:xfrm>
          <a:prstGeom prst="rect">
            <a:avLst/>
          </a:prstGeom>
        </p:spPr>
        <p:txBody>
          <a:bodyPr vert="horz" wrap="square" lIns="0" tIns="0" rIns="0" bIns="0" rtlCol="0">
            <a:noAutofit/>
          </a:bodyPr>
          <a:lstStyle/>
          <a:p>
            <a:pPr marL="1139190">
              <a:lnSpc>
                <a:spcPts val="4185"/>
              </a:lnSpc>
            </a:pPr>
            <a:r>
              <a:rPr lang="en-US" sz="2400" kern="0" dirty="0" smtClean="0">
                <a:solidFill>
                  <a:srgbClr val="52144D"/>
                </a:solidFill>
                <a:latin typeface="Georgia" panose="02040502050405020303" pitchFamily="18" charset="0"/>
                <a:cs typeface="ITC Eras Std Light"/>
              </a:rPr>
              <a:t>Strength </a:t>
            </a:r>
          </a:p>
          <a:p>
            <a:pPr marL="1139190">
              <a:lnSpc>
                <a:spcPts val="4185"/>
              </a:lnSpc>
            </a:pPr>
            <a:r>
              <a:rPr lang="en-US" sz="2400" kern="0" dirty="0" smtClean="0">
                <a:solidFill>
                  <a:srgbClr val="52144D"/>
                </a:solidFill>
                <a:latin typeface="Georgia" panose="02040502050405020303" pitchFamily="18" charset="0"/>
                <a:cs typeface="ITC Eras Std Light"/>
              </a:rPr>
              <a:t>You Can Rely On</a:t>
            </a:r>
            <a:endParaRPr lang="en-US" sz="2400" kern="0" dirty="0">
              <a:solidFill>
                <a:sysClr val="windowText" lastClr="000000"/>
              </a:solidFill>
              <a:latin typeface="Georgia" panose="02040502050405020303" pitchFamily="18" charset="0"/>
              <a:cs typeface="ITC Eras Std Light"/>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1961" b="7708"/>
          <a:stretch/>
        </p:blipFill>
        <p:spPr>
          <a:xfrm>
            <a:off x="0" y="6626"/>
            <a:ext cx="7772400" cy="9746974"/>
          </a:xfrm>
          <a:prstGeom prst="rect">
            <a:avLst/>
          </a:prstGeom>
        </p:spPr>
      </p:pic>
    </p:spTree>
    <p:extLst>
      <p:ext uri="{BB962C8B-B14F-4D97-AF65-F5344CB8AC3E}">
        <p14:creationId xmlns:p14="http://schemas.microsoft.com/office/powerpoint/2010/main" val="37249561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29579" y="9580035"/>
            <a:ext cx="2092325" cy="106045"/>
          </a:xfrm>
          <a:prstGeom prst="rect">
            <a:avLst/>
          </a:prstGeom>
        </p:spPr>
        <p:txBody>
          <a:bodyPr vert="horz" wrap="square" lIns="0" tIns="0" rIns="0" bIns="0" rtlCol="0">
            <a:noAutofit/>
          </a:bodyPr>
          <a:lstStyle/>
          <a:p>
            <a:pPr marL="12700">
              <a:lnSpc>
                <a:spcPct val="100000"/>
              </a:lnSpc>
            </a:pPr>
            <a:r>
              <a:rPr sz="600" dirty="0" smtClean="0">
                <a:solidFill>
                  <a:srgbClr val="58595B"/>
                </a:solidFill>
                <a:latin typeface="ITC Eras Std Book"/>
                <a:cs typeface="ITC Eras Std Book"/>
              </a:rPr>
              <a:t>© 2013 Berkshi</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e Hathaway HomeSe</a:t>
            </a:r>
            <a:r>
              <a:rPr sz="600" spc="5"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vices California P</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operties</a:t>
            </a:r>
            <a:endParaRPr sz="600" dirty="0">
              <a:latin typeface="ITC Eras Std Book"/>
              <a:cs typeface="ITC Eras Std Book"/>
            </a:endParaRPr>
          </a:p>
        </p:txBody>
      </p:sp>
      <p:sp>
        <p:nvSpPr>
          <p:cNvPr id="3" name="object 3"/>
          <p:cNvSpPr txBox="1"/>
          <p:nvPr/>
        </p:nvSpPr>
        <p:spPr>
          <a:xfrm>
            <a:off x="3078215" y="8574073"/>
            <a:ext cx="1616075" cy="800100"/>
          </a:xfrm>
          <a:prstGeom prst="rect">
            <a:avLst/>
          </a:prstGeom>
        </p:spPr>
        <p:txBody>
          <a:bodyPr vert="horz" wrap="square" lIns="0" tIns="0" rIns="0" bIns="0" rtlCol="0">
            <a:noAutofit/>
          </a:bodyPr>
          <a:lstStyle/>
          <a:p>
            <a:pPr marR="0" algn="ctr">
              <a:lnSpc>
                <a:spcPct val="100000"/>
              </a:lnSpc>
            </a:pPr>
            <a:endParaRPr sz="900" dirty="0">
              <a:latin typeface="ITC Eras Std Book"/>
              <a:cs typeface="ITC Eras Std Book"/>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sp>
        <p:nvSpPr>
          <p:cNvPr id="5" name="TextBox 4"/>
          <p:cNvSpPr txBox="1"/>
          <p:nvPr/>
        </p:nvSpPr>
        <p:spPr>
          <a:xfrm>
            <a:off x="1219200" y="2057400"/>
            <a:ext cx="45719" cy="369332"/>
          </a:xfrm>
          <a:prstGeom prst="rect">
            <a:avLst/>
          </a:prstGeom>
          <a:noFill/>
        </p:spPr>
        <p:txBody>
          <a:bodyPr wrap="square" rtlCol="0">
            <a:spAutoFit/>
          </a:bodyPr>
          <a:lstStyle/>
          <a:p>
            <a:endParaRPr lang="en-US" dirty="0"/>
          </a:p>
        </p:txBody>
      </p:sp>
      <p:sp>
        <p:nvSpPr>
          <p:cNvPr id="8" name="TextBox 7"/>
          <p:cNvSpPr txBox="1"/>
          <p:nvPr/>
        </p:nvSpPr>
        <p:spPr>
          <a:xfrm>
            <a:off x="408641" y="828280"/>
            <a:ext cx="6934200" cy="8156079"/>
          </a:xfrm>
          <a:prstGeom prst="rect">
            <a:avLst/>
          </a:prstGeom>
          <a:noFill/>
        </p:spPr>
        <p:txBody>
          <a:bodyPr wrap="square" rtlCol="0">
            <a:spAutoFit/>
          </a:bodyPr>
          <a:lstStyle/>
          <a:p>
            <a:r>
              <a:rPr lang="en-US" sz="1200" dirty="0"/>
              <a:t> </a:t>
            </a:r>
          </a:p>
          <a:p>
            <a:pPr algn="ctr"/>
            <a:r>
              <a:rPr lang="en-US" sz="2000" dirty="0"/>
              <a:t>Company Overview</a:t>
            </a:r>
          </a:p>
          <a:p>
            <a:r>
              <a:rPr lang="en-US" sz="1200" dirty="0"/>
              <a:t> </a:t>
            </a:r>
          </a:p>
          <a:p>
            <a:r>
              <a:rPr lang="en-US" sz="1200" dirty="0"/>
              <a:t> </a:t>
            </a:r>
          </a:p>
          <a:p>
            <a:pPr algn="ctr"/>
            <a:r>
              <a:rPr lang="en-US" sz="1200" dirty="0"/>
              <a:t>When the most respected brand in the world, Berkshire Hathaway, puts its name on a real estate sign, that’s good for the market and great for you.</a:t>
            </a:r>
          </a:p>
          <a:p>
            <a:r>
              <a:rPr lang="en-US" sz="1200" dirty="0"/>
              <a:t> </a:t>
            </a:r>
          </a:p>
          <a:p>
            <a:r>
              <a:rPr lang="en-US" sz="1200" dirty="0"/>
              <a:t>  </a:t>
            </a:r>
          </a:p>
          <a:p>
            <a:r>
              <a:rPr lang="en-US" sz="1200" dirty="0"/>
              <a:t>California Properties</a:t>
            </a:r>
          </a:p>
          <a:p>
            <a:r>
              <a:rPr lang="en-US" sz="1200" dirty="0"/>
              <a:t>•    More than $12 Billion sold in 2013</a:t>
            </a:r>
          </a:p>
          <a:p>
            <a:r>
              <a:rPr lang="en-US" sz="1200" dirty="0"/>
              <a:t>•    One of the top 5 largest brokerages in the nation</a:t>
            </a:r>
          </a:p>
          <a:p>
            <a:r>
              <a:rPr lang="en-US" sz="1200" dirty="0"/>
              <a:t>•    3,000 sales professionals</a:t>
            </a:r>
          </a:p>
          <a:p>
            <a:r>
              <a:rPr lang="en-US" sz="1200" dirty="0"/>
              <a:t>•    60 offices across Southern California and the Central Coast</a:t>
            </a:r>
          </a:p>
          <a:p>
            <a:r>
              <a:rPr lang="en-US" sz="1200" dirty="0"/>
              <a:t>•    More than 14,000 transactions in 2013</a:t>
            </a:r>
          </a:p>
          <a:p>
            <a:r>
              <a:rPr lang="en-US" sz="1200" dirty="0"/>
              <a:t>•    Berkshire Hathaway HomeServices California Properties is the #1 company in the network, 2013</a:t>
            </a:r>
          </a:p>
          <a:p>
            <a:r>
              <a:rPr lang="en-US" sz="1200" dirty="0"/>
              <a:t> </a:t>
            </a:r>
          </a:p>
          <a:p>
            <a:r>
              <a:rPr lang="en-US" sz="1200" dirty="0"/>
              <a:t> </a:t>
            </a:r>
          </a:p>
          <a:p>
            <a:r>
              <a:rPr lang="en-US" sz="1200" dirty="0"/>
              <a:t>Berkshire Hathaway HomeServices Real Estate Brand</a:t>
            </a:r>
          </a:p>
          <a:p>
            <a:r>
              <a:rPr lang="en-US" sz="1200" dirty="0"/>
              <a:t>•     In a little over one year, the Berkshire Hathaway HomeServices network has grown to 34,548 agents and    </a:t>
            </a:r>
          </a:p>
          <a:p>
            <a:r>
              <a:rPr lang="en-US" sz="1200" dirty="0"/>
              <a:t>      1,075 offices in 47 states</a:t>
            </a:r>
          </a:p>
          <a:p>
            <a:r>
              <a:rPr lang="en-US" sz="1200" dirty="0"/>
              <a:t>•    Gold Stevie Award Winner - Berkshire Hathaway HomeServices 2014 American Business Award</a:t>
            </a:r>
          </a:p>
          <a:p>
            <a:r>
              <a:rPr lang="en-US" sz="1200" dirty="0"/>
              <a:t>•    Berkshire Hathaway HomeServices No. 1 in real estate brand equity - 2014 Harris Poll </a:t>
            </a:r>
            <a:r>
              <a:rPr lang="en-US" sz="1200" dirty="0" err="1"/>
              <a:t>Equitrend</a:t>
            </a:r>
            <a:r>
              <a:rPr lang="en-US" sz="1200" dirty="0"/>
              <a:t>® Study</a:t>
            </a:r>
          </a:p>
          <a:p>
            <a:r>
              <a:rPr lang="en-US" sz="1200" dirty="0"/>
              <a:t> </a:t>
            </a:r>
          </a:p>
          <a:p>
            <a:r>
              <a:rPr lang="en-US" sz="1200" dirty="0"/>
              <a:t> </a:t>
            </a:r>
          </a:p>
          <a:p>
            <a:r>
              <a:rPr lang="en-US" sz="1200" dirty="0"/>
              <a:t>Berkshire Hathaway</a:t>
            </a:r>
          </a:p>
          <a:p>
            <a:r>
              <a:rPr lang="en-US" sz="1200" dirty="0"/>
              <a:t>•    Berkshire Hathaway named Barron’s 2013 Most Respected Company in the World</a:t>
            </a:r>
          </a:p>
          <a:p>
            <a:r>
              <a:rPr lang="en-US" sz="1200" dirty="0"/>
              <a:t>•    Berkshire Hathaway named Barron’s 2014 2nd Most Respected Company in the World</a:t>
            </a:r>
          </a:p>
          <a:p>
            <a:r>
              <a:rPr lang="en-US" sz="1200" dirty="0"/>
              <a:t>•    Berkshire Hathaway ranked #4 on Fortune’s 2014 World’s Most Admired Companies</a:t>
            </a:r>
          </a:p>
          <a:p>
            <a:r>
              <a:rPr lang="en-US" sz="1200" dirty="0"/>
              <a:t> </a:t>
            </a:r>
          </a:p>
          <a:p>
            <a:r>
              <a:rPr lang="en-US" sz="1200" dirty="0"/>
              <a:t> </a:t>
            </a:r>
          </a:p>
          <a:p>
            <a:r>
              <a:rPr lang="en-US" sz="1200" dirty="0"/>
              <a:t>Real estate is local, but property marketing is global. When your home carries the Berkshire Hathaway brand, it’s immediately recognized and esteemed by buyers all over the world. The name stands for strength, integrity and trust, and buyers who see it on a yard sign are instantly impressed. Selling your home could be the biggest financial decision you’ll ever make. It’s reassuring to be backed by a company legendary for trust, integrity and stability. “Berkshire Hathaway wants to be in businesses that are enduring,” says Warren Buffett. He sees real estate as that kind of business.</a:t>
            </a:r>
          </a:p>
          <a:p>
            <a:r>
              <a:rPr lang="en-US" sz="1200" dirty="0"/>
              <a:t> </a:t>
            </a:r>
          </a:p>
          <a:p>
            <a:r>
              <a:rPr lang="en-US" sz="1200" dirty="0"/>
              <a:t> </a:t>
            </a:r>
          </a:p>
          <a:p>
            <a:r>
              <a:rPr lang="en-US" sz="1200" dirty="0"/>
              <a:t>Berkshire Hathaway HomeServices is also grounded in the financial strength, efficiency and long tradition of parent companies that are immersed in every aspect of residential real estate. Having that depth of expertise on your side is invaluable.</a:t>
            </a:r>
          </a:p>
          <a:p>
            <a:endParaRPr lang="en-US" sz="1200" dirty="0"/>
          </a:p>
        </p:txBody>
      </p:sp>
    </p:spTree>
    <p:extLst>
      <p:ext uri="{BB962C8B-B14F-4D97-AF65-F5344CB8AC3E}">
        <p14:creationId xmlns:p14="http://schemas.microsoft.com/office/powerpoint/2010/main" val="29842524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772400" cy="10058400"/>
          </a:xfrm>
          <a:prstGeom prst="rect">
            <a:avLst/>
          </a:prstGeom>
        </p:spPr>
      </p:pic>
    </p:spTree>
    <p:extLst>
      <p:ext uri="{BB962C8B-B14F-4D97-AF65-F5344CB8AC3E}">
        <p14:creationId xmlns:p14="http://schemas.microsoft.com/office/powerpoint/2010/main" val="7109164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5303"/>
          <a:stretch/>
        </p:blipFill>
        <p:spPr>
          <a:xfrm>
            <a:off x="0" y="0"/>
            <a:ext cx="7772400" cy="9525000"/>
          </a:xfrm>
          <a:prstGeom prst="rect">
            <a:avLst/>
          </a:prstGeom>
        </p:spPr>
      </p:pic>
    </p:spTree>
    <p:extLst>
      <p:ext uri="{BB962C8B-B14F-4D97-AF65-F5344CB8AC3E}">
        <p14:creationId xmlns:p14="http://schemas.microsoft.com/office/powerpoint/2010/main" val="8475711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0"/>
            <a:ext cx="931443" cy="1355852"/>
          </a:xfrm>
          <a:custGeom>
            <a:avLst/>
            <a:gdLst/>
            <a:ahLst/>
            <a:cxnLst/>
            <a:rect l="l" t="t" r="r" b="b"/>
            <a:pathLst>
              <a:path w="931443" h="1355852">
                <a:moveTo>
                  <a:pt x="0" y="1355852"/>
                </a:moveTo>
                <a:lnTo>
                  <a:pt x="931443" y="1355852"/>
                </a:lnTo>
                <a:lnTo>
                  <a:pt x="931443" y="0"/>
                </a:lnTo>
                <a:lnTo>
                  <a:pt x="0" y="0"/>
                </a:lnTo>
                <a:lnTo>
                  <a:pt x="0" y="1355852"/>
                </a:lnTo>
                <a:close/>
              </a:path>
            </a:pathLst>
          </a:custGeom>
          <a:solidFill>
            <a:srgbClr val="52144D"/>
          </a:solidFill>
        </p:spPr>
        <p:txBody>
          <a:bodyPr wrap="square" lIns="0" tIns="0" rIns="0" bIns="0" rtlCol="0">
            <a:noAutofit/>
          </a:bodyPr>
          <a:lstStyle/>
          <a:p>
            <a:endParaRPr dirty="0"/>
          </a:p>
        </p:txBody>
      </p:sp>
      <p:sp>
        <p:nvSpPr>
          <p:cNvPr id="3" name="object 3"/>
          <p:cNvSpPr txBox="1">
            <a:spLocks noGrp="1"/>
          </p:cNvSpPr>
          <p:nvPr>
            <p:ph type="title"/>
          </p:nvPr>
        </p:nvSpPr>
        <p:spPr>
          <a:prstGeom prst="rect">
            <a:avLst/>
          </a:prstGeom>
        </p:spPr>
        <p:txBody>
          <a:bodyPr vert="horz" wrap="square" lIns="0" tIns="0" rIns="0" bIns="0" rtlCol="0">
            <a:noAutofit/>
          </a:bodyPr>
          <a:lstStyle/>
          <a:p>
            <a:pPr marL="1139190">
              <a:lnSpc>
                <a:spcPts val="4185"/>
              </a:lnSpc>
            </a:pPr>
            <a:r>
              <a:rPr sz="2400" dirty="0" smtClean="0">
                <a:solidFill>
                  <a:srgbClr val="52144D"/>
                </a:solidFill>
                <a:latin typeface="Georgia" panose="02040502050405020303" pitchFamily="18" charset="0"/>
                <a:cs typeface="ITC Eras Std Light"/>
              </a:rPr>
              <a:t>THE POWER</a:t>
            </a:r>
            <a:endParaRPr sz="2400" dirty="0">
              <a:latin typeface="Georgia" panose="02040502050405020303" pitchFamily="18" charset="0"/>
              <a:cs typeface="ITC Eras Std Light"/>
            </a:endParaRPr>
          </a:p>
          <a:p>
            <a:pPr marL="1139190">
              <a:lnSpc>
                <a:spcPts val="1555"/>
              </a:lnSpc>
            </a:pPr>
            <a:r>
              <a:rPr sz="1600" dirty="0" smtClean="0">
                <a:solidFill>
                  <a:srgbClr val="52144D"/>
                </a:solidFill>
                <a:latin typeface="Georgia" panose="02040502050405020303" pitchFamily="18" charset="0"/>
                <a:cs typeface="ITC Eras Std Medium"/>
              </a:rPr>
              <a:t>Of Berkshire Hathaway HomeServices California Properties</a:t>
            </a:r>
            <a:endParaRPr sz="1600" dirty="0">
              <a:latin typeface="Georgia" panose="02040502050405020303" pitchFamily="18" charset="0"/>
              <a:cs typeface="ITC Eras Std Medium"/>
            </a:endParaRPr>
          </a:p>
        </p:txBody>
      </p:sp>
      <p:sp>
        <p:nvSpPr>
          <p:cNvPr id="5" name="object 5"/>
          <p:cNvSpPr/>
          <p:nvPr/>
        </p:nvSpPr>
        <p:spPr>
          <a:xfrm>
            <a:off x="0" y="9820656"/>
            <a:ext cx="7772400" cy="237744"/>
          </a:xfrm>
          <a:custGeom>
            <a:avLst/>
            <a:gdLst/>
            <a:ahLst/>
            <a:cxnLst/>
            <a:rect l="l" t="t" r="r" b="b"/>
            <a:pathLst>
              <a:path w="7772400" h="237744">
                <a:moveTo>
                  <a:pt x="0" y="237744"/>
                </a:moveTo>
                <a:lnTo>
                  <a:pt x="7772400" y="237744"/>
                </a:lnTo>
                <a:lnTo>
                  <a:pt x="7772400" y="0"/>
                </a:lnTo>
                <a:lnTo>
                  <a:pt x="0" y="0"/>
                </a:lnTo>
                <a:lnTo>
                  <a:pt x="0" y="237744"/>
                </a:lnTo>
                <a:close/>
              </a:path>
            </a:pathLst>
          </a:custGeom>
          <a:solidFill>
            <a:srgbClr val="52144D"/>
          </a:solidFill>
        </p:spPr>
        <p:txBody>
          <a:bodyPr wrap="square" lIns="0" tIns="0" rIns="0" bIns="0" rtlCol="0">
            <a:noAutofit/>
          </a:bodyPr>
          <a:lstStyle/>
          <a:p>
            <a:endParaRPr dirty="0"/>
          </a:p>
        </p:txBody>
      </p:sp>
      <p:sp>
        <p:nvSpPr>
          <p:cNvPr id="6" name="object 6"/>
          <p:cNvSpPr/>
          <p:nvPr/>
        </p:nvSpPr>
        <p:spPr>
          <a:xfrm>
            <a:off x="583455" y="557240"/>
            <a:ext cx="680132" cy="679450"/>
          </a:xfrm>
          <a:prstGeom prst="rect">
            <a:avLst/>
          </a:prstGeom>
          <a:blipFill>
            <a:blip r:embed="rId2" cstate="print"/>
            <a:stretch>
              <a:fillRect/>
            </a:stretch>
          </a:blipFill>
        </p:spPr>
        <p:txBody>
          <a:bodyPr wrap="square" lIns="0" tIns="0" rIns="0" bIns="0" rtlCol="0">
            <a:noAutofit/>
          </a:bodyPr>
          <a:lstStyle/>
          <a:p>
            <a:endParaRPr dirty="0"/>
          </a:p>
        </p:txBody>
      </p:sp>
      <p:sp>
        <p:nvSpPr>
          <p:cNvPr id="7" name="object 7"/>
          <p:cNvSpPr/>
          <p:nvPr/>
        </p:nvSpPr>
        <p:spPr>
          <a:xfrm>
            <a:off x="5145087" y="2400300"/>
            <a:ext cx="2627312" cy="3271227"/>
          </a:xfrm>
          <a:prstGeom prst="rect">
            <a:avLst/>
          </a:prstGeom>
          <a:blipFill>
            <a:blip r:embed="rId3" cstate="print"/>
            <a:stretch>
              <a:fillRect/>
            </a:stretch>
          </a:blipFill>
        </p:spPr>
        <p:txBody>
          <a:bodyPr wrap="square" lIns="0" tIns="0" rIns="0" bIns="0" rtlCol="0">
            <a:noAutofit/>
          </a:bodyPr>
          <a:lstStyle/>
          <a:p>
            <a:endParaRPr dirty="0"/>
          </a:p>
        </p:txBody>
      </p:sp>
      <p:sp>
        <p:nvSpPr>
          <p:cNvPr id="8" name="object 8"/>
          <p:cNvSpPr txBox="1"/>
          <p:nvPr/>
        </p:nvSpPr>
        <p:spPr>
          <a:xfrm>
            <a:off x="444500" y="2630619"/>
            <a:ext cx="4508500" cy="3084830"/>
          </a:xfrm>
          <a:prstGeom prst="rect">
            <a:avLst/>
          </a:prstGeom>
        </p:spPr>
        <p:txBody>
          <a:bodyPr vert="horz" wrap="square" lIns="0" tIns="0" rIns="0" bIns="0" rtlCol="0">
            <a:noAutofit/>
          </a:bodyPr>
          <a:lstStyle/>
          <a:p>
            <a:pPr marL="12700" marR="12700">
              <a:lnSpc>
                <a:spcPct val="128800"/>
              </a:lnSpc>
            </a:pPr>
            <a:r>
              <a:rPr sz="1100" dirty="0" smtClean="0">
                <a:solidFill>
                  <a:srgbClr val="58595B"/>
                </a:solidFill>
                <a:latin typeface="Arial" panose="020B0604020202020204" pitchFamily="34" charset="0"/>
                <a:cs typeface="Arial" panose="020B0604020202020204" pitchFamily="34" charset="0"/>
              </a:rPr>
              <a:t>Thousands  of  home  sellers  have  learned  that  Berkshire  Hathaway HomeServices  California  Properties  surrounds  its  clients  in  a  total experience   unmatched   anywhere.   Your   real   estate   professional is   committed   to   enhancing   that   signature   experience…   and   its rewarding results.</a:t>
            </a:r>
            <a:endParaRPr lang="en-US" sz="1100" dirty="0" smtClean="0">
              <a:solidFill>
                <a:srgbClr val="58595B"/>
              </a:solidFill>
              <a:latin typeface="Arial" panose="020B0604020202020204" pitchFamily="34" charset="0"/>
              <a:cs typeface="Arial" panose="020B0604020202020204" pitchFamily="34" charset="0"/>
            </a:endParaRPr>
          </a:p>
          <a:p>
            <a:pPr marL="12700" marR="12700">
              <a:lnSpc>
                <a:spcPct val="128800"/>
              </a:lnSpc>
            </a:pPr>
            <a:endParaRPr sz="1100" dirty="0">
              <a:latin typeface="Arial" panose="020B0604020202020204" pitchFamily="34" charset="0"/>
              <a:cs typeface="Arial" panose="020B0604020202020204" pitchFamily="34" charset="0"/>
            </a:endParaRPr>
          </a:p>
          <a:p>
            <a:pPr>
              <a:lnSpc>
                <a:spcPts val="850"/>
              </a:lnSpc>
              <a:spcBef>
                <a:spcPts val="33"/>
              </a:spcBef>
            </a:pPr>
            <a:endParaRPr sz="850" dirty="0">
              <a:latin typeface="Arial" panose="020B0604020202020204" pitchFamily="34" charset="0"/>
              <a:cs typeface="Arial" panose="020B0604020202020204" pitchFamily="34" charset="0"/>
            </a:endParaRPr>
          </a:p>
          <a:p>
            <a:pPr marL="12700" marR="651510">
              <a:lnSpc>
                <a:spcPct val="128800"/>
              </a:lnSpc>
            </a:pPr>
            <a:r>
              <a:rPr sz="1100" b="1" dirty="0" smtClean="0">
                <a:solidFill>
                  <a:srgbClr val="52144D"/>
                </a:solidFill>
                <a:latin typeface="Arial" panose="020B0604020202020204" pitchFamily="34" charset="0"/>
                <a:cs typeface="Arial" panose="020B0604020202020204" pitchFamily="34" charset="0"/>
              </a:rPr>
              <a:t>The success of Berkshire Hathaway HomeServices California Properties:</a:t>
            </a:r>
            <a:endParaRPr sz="1100" dirty="0">
              <a:latin typeface="Arial" panose="020B0604020202020204" pitchFamily="34" charset="0"/>
              <a:cs typeface="Arial" panose="020B0604020202020204" pitchFamily="34" charset="0"/>
            </a:endParaRPr>
          </a:p>
          <a:p>
            <a:pPr>
              <a:lnSpc>
                <a:spcPts val="1100"/>
              </a:lnSpc>
              <a:spcBef>
                <a:spcPts val="0"/>
              </a:spcBef>
            </a:pPr>
            <a:endParaRPr sz="1100" dirty="0">
              <a:latin typeface="Arial" panose="020B0604020202020204" pitchFamily="34" charset="0"/>
              <a:cs typeface="Arial" panose="020B0604020202020204" pitchFamily="34" charset="0"/>
            </a:endParaRPr>
          </a:p>
          <a:p>
            <a:pPr marL="190500" marR="1372235" indent="-178435" algn="just">
              <a:lnSpc>
                <a:spcPct val="150000"/>
              </a:lnSpc>
              <a:buClr>
                <a:srgbClr val="58595B"/>
              </a:buClr>
              <a:buFont typeface="ITC Eras Std Book"/>
              <a:buChar char="•"/>
              <a:tabLst>
                <a:tab pos="177800" algn="l"/>
              </a:tabLst>
            </a:pPr>
            <a:r>
              <a:rPr sz="1100" dirty="0" smtClean="0">
                <a:solidFill>
                  <a:srgbClr val="58595B"/>
                </a:solidFill>
                <a:latin typeface="Arial" panose="020B0604020202020204" pitchFamily="34" charset="0"/>
                <a:cs typeface="Arial" panose="020B0604020202020204" pitchFamily="34" charset="0"/>
              </a:rPr>
              <a:t>More than $12 billion in annual sales</a:t>
            </a:r>
            <a:r>
              <a:rPr lang="en-US" sz="1100" dirty="0" smtClean="0">
                <a:solidFill>
                  <a:srgbClr val="58595B"/>
                </a:solidFill>
                <a:latin typeface="Arial" panose="020B0604020202020204" pitchFamily="34" charset="0"/>
                <a:cs typeface="Arial" panose="020B0604020202020204" pitchFamily="34" charset="0"/>
              </a:rPr>
              <a:t> </a:t>
            </a:r>
            <a:r>
              <a:rPr sz="1100" dirty="0" smtClean="0">
                <a:solidFill>
                  <a:srgbClr val="58595B"/>
                </a:solidFill>
                <a:latin typeface="Arial" panose="020B0604020202020204" pitchFamily="34" charset="0"/>
                <a:cs typeface="Arial" panose="020B0604020202020204" pitchFamily="34" charset="0"/>
              </a:rPr>
              <a:t>volume</a:t>
            </a:r>
            <a:endParaRPr sz="1100" dirty="0">
              <a:latin typeface="Arial" panose="020B0604020202020204" pitchFamily="34" charset="0"/>
              <a:cs typeface="Arial" panose="020B0604020202020204" pitchFamily="34" charset="0"/>
            </a:endParaRPr>
          </a:p>
          <a:p>
            <a:pPr>
              <a:lnSpc>
                <a:spcPct val="150000"/>
              </a:lnSpc>
              <a:spcBef>
                <a:spcPts val="0"/>
              </a:spcBef>
              <a:buClr>
                <a:srgbClr val="58595B"/>
              </a:buClr>
              <a:buFont typeface="ITC Eras Std Book"/>
              <a:buChar char="•"/>
            </a:pPr>
            <a:endParaRPr sz="1100" dirty="0">
              <a:latin typeface="Arial" panose="020B0604020202020204" pitchFamily="34" charset="0"/>
              <a:cs typeface="Arial" panose="020B0604020202020204" pitchFamily="34" charset="0"/>
            </a:endParaRPr>
          </a:p>
          <a:p>
            <a:pPr marL="177800" marR="1696720" indent="-165735" algn="just">
              <a:lnSpc>
                <a:spcPct val="150000"/>
              </a:lnSpc>
              <a:buClr>
                <a:srgbClr val="58595B"/>
              </a:buClr>
              <a:buFont typeface="ITC Eras Std Book"/>
              <a:buChar char="•"/>
              <a:tabLst>
                <a:tab pos="177800" algn="l"/>
              </a:tabLst>
            </a:pPr>
            <a:r>
              <a:rPr sz="1100" dirty="0" smtClean="0">
                <a:solidFill>
                  <a:srgbClr val="58595B"/>
                </a:solidFill>
                <a:latin typeface="Arial" panose="020B0604020202020204" pitchFamily="34" charset="0"/>
                <a:cs typeface="Arial" panose="020B0604020202020204" pitchFamily="34" charset="0"/>
              </a:rPr>
              <a:t>More than 14,000 transactions last</a:t>
            </a:r>
            <a:r>
              <a:rPr lang="en-US" sz="1100" dirty="0" smtClean="0">
                <a:solidFill>
                  <a:srgbClr val="58595B"/>
                </a:solidFill>
                <a:latin typeface="Arial" panose="020B0604020202020204" pitchFamily="34" charset="0"/>
                <a:cs typeface="Arial" panose="020B0604020202020204" pitchFamily="34" charset="0"/>
              </a:rPr>
              <a:t> </a:t>
            </a:r>
            <a:r>
              <a:rPr sz="1100" dirty="0" smtClean="0">
                <a:solidFill>
                  <a:srgbClr val="58595B"/>
                </a:solidFill>
                <a:latin typeface="Arial" panose="020B0604020202020204" pitchFamily="34" charset="0"/>
                <a:cs typeface="Arial" panose="020B0604020202020204" pitchFamily="34" charset="0"/>
              </a:rPr>
              <a:t>year</a:t>
            </a:r>
            <a:endParaRPr sz="1100" dirty="0">
              <a:latin typeface="Arial" panose="020B0604020202020204" pitchFamily="34" charset="0"/>
              <a:cs typeface="Arial" panose="020B0604020202020204" pitchFamily="34" charset="0"/>
            </a:endParaRPr>
          </a:p>
          <a:p>
            <a:pPr>
              <a:lnSpc>
                <a:spcPct val="150000"/>
              </a:lnSpc>
              <a:spcBef>
                <a:spcPts val="99"/>
              </a:spcBef>
              <a:buClr>
                <a:srgbClr val="58595B"/>
              </a:buClr>
              <a:buFont typeface="ITC Eras Std Book"/>
              <a:buChar char="•"/>
            </a:pPr>
            <a:endParaRPr sz="1000" dirty="0">
              <a:latin typeface="Arial" panose="020B0604020202020204" pitchFamily="34" charset="0"/>
              <a:cs typeface="Arial" panose="020B0604020202020204" pitchFamily="34" charset="0"/>
            </a:endParaRPr>
          </a:p>
          <a:p>
            <a:pPr marL="177800" marR="1395730" indent="-165735" algn="just">
              <a:lnSpc>
                <a:spcPct val="150000"/>
              </a:lnSpc>
              <a:buClr>
                <a:srgbClr val="58595B"/>
              </a:buClr>
              <a:buFont typeface="ITC Eras Std Book"/>
              <a:buChar char="•"/>
              <a:tabLst>
                <a:tab pos="177800" algn="l"/>
              </a:tabLst>
            </a:pPr>
            <a:r>
              <a:rPr sz="1100" dirty="0" smtClean="0">
                <a:solidFill>
                  <a:srgbClr val="58595B"/>
                </a:solidFill>
                <a:latin typeface="Arial" panose="020B0604020202020204" pitchFamily="34" charset="0"/>
                <a:cs typeface="Arial" panose="020B0604020202020204" pitchFamily="34" charset="0"/>
              </a:rPr>
              <a:t>One of the top two brokerages in the nation</a:t>
            </a:r>
            <a:endParaRPr sz="1100" dirty="0">
              <a:latin typeface="Arial" panose="020B0604020202020204" pitchFamily="34" charset="0"/>
              <a:cs typeface="Arial" panose="020B0604020202020204" pitchFamily="34" charset="0"/>
            </a:endParaRPr>
          </a:p>
          <a:p>
            <a:pPr>
              <a:lnSpc>
                <a:spcPct val="150000"/>
              </a:lnSpc>
              <a:spcBef>
                <a:spcPts val="19"/>
              </a:spcBef>
              <a:buClr>
                <a:srgbClr val="58595B"/>
              </a:buClr>
              <a:buFont typeface="ITC Eras Std Book"/>
              <a:buChar char="•"/>
            </a:pPr>
            <a:endParaRPr sz="700" dirty="0">
              <a:latin typeface="Arial" panose="020B0604020202020204" pitchFamily="34" charset="0"/>
              <a:cs typeface="Arial" panose="020B0604020202020204" pitchFamily="34" charset="0"/>
            </a:endParaRPr>
          </a:p>
          <a:p>
            <a:pPr marL="190500" marR="50800" indent="-178435">
              <a:lnSpc>
                <a:spcPct val="150000"/>
              </a:lnSpc>
              <a:buClr>
                <a:srgbClr val="58595B"/>
              </a:buClr>
              <a:buFont typeface="ITC Eras Std Book"/>
              <a:buChar char="•"/>
              <a:tabLst>
                <a:tab pos="190500" algn="l"/>
              </a:tabLst>
            </a:pPr>
            <a:r>
              <a:rPr sz="1100" dirty="0" smtClean="0">
                <a:solidFill>
                  <a:srgbClr val="58595B"/>
                </a:solidFill>
                <a:latin typeface="Arial" panose="020B0604020202020204" pitchFamily="34" charset="0"/>
                <a:cs typeface="Arial" panose="020B0604020202020204" pitchFamily="34" charset="0"/>
              </a:rPr>
              <a:t>Nearly 3,000 sales associates in more than 60 offices collaborate to locate the best buyers and properties for their clients.</a:t>
            </a:r>
            <a:endParaRPr sz="1100" dirty="0">
              <a:latin typeface="Arial" panose="020B0604020202020204" pitchFamily="34" charset="0"/>
              <a:cs typeface="Arial" panose="020B0604020202020204" pitchFamily="34" charset="0"/>
            </a:endParaRPr>
          </a:p>
        </p:txBody>
      </p:sp>
      <p:sp>
        <p:nvSpPr>
          <p:cNvPr id="9" name="object 9"/>
          <p:cNvSpPr/>
          <p:nvPr/>
        </p:nvSpPr>
        <p:spPr>
          <a:xfrm>
            <a:off x="461962" y="2405062"/>
            <a:ext cx="4214863" cy="0"/>
          </a:xfrm>
          <a:custGeom>
            <a:avLst/>
            <a:gdLst/>
            <a:ahLst/>
            <a:cxnLst/>
            <a:rect l="l" t="t" r="r" b="b"/>
            <a:pathLst>
              <a:path w="4214863">
                <a:moveTo>
                  <a:pt x="0" y="0"/>
                </a:moveTo>
                <a:lnTo>
                  <a:pt x="4214863" y="0"/>
                </a:lnTo>
              </a:path>
            </a:pathLst>
          </a:custGeom>
          <a:ln w="6350">
            <a:solidFill>
              <a:srgbClr val="58595B"/>
            </a:solidFill>
          </a:ln>
        </p:spPr>
        <p:txBody>
          <a:bodyPr wrap="square" lIns="0" tIns="0" rIns="0" bIns="0" rtlCol="0">
            <a:noAutofit/>
          </a:bodyPr>
          <a:lstStyle/>
          <a:p>
            <a:endParaRPr dirty="0"/>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spTree>
    <p:extLst>
      <p:ext uri="{BB962C8B-B14F-4D97-AF65-F5344CB8AC3E}">
        <p14:creationId xmlns:p14="http://schemas.microsoft.com/office/powerpoint/2010/main" val="411854224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90600" y="609600"/>
            <a:ext cx="5927597" cy="615553"/>
          </a:xfrm>
          <a:prstGeom prst="rect">
            <a:avLst/>
          </a:prstGeom>
        </p:spPr>
        <p:txBody>
          <a:bodyPr vert="horz" wrap="square" lIns="0" tIns="0" rIns="0" bIns="0" rtlCol="0">
            <a:spAutoFit/>
          </a:bodyPr>
          <a:lstStyle/>
          <a:p>
            <a:pPr marL="537845">
              <a:lnSpc>
                <a:spcPct val="100000"/>
              </a:lnSpc>
            </a:pPr>
            <a:r>
              <a:rPr lang="en-US" sz="2400" dirty="0" smtClean="0">
                <a:solidFill>
                  <a:srgbClr val="551A48"/>
                </a:solidFill>
                <a:latin typeface="Georgia" panose="02040502050405020303" pitchFamily="18" charset="0"/>
              </a:rPr>
              <a:t>REAL ESTATE BRAND OF THE YEAR</a:t>
            </a:r>
            <a:endParaRPr sz="2400" dirty="0">
              <a:solidFill>
                <a:srgbClr val="551A48"/>
              </a:solidFill>
              <a:latin typeface="Georgia" panose="02040502050405020303" pitchFamily="18" charset="0"/>
            </a:endParaRPr>
          </a:p>
          <a:p>
            <a:pPr marL="537845">
              <a:lnSpc>
                <a:spcPct val="100000"/>
              </a:lnSpc>
            </a:pPr>
            <a:r>
              <a:rPr sz="1600" b="0" dirty="0" smtClean="0">
                <a:solidFill>
                  <a:srgbClr val="551A48"/>
                </a:solidFill>
                <a:latin typeface="Georgia" panose="02040502050405020303" pitchFamily="18" charset="0"/>
                <a:cs typeface="ITC Eras Std Medium"/>
              </a:rPr>
              <a:t>2014</a:t>
            </a:r>
            <a:r>
              <a:rPr lang="en-US" sz="1600" b="0" dirty="0" smtClean="0">
                <a:solidFill>
                  <a:srgbClr val="551A48"/>
                </a:solidFill>
                <a:latin typeface="Georgia" panose="02040502050405020303" pitchFamily="18" charset="0"/>
                <a:cs typeface="ITC Eras Std Medium"/>
              </a:rPr>
              <a:t> </a:t>
            </a:r>
            <a:r>
              <a:rPr sz="1600" b="0" dirty="0" smtClean="0">
                <a:solidFill>
                  <a:srgbClr val="551A48"/>
                </a:solidFill>
                <a:latin typeface="Georgia" panose="02040502050405020303" pitchFamily="18" charset="0"/>
                <a:cs typeface="ITC Eras Std Medium"/>
              </a:rPr>
              <a:t>Harris </a:t>
            </a:r>
            <a:r>
              <a:rPr sz="1600" b="0" dirty="0">
                <a:solidFill>
                  <a:srgbClr val="551A48"/>
                </a:solidFill>
                <a:latin typeface="Georgia" panose="02040502050405020303" pitchFamily="18" charset="0"/>
                <a:cs typeface="ITC Eras Std Medium"/>
              </a:rPr>
              <a:t>Poll Equi</a:t>
            </a:r>
            <a:r>
              <a:rPr sz="1600" b="0" spc="-130" dirty="0">
                <a:solidFill>
                  <a:srgbClr val="551A48"/>
                </a:solidFill>
                <a:latin typeface="Georgia" panose="02040502050405020303" pitchFamily="18" charset="0"/>
                <a:cs typeface="ITC Eras Std Medium"/>
              </a:rPr>
              <a:t>T</a:t>
            </a:r>
            <a:r>
              <a:rPr sz="1600" b="0" spc="-50" dirty="0">
                <a:solidFill>
                  <a:srgbClr val="551A48"/>
                </a:solidFill>
                <a:latin typeface="Georgia" panose="02040502050405020303" pitchFamily="18" charset="0"/>
                <a:cs typeface="ITC Eras Std Medium"/>
              </a:rPr>
              <a:t>r</a:t>
            </a:r>
            <a:r>
              <a:rPr sz="1600" b="0" dirty="0">
                <a:solidFill>
                  <a:srgbClr val="551A48"/>
                </a:solidFill>
                <a:latin typeface="Georgia" panose="02040502050405020303" pitchFamily="18" charset="0"/>
                <a:cs typeface="ITC Eras Std Medium"/>
              </a:rPr>
              <a:t>en</a:t>
            </a:r>
            <a:r>
              <a:rPr sz="1600" b="0" spc="-5" dirty="0">
                <a:solidFill>
                  <a:srgbClr val="551A48"/>
                </a:solidFill>
                <a:latin typeface="Georgia" panose="02040502050405020303" pitchFamily="18" charset="0"/>
                <a:cs typeface="ITC Eras Std Medium"/>
              </a:rPr>
              <a:t>d</a:t>
            </a:r>
            <a:r>
              <a:rPr sz="1600" b="0" baseline="30864" dirty="0">
                <a:solidFill>
                  <a:srgbClr val="551A48"/>
                </a:solidFill>
                <a:latin typeface="Georgia" panose="02040502050405020303" pitchFamily="18" charset="0"/>
                <a:cs typeface="ITC Eras Std Medium"/>
              </a:rPr>
              <a:t>®</a:t>
            </a:r>
            <a:endParaRPr sz="1600" baseline="30864" dirty="0">
              <a:solidFill>
                <a:srgbClr val="551A48"/>
              </a:solidFill>
              <a:latin typeface="Georgia" panose="02040502050405020303" pitchFamily="18" charset="0"/>
              <a:cs typeface="ITC Eras Std Medium"/>
            </a:endParaRPr>
          </a:p>
        </p:txBody>
      </p:sp>
      <p:sp>
        <p:nvSpPr>
          <p:cNvPr id="3" name="object 3"/>
          <p:cNvSpPr/>
          <p:nvPr/>
        </p:nvSpPr>
        <p:spPr>
          <a:xfrm>
            <a:off x="5744805" y="9383162"/>
            <a:ext cx="1420475" cy="160888"/>
          </a:xfrm>
          <a:prstGeom prst="rect">
            <a:avLst/>
          </a:prstGeom>
          <a:blipFill>
            <a:blip r:embed="rId2" cstate="print"/>
            <a:stretch>
              <a:fillRect/>
            </a:stretch>
          </a:blipFill>
        </p:spPr>
        <p:txBody>
          <a:bodyPr wrap="square" lIns="0" tIns="0" rIns="0" bIns="0" rtlCol="0">
            <a:spAutoFit/>
          </a:bodyPr>
          <a:lstStyle/>
          <a:p>
            <a:endParaRPr dirty="0"/>
          </a:p>
        </p:txBody>
      </p:sp>
      <p:sp>
        <p:nvSpPr>
          <p:cNvPr id="4" name="object 4"/>
          <p:cNvSpPr/>
          <p:nvPr/>
        </p:nvSpPr>
        <p:spPr>
          <a:xfrm>
            <a:off x="5693131" y="8715147"/>
            <a:ext cx="1523834" cy="588263"/>
          </a:xfrm>
          <a:prstGeom prst="rect">
            <a:avLst/>
          </a:prstGeom>
          <a:blipFill>
            <a:blip r:embed="rId3" cstate="print"/>
            <a:stretch>
              <a:fillRect/>
            </a:stretch>
          </a:blipFill>
        </p:spPr>
        <p:txBody>
          <a:bodyPr wrap="square" lIns="0" tIns="0" rIns="0" bIns="0" rtlCol="0">
            <a:spAutoFit/>
          </a:bodyPr>
          <a:lstStyle/>
          <a:p>
            <a:endParaRPr dirty="0"/>
          </a:p>
        </p:txBody>
      </p:sp>
      <p:sp>
        <p:nvSpPr>
          <p:cNvPr id="5" name="object 5"/>
          <p:cNvSpPr/>
          <p:nvPr/>
        </p:nvSpPr>
        <p:spPr>
          <a:xfrm>
            <a:off x="0" y="9820656"/>
            <a:ext cx="7772400" cy="238125"/>
          </a:xfrm>
          <a:custGeom>
            <a:avLst/>
            <a:gdLst/>
            <a:ahLst/>
            <a:cxnLst/>
            <a:rect l="l" t="t" r="r" b="b"/>
            <a:pathLst>
              <a:path w="7772400" h="238125">
                <a:moveTo>
                  <a:pt x="0" y="237744"/>
                </a:moveTo>
                <a:lnTo>
                  <a:pt x="7772400" y="237744"/>
                </a:lnTo>
                <a:lnTo>
                  <a:pt x="7772400" y="0"/>
                </a:lnTo>
                <a:lnTo>
                  <a:pt x="0" y="0"/>
                </a:lnTo>
                <a:lnTo>
                  <a:pt x="0" y="237744"/>
                </a:lnTo>
                <a:close/>
              </a:path>
            </a:pathLst>
          </a:custGeom>
          <a:solidFill>
            <a:srgbClr val="52144D"/>
          </a:solidFill>
        </p:spPr>
        <p:txBody>
          <a:bodyPr wrap="square" lIns="0" tIns="0" rIns="0" bIns="0" rtlCol="0">
            <a:spAutoFit/>
          </a:bodyPr>
          <a:lstStyle/>
          <a:p>
            <a:endParaRPr dirty="0"/>
          </a:p>
        </p:txBody>
      </p:sp>
      <p:sp>
        <p:nvSpPr>
          <p:cNvPr id="6" name="object 6"/>
          <p:cNvSpPr/>
          <p:nvPr/>
        </p:nvSpPr>
        <p:spPr>
          <a:xfrm>
            <a:off x="583455" y="557240"/>
            <a:ext cx="680132" cy="679450"/>
          </a:xfrm>
          <a:prstGeom prst="rect">
            <a:avLst/>
          </a:prstGeom>
          <a:blipFill>
            <a:blip r:embed="rId4" cstate="print"/>
            <a:stretch>
              <a:fillRect/>
            </a:stretch>
          </a:blipFill>
        </p:spPr>
        <p:txBody>
          <a:bodyPr wrap="square" lIns="0" tIns="0" rIns="0" bIns="0" rtlCol="0">
            <a:spAutoFit/>
          </a:bodyPr>
          <a:lstStyle/>
          <a:p>
            <a:endParaRPr dirty="0"/>
          </a:p>
        </p:txBody>
      </p:sp>
      <p:sp>
        <p:nvSpPr>
          <p:cNvPr id="7" name="object 7"/>
          <p:cNvSpPr/>
          <p:nvPr/>
        </p:nvSpPr>
        <p:spPr>
          <a:xfrm>
            <a:off x="478072" y="7424027"/>
            <a:ext cx="1231347" cy="330984"/>
          </a:xfrm>
          <a:prstGeom prst="rect">
            <a:avLst/>
          </a:prstGeom>
          <a:blipFill>
            <a:blip r:embed="rId5" cstate="print"/>
            <a:stretch>
              <a:fillRect/>
            </a:stretch>
          </a:blipFill>
        </p:spPr>
        <p:txBody>
          <a:bodyPr wrap="square" lIns="0" tIns="0" rIns="0" bIns="0" rtlCol="0">
            <a:spAutoFit/>
          </a:bodyPr>
          <a:lstStyle/>
          <a:p>
            <a:endParaRPr dirty="0"/>
          </a:p>
        </p:txBody>
      </p:sp>
      <p:sp>
        <p:nvSpPr>
          <p:cNvPr id="8" name="object 8"/>
          <p:cNvSpPr/>
          <p:nvPr/>
        </p:nvSpPr>
        <p:spPr>
          <a:xfrm>
            <a:off x="495300" y="6931151"/>
            <a:ext cx="1171501" cy="311098"/>
          </a:xfrm>
          <a:prstGeom prst="rect">
            <a:avLst/>
          </a:prstGeom>
          <a:blipFill>
            <a:blip r:embed="rId6" cstate="print"/>
            <a:stretch>
              <a:fillRect/>
            </a:stretch>
          </a:blipFill>
        </p:spPr>
        <p:txBody>
          <a:bodyPr wrap="square" lIns="0" tIns="0" rIns="0" bIns="0" rtlCol="0">
            <a:spAutoFit/>
          </a:bodyPr>
          <a:lstStyle/>
          <a:p>
            <a:endParaRPr dirty="0"/>
          </a:p>
        </p:txBody>
      </p:sp>
      <p:sp>
        <p:nvSpPr>
          <p:cNvPr id="9" name="object 9"/>
          <p:cNvSpPr/>
          <p:nvPr/>
        </p:nvSpPr>
        <p:spPr>
          <a:xfrm>
            <a:off x="5183174" y="2273947"/>
            <a:ext cx="2589225" cy="2480932"/>
          </a:xfrm>
          <a:prstGeom prst="rect">
            <a:avLst/>
          </a:prstGeom>
          <a:blipFill>
            <a:blip r:embed="rId7" cstate="print"/>
            <a:stretch>
              <a:fillRect/>
            </a:stretch>
          </a:blipFill>
        </p:spPr>
        <p:txBody>
          <a:bodyPr wrap="square" lIns="0" tIns="0" rIns="0" bIns="0" rtlCol="0">
            <a:spAutoFit/>
          </a:bodyPr>
          <a:lstStyle/>
          <a:p>
            <a:endParaRPr dirty="0"/>
          </a:p>
        </p:txBody>
      </p:sp>
      <p:sp>
        <p:nvSpPr>
          <p:cNvPr id="10" name="object 10"/>
          <p:cNvSpPr txBox="1"/>
          <p:nvPr/>
        </p:nvSpPr>
        <p:spPr>
          <a:xfrm>
            <a:off x="482600" y="2540290"/>
            <a:ext cx="4229735" cy="3695700"/>
          </a:xfrm>
          <a:prstGeom prst="rect">
            <a:avLst/>
          </a:prstGeom>
        </p:spPr>
        <p:txBody>
          <a:bodyPr vert="horz" wrap="square" lIns="0" tIns="0" rIns="0" bIns="0" rtlCol="0">
            <a:spAutoFit/>
          </a:bodyPr>
          <a:lstStyle/>
          <a:p>
            <a:pPr marL="12700" marR="36195">
              <a:lnSpc>
                <a:spcPct val="108300"/>
              </a:lnSpc>
            </a:pPr>
            <a:r>
              <a:rPr sz="1200" b="1" dirty="0">
                <a:solidFill>
                  <a:srgbClr val="58595B"/>
                </a:solidFill>
                <a:latin typeface="Arial" panose="020B0604020202020204" pitchFamily="34" charset="0"/>
                <a:cs typeface="Arial" panose="020B0604020202020204" pitchFamily="34" charset="0"/>
              </a:rPr>
              <a:t>Harris Poll finds Berkshi</a:t>
            </a:r>
            <a:r>
              <a:rPr sz="1200" b="1" spc="-25" dirty="0">
                <a:solidFill>
                  <a:srgbClr val="58595B"/>
                </a:solidFill>
                <a:latin typeface="Arial" panose="020B0604020202020204" pitchFamily="34" charset="0"/>
                <a:cs typeface="Arial" panose="020B0604020202020204" pitchFamily="34" charset="0"/>
              </a:rPr>
              <a:t>r</a:t>
            </a:r>
            <a:r>
              <a:rPr sz="1200" b="1" dirty="0">
                <a:solidFill>
                  <a:srgbClr val="58595B"/>
                </a:solidFill>
                <a:latin typeface="Arial" panose="020B0604020202020204" pitchFamily="34" charset="0"/>
                <a:cs typeface="Arial" panose="020B0604020202020204" pitchFamily="34" charset="0"/>
              </a:rPr>
              <a:t>e Hathaway HomeServices No. 1 in </a:t>
            </a:r>
            <a:r>
              <a:rPr sz="1200" b="1" spc="-25" dirty="0">
                <a:solidFill>
                  <a:srgbClr val="58595B"/>
                </a:solidFill>
                <a:latin typeface="Arial" panose="020B0604020202020204" pitchFamily="34" charset="0"/>
                <a:cs typeface="Arial" panose="020B0604020202020204" pitchFamily="34" charset="0"/>
              </a:rPr>
              <a:t>r</a:t>
            </a:r>
            <a:r>
              <a:rPr sz="1200" b="1" dirty="0">
                <a:solidFill>
                  <a:srgbClr val="58595B"/>
                </a:solidFill>
                <a:latin typeface="Arial" panose="020B0604020202020204" pitchFamily="34" charset="0"/>
                <a:cs typeface="Arial" panose="020B0604020202020204" pitchFamily="34" charset="0"/>
              </a:rPr>
              <a:t>eal estate brand equit</a:t>
            </a:r>
            <a:r>
              <a:rPr sz="1200" b="1" spc="-70" dirty="0">
                <a:solidFill>
                  <a:srgbClr val="58595B"/>
                </a:solidFill>
                <a:latin typeface="Arial" panose="020B0604020202020204" pitchFamily="34" charset="0"/>
                <a:cs typeface="Arial" panose="020B0604020202020204" pitchFamily="34" charset="0"/>
              </a:rPr>
              <a:t>y</a:t>
            </a:r>
            <a:r>
              <a:rPr sz="1200" b="1" dirty="0">
                <a:solidFill>
                  <a:srgbClr val="58595B"/>
                </a:solidFill>
                <a:latin typeface="Arial" panose="020B0604020202020204" pitchFamily="34" charset="0"/>
                <a:cs typeface="Arial" panose="020B0604020202020204" pitchFamily="34" charset="0"/>
              </a:rPr>
              <a:t>.</a:t>
            </a:r>
            <a:endParaRPr sz="1200" dirty="0">
              <a:latin typeface="Arial" panose="020B0604020202020204" pitchFamily="34" charset="0"/>
              <a:cs typeface="Arial" panose="020B0604020202020204" pitchFamily="34" charset="0"/>
            </a:endParaRPr>
          </a:p>
          <a:p>
            <a:pPr>
              <a:lnSpc>
                <a:spcPts val="1500"/>
              </a:lnSpc>
              <a:spcBef>
                <a:spcPts val="19"/>
              </a:spcBef>
            </a:pPr>
            <a:endParaRPr sz="1500" dirty="0">
              <a:latin typeface="Arial" panose="020B0604020202020204" pitchFamily="34" charset="0"/>
              <a:cs typeface="Arial" panose="020B0604020202020204" pitchFamily="34" charset="0"/>
            </a:endParaRPr>
          </a:p>
          <a:p>
            <a:pPr marL="12700" marR="6350">
              <a:lnSpc>
                <a:spcPct val="119800"/>
              </a:lnSpc>
            </a:pPr>
            <a:r>
              <a:rPr sz="1600" b="0" i="1" dirty="0">
                <a:solidFill>
                  <a:srgbClr val="52144D"/>
                </a:solidFill>
                <a:latin typeface="Arial" panose="020B0604020202020204" pitchFamily="34" charset="0"/>
                <a:cs typeface="Arial" panose="020B0604020202020204" pitchFamily="34" charset="0"/>
              </a:rPr>
              <a:t>“</a:t>
            </a:r>
            <a:r>
              <a:rPr sz="1600" b="0" i="1" spc="-50" dirty="0">
                <a:solidFill>
                  <a:srgbClr val="52144D"/>
                </a:solidFill>
                <a:latin typeface="Arial" panose="020B0604020202020204" pitchFamily="34" charset="0"/>
                <a:cs typeface="Arial" panose="020B0604020202020204" pitchFamily="34" charset="0"/>
              </a:rPr>
              <a:t>W</a:t>
            </a:r>
            <a:r>
              <a:rPr sz="1600" b="0" i="1" dirty="0">
                <a:solidFill>
                  <a:srgbClr val="52144D"/>
                </a:solidFill>
                <a:latin typeface="Arial" panose="020B0604020202020204" pitchFamily="34" charset="0"/>
                <a:cs typeface="Arial" panose="020B0604020202020204" pitchFamily="34" charset="0"/>
              </a:rPr>
              <a:t>ar</a:t>
            </a:r>
            <a:r>
              <a:rPr sz="1600" b="0" i="1" spc="-50" dirty="0">
                <a:solidFill>
                  <a:srgbClr val="52144D"/>
                </a:solidFill>
                <a:latin typeface="Arial" panose="020B0604020202020204" pitchFamily="34" charset="0"/>
                <a:cs typeface="Arial" panose="020B0604020202020204" pitchFamily="34" charset="0"/>
              </a:rPr>
              <a:t>r</a:t>
            </a:r>
            <a:r>
              <a:rPr sz="1600" b="0" i="1" dirty="0">
                <a:solidFill>
                  <a:srgbClr val="52144D"/>
                </a:solidFill>
                <a:latin typeface="Arial" panose="020B0604020202020204" pitchFamily="34" charset="0"/>
                <a:cs typeface="Arial" panose="020B0604020202020204" pitchFamily="34" charset="0"/>
              </a:rPr>
              <a:t>en Buffett</a:t>
            </a:r>
            <a:r>
              <a:rPr sz="1600" b="0" i="1" spc="-225" dirty="0">
                <a:solidFill>
                  <a:srgbClr val="52144D"/>
                </a:solidFill>
                <a:latin typeface="Arial" panose="020B0604020202020204" pitchFamily="34" charset="0"/>
                <a:cs typeface="Arial" panose="020B0604020202020204" pitchFamily="34" charset="0"/>
              </a:rPr>
              <a:t>’</a:t>
            </a:r>
            <a:r>
              <a:rPr sz="1600" b="0" i="1" dirty="0">
                <a:solidFill>
                  <a:srgbClr val="52144D"/>
                </a:solidFill>
                <a:latin typeface="Arial" panose="020B0604020202020204" pitchFamily="34" charset="0"/>
                <a:cs typeface="Arial" panose="020B0604020202020204" pitchFamily="34" charset="0"/>
              </a:rPr>
              <a:t>s brand-new </a:t>
            </a:r>
            <a:r>
              <a:rPr sz="1600" b="0" i="1" spc="-50" dirty="0">
                <a:solidFill>
                  <a:srgbClr val="52144D"/>
                </a:solidFill>
                <a:latin typeface="Arial" panose="020B0604020202020204" pitchFamily="34" charset="0"/>
                <a:cs typeface="Arial" panose="020B0604020202020204" pitchFamily="34" charset="0"/>
              </a:rPr>
              <a:t>r</a:t>
            </a:r>
            <a:r>
              <a:rPr sz="1600" b="0" i="1" dirty="0">
                <a:solidFill>
                  <a:srgbClr val="52144D"/>
                </a:solidFill>
                <a:latin typeface="Arial" panose="020B0604020202020204" pitchFamily="34" charset="0"/>
                <a:cs typeface="Arial" panose="020B0604020202020204" pitchFamily="34" charset="0"/>
              </a:rPr>
              <a:t>eal estate franchise brand, Berkshi</a:t>
            </a:r>
            <a:r>
              <a:rPr sz="1600" b="0" i="1" spc="-50" dirty="0">
                <a:solidFill>
                  <a:srgbClr val="52144D"/>
                </a:solidFill>
                <a:latin typeface="Arial" panose="020B0604020202020204" pitchFamily="34" charset="0"/>
                <a:cs typeface="Arial" panose="020B0604020202020204" pitchFamily="34" charset="0"/>
              </a:rPr>
              <a:t>r</a:t>
            </a:r>
            <a:r>
              <a:rPr sz="1600" b="0" i="1" dirty="0">
                <a:solidFill>
                  <a:srgbClr val="52144D"/>
                </a:solidFill>
                <a:latin typeface="Arial" panose="020B0604020202020204" pitchFamily="34" charset="0"/>
                <a:cs typeface="Arial" panose="020B0604020202020204" pitchFamily="34" charset="0"/>
              </a:rPr>
              <a:t>e Hathaway HomeSe</a:t>
            </a:r>
            <a:r>
              <a:rPr sz="1600" b="0" i="1" spc="15" dirty="0">
                <a:solidFill>
                  <a:srgbClr val="52144D"/>
                </a:solidFill>
                <a:latin typeface="Arial" panose="020B0604020202020204" pitchFamily="34" charset="0"/>
                <a:cs typeface="Arial" panose="020B0604020202020204" pitchFamily="34" charset="0"/>
              </a:rPr>
              <a:t>r</a:t>
            </a:r>
            <a:r>
              <a:rPr sz="1600" b="0" i="1" dirty="0">
                <a:solidFill>
                  <a:srgbClr val="52144D"/>
                </a:solidFill>
                <a:latin typeface="Arial" panose="020B0604020202020204" pitchFamily="34" charset="0"/>
                <a:cs typeface="Arial" panose="020B0604020202020204" pitchFamily="34" charset="0"/>
              </a:rPr>
              <a:t>vices, has the st</a:t>
            </a:r>
            <a:r>
              <a:rPr sz="1600" b="0" i="1" spc="-50" dirty="0">
                <a:solidFill>
                  <a:srgbClr val="52144D"/>
                </a:solidFill>
                <a:latin typeface="Arial" panose="020B0604020202020204" pitchFamily="34" charset="0"/>
                <a:cs typeface="Arial" panose="020B0604020202020204" pitchFamily="34" charset="0"/>
              </a:rPr>
              <a:t>r</a:t>
            </a:r>
            <a:r>
              <a:rPr sz="1600" b="0" i="1" dirty="0">
                <a:solidFill>
                  <a:srgbClr val="52144D"/>
                </a:solidFill>
                <a:latin typeface="Arial" panose="020B0604020202020204" pitchFamily="34" charset="0"/>
                <a:cs typeface="Arial" panose="020B0604020202020204" pitchFamily="34" charset="0"/>
              </a:rPr>
              <a:t>ongest brand equity of the </a:t>
            </a:r>
            <a:r>
              <a:rPr sz="1600" b="0" i="1" spc="-50" dirty="0">
                <a:solidFill>
                  <a:srgbClr val="52144D"/>
                </a:solidFill>
                <a:latin typeface="Arial" panose="020B0604020202020204" pitchFamily="34" charset="0"/>
                <a:cs typeface="Arial" panose="020B0604020202020204" pitchFamily="34" charset="0"/>
              </a:rPr>
              <a:t>r</a:t>
            </a:r>
            <a:r>
              <a:rPr sz="1600" b="0" i="1" dirty="0">
                <a:solidFill>
                  <a:srgbClr val="52144D"/>
                </a:solidFill>
                <a:latin typeface="Arial" panose="020B0604020202020204" pitchFamily="34" charset="0"/>
                <a:cs typeface="Arial" panose="020B0604020202020204" pitchFamily="34" charset="0"/>
              </a:rPr>
              <a:t>eal estate brands, acco</a:t>
            </a:r>
            <a:r>
              <a:rPr sz="1600" b="0" i="1" spc="-50" dirty="0">
                <a:solidFill>
                  <a:srgbClr val="52144D"/>
                </a:solidFill>
                <a:latin typeface="Arial" panose="020B0604020202020204" pitchFamily="34" charset="0"/>
                <a:cs typeface="Arial" panose="020B0604020202020204" pitchFamily="34" charset="0"/>
              </a:rPr>
              <a:t>r</a:t>
            </a:r>
            <a:r>
              <a:rPr sz="1600" b="0" i="1" dirty="0">
                <a:solidFill>
                  <a:srgbClr val="52144D"/>
                </a:solidFill>
                <a:latin typeface="Arial" panose="020B0604020202020204" pitchFamily="34" charset="0"/>
                <a:cs typeface="Arial" panose="020B0604020202020204" pitchFamily="34" charset="0"/>
              </a:rPr>
              <a:t>ding to a Harris Poll consumer su</a:t>
            </a:r>
            <a:r>
              <a:rPr sz="1600" b="0" i="1" spc="15" dirty="0">
                <a:solidFill>
                  <a:srgbClr val="52144D"/>
                </a:solidFill>
                <a:latin typeface="Arial" panose="020B0604020202020204" pitchFamily="34" charset="0"/>
                <a:cs typeface="Arial" panose="020B0604020202020204" pitchFamily="34" charset="0"/>
              </a:rPr>
              <a:t>r</a:t>
            </a:r>
            <a:r>
              <a:rPr sz="1600" b="0" i="1" dirty="0">
                <a:solidFill>
                  <a:srgbClr val="52144D"/>
                </a:solidFill>
                <a:latin typeface="Arial" panose="020B0604020202020204" pitchFamily="34" charset="0"/>
                <a:cs typeface="Arial" panose="020B0604020202020204" pitchFamily="34" charset="0"/>
              </a:rPr>
              <a:t>ve</a:t>
            </a:r>
            <a:r>
              <a:rPr sz="1600" b="0" i="1" spc="-130" dirty="0">
                <a:solidFill>
                  <a:srgbClr val="52144D"/>
                </a:solidFill>
                <a:latin typeface="Arial" panose="020B0604020202020204" pitchFamily="34" charset="0"/>
                <a:cs typeface="Arial" panose="020B0604020202020204" pitchFamily="34" charset="0"/>
              </a:rPr>
              <a:t>y</a:t>
            </a:r>
            <a:r>
              <a:rPr sz="1600" b="0" i="1" dirty="0">
                <a:solidFill>
                  <a:srgbClr val="52144D"/>
                </a:solidFill>
                <a:latin typeface="Arial" panose="020B0604020202020204" pitchFamily="34" charset="0"/>
                <a:cs typeface="Arial" panose="020B0604020202020204" pitchFamily="34" charset="0"/>
              </a:rPr>
              <a:t>.”</a:t>
            </a:r>
            <a:endParaRPr sz="1600" dirty="0">
              <a:latin typeface="Arial" panose="020B0604020202020204" pitchFamily="34" charset="0"/>
              <a:cs typeface="Arial" panose="020B0604020202020204" pitchFamily="34" charset="0"/>
            </a:endParaRPr>
          </a:p>
          <a:p>
            <a:pPr marL="12700" marR="384810">
              <a:lnSpc>
                <a:spcPct val="100000"/>
              </a:lnSpc>
              <a:spcBef>
                <a:spcPts val="1360"/>
              </a:spcBef>
            </a:pPr>
            <a:r>
              <a:rPr sz="1200" dirty="0">
                <a:solidFill>
                  <a:srgbClr val="58595B"/>
                </a:solidFill>
                <a:latin typeface="Arial" panose="020B0604020202020204" pitchFamily="34" charset="0"/>
                <a:cs typeface="Arial" panose="020B0604020202020204" pitchFamily="34" charset="0"/>
              </a:rPr>
              <a:t>The survey gauged consumers’ emotional connection to brands, their awa</a:t>
            </a:r>
            <a:r>
              <a:rPr sz="1200" spc="-25" dirty="0">
                <a:solidFill>
                  <a:srgbClr val="58595B"/>
                </a:solidFill>
                <a:latin typeface="Arial" panose="020B0604020202020204" pitchFamily="34" charset="0"/>
                <a:cs typeface="Arial" panose="020B0604020202020204" pitchFamily="34" charset="0"/>
              </a:rPr>
              <a:t>r</a:t>
            </a:r>
            <a:r>
              <a:rPr sz="1200" dirty="0">
                <a:solidFill>
                  <a:srgbClr val="58595B"/>
                </a:solidFill>
                <a:latin typeface="Arial" panose="020B0604020202020204" pitchFamily="34" charset="0"/>
                <a:cs typeface="Arial" panose="020B0604020202020204" pitchFamily="34" charset="0"/>
              </a:rPr>
              <a:t>eness and familiarity of them and the influence they may have on them.</a:t>
            </a:r>
            <a:endParaRPr sz="1200" dirty="0">
              <a:latin typeface="Arial" panose="020B0604020202020204" pitchFamily="34" charset="0"/>
              <a:cs typeface="Arial" panose="020B0604020202020204" pitchFamily="34" charset="0"/>
            </a:endParaRPr>
          </a:p>
          <a:p>
            <a:pPr>
              <a:lnSpc>
                <a:spcPts val="1400"/>
              </a:lnSpc>
              <a:spcBef>
                <a:spcPts val="39"/>
              </a:spcBef>
            </a:pPr>
            <a:endParaRPr sz="1400" dirty="0">
              <a:latin typeface="Arial" panose="020B0604020202020204" pitchFamily="34" charset="0"/>
              <a:cs typeface="Arial" panose="020B0604020202020204" pitchFamily="34" charset="0"/>
            </a:endParaRPr>
          </a:p>
          <a:p>
            <a:pPr marL="12700" marR="69215">
              <a:lnSpc>
                <a:spcPct val="100000"/>
              </a:lnSpc>
            </a:pPr>
            <a:r>
              <a:rPr sz="1200" dirty="0">
                <a:solidFill>
                  <a:srgbClr val="58595B"/>
                </a:solidFill>
                <a:latin typeface="Arial" panose="020B0604020202020204" pitchFamily="34" charset="0"/>
                <a:cs typeface="Arial" panose="020B0604020202020204" pitchFamily="34" charset="0"/>
              </a:rPr>
              <a:t>Brands that fell below average in the </a:t>
            </a:r>
            <a:r>
              <a:rPr sz="1200" spc="-25" dirty="0">
                <a:solidFill>
                  <a:srgbClr val="58595B"/>
                </a:solidFill>
                <a:latin typeface="Arial" panose="020B0604020202020204" pitchFamily="34" charset="0"/>
                <a:cs typeface="Arial" panose="020B0604020202020204" pitchFamily="34" charset="0"/>
              </a:rPr>
              <a:t>r</a:t>
            </a:r>
            <a:r>
              <a:rPr sz="1200" dirty="0">
                <a:solidFill>
                  <a:srgbClr val="58595B"/>
                </a:solidFill>
                <a:latin typeface="Arial" panose="020B0604020202020204" pitchFamily="34" charset="0"/>
                <a:cs typeface="Arial" panose="020B0604020202020204" pitchFamily="34" charset="0"/>
              </a:rPr>
              <a:t>eal estate category we</a:t>
            </a:r>
            <a:r>
              <a:rPr sz="1200" spc="-25" dirty="0">
                <a:solidFill>
                  <a:srgbClr val="58595B"/>
                </a:solidFill>
                <a:latin typeface="Arial" panose="020B0604020202020204" pitchFamily="34" charset="0"/>
                <a:cs typeface="Arial" panose="020B0604020202020204" pitchFamily="34" charset="0"/>
              </a:rPr>
              <a:t>r</a:t>
            </a:r>
            <a:r>
              <a:rPr sz="1200" dirty="0">
                <a:solidFill>
                  <a:srgbClr val="58595B"/>
                </a:solidFill>
                <a:latin typeface="Arial" panose="020B0604020202020204" pitchFamily="34" charset="0"/>
                <a:cs typeface="Arial" panose="020B0604020202020204" pitchFamily="34" charset="0"/>
              </a:rPr>
              <a:t>e, in alphabetical o</a:t>
            </a:r>
            <a:r>
              <a:rPr sz="1200" spc="-25" dirty="0">
                <a:solidFill>
                  <a:srgbClr val="58595B"/>
                </a:solidFill>
                <a:latin typeface="Arial" panose="020B0604020202020204" pitchFamily="34" charset="0"/>
                <a:cs typeface="Arial" panose="020B0604020202020204" pitchFamily="34" charset="0"/>
              </a:rPr>
              <a:t>r</a:t>
            </a:r>
            <a:r>
              <a:rPr sz="1200" dirty="0">
                <a:solidFill>
                  <a:srgbClr val="58595B"/>
                </a:solidFill>
                <a:latin typeface="Arial" panose="020B0604020202020204" pitchFamily="34" charset="0"/>
                <a:cs typeface="Arial" panose="020B0604020202020204" pitchFamily="34" charset="0"/>
              </a:rPr>
              <a:t>der: Coldwell Banker Real Estate, ERA Real Estate, Re/Max, Sotheby</a:t>
            </a:r>
            <a:r>
              <a:rPr sz="1200" spc="-90" dirty="0">
                <a:solidFill>
                  <a:srgbClr val="58595B"/>
                </a:solidFill>
                <a:latin typeface="Arial" panose="020B0604020202020204" pitchFamily="34" charset="0"/>
                <a:cs typeface="Arial" panose="020B0604020202020204" pitchFamily="34" charset="0"/>
              </a:rPr>
              <a:t>’</a:t>
            </a:r>
            <a:r>
              <a:rPr sz="1200" dirty="0">
                <a:solidFill>
                  <a:srgbClr val="58595B"/>
                </a:solidFill>
                <a:latin typeface="Arial" panose="020B0604020202020204" pitchFamily="34" charset="0"/>
                <a:cs typeface="Arial" panose="020B0604020202020204" pitchFamily="34" charset="0"/>
              </a:rPr>
              <a:t>s Inte</a:t>
            </a:r>
            <a:r>
              <a:rPr sz="1200" spc="20" dirty="0">
                <a:solidFill>
                  <a:srgbClr val="58595B"/>
                </a:solidFill>
                <a:latin typeface="Arial" panose="020B0604020202020204" pitchFamily="34" charset="0"/>
                <a:cs typeface="Arial" panose="020B0604020202020204" pitchFamily="34" charset="0"/>
              </a:rPr>
              <a:t>r</a:t>
            </a:r>
            <a:r>
              <a:rPr sz="1200" dirty="0">
                <a:solidFill>
                  <a:srgbClr val="58595B"/>
                </a:solidFill>
                <a:latin typeface="Arial" panose="020B0604020202020204" pitchFamily="34" charset="0"/>
                <a:cs typeface="Arial" panose="020B0604020202020204" pitchFamily="34" charset="0"/>
              </a:rPr>
              <a:t>national Realty and </a:t>
            </a:r>
            <a:r>
              <a:rPr sz="1200" spc="-70" dirty="0">
                <a:solidFill>
                  <a:srgbClr val="58595B"/>
                </a:solidFill>
                <a:latin typeface="Arial" panose="020B0604020202020204" pitchFamily="34" charset="0"/>
                <a:cs typeface="Arial" panose="020B0604020202020204" pitchFamily="34" charset="0"/>
              </a:rPr>
              <a:t>W</a:t>
            </a:r>
            <a:r>
              <a:rPr sz="1200" dirty="0">
                <a:solidFill>
                  <a:srgbClr val="58595B"/>
                </a:solidFill>
                <a:latin typeface="Arial" panose="020B0604020202020204" pitchFamily="34" charset="0"/>
                <a:cs typeface="Arial" panose="020B0604020202020204" pitchFamily="34" charset="0"/>
              </a:rPr>
              <a:t>eichert Realtors.</a:t>
            </a:r>
            <a:endParaRPr sz="1200" dirty="0">
              <a:latin typeface="Arial" panose="020B0604020202020204" pitchFamily="34" charset="0"/>
              <a:cs typeface="Arial" panose="020B0604020202020204" pitchFamily="34" charset="0"/>
            </a:endParaRPr>
          </a:p>
        </p:txBody>
      </p:sp>
      <p:sp>
        <p:nvSpPr>
          <p:cNvPr id="11" name="object 11"/>
          <p:cNvSpPr txBox="1"/>
          <p:nvPr/>
        </p:nvSpPr>
        <p:spPr>
          <a:xfrm>
            <a:off x="482600" y="6505170"/>
            <a:ext cx="2237740" cy="123111"/>
          </a:xfrm>
          <a:prstGeom prst="rect">
            <a:avLst/>
          </a:prstGeom>
        </p:spPr>
        <p:txBody>
          <a:bodyPr vert="horz" wrap="square" lIns="0" tIns="0" rIns="0" bIns="0" rtlCol="0">
            <a:spAutoFit/>
          </a:bodyPr>
          <a:lstStyle/>
          <a:p>
            <a:pPr marL="12700">
              <a:lnSpc>
                <a:spcPct val="100000"/>
              </a:lnSpc>
            </a:pPr>
            <a:r>
              <a:rPr sz="800" spc="-90" dirty="0">
                <a:solidFill>
                  <a:srgbClr val="58595B"/>
                </a:solidFill>
                <a:latin typeface="Arial" panose="020B0604020202020204" pitchFamily="34" charset="0"/>
                <a:cs typeface="Arial" panose="020B0604020202020204" pitchFamily="34" charset="0"/>
              </a:rPr>
              <a:t>T</a:t>
            </a:r>
            <a:r>
              <a:rPr sz="800" dirty="0">
                <a:solidFill>
                  <a:srgbClr val="58595B"/>
                </a:solidFill>
                <a:latin typeface="Arial" panose="020B0604020202020204" pitchFamily="34" charset="0"/>
                <a:cs typeface="Arial" panose="020B0604020202020204" pitchFamily="34" charset="0"/>
              </a:rPr>
              <a:t>ext is copyright © Inman News, Ma</a:t>
            </a:r>
            <a:r>
              <a:rPr sz="800" spc="-15" dirty="0">
                <a:solidFill>
                  <a:srgbClr val="58595B"/>
                </a:solidFill>
                <a:latin typeface="Arial" panose="020B0604020202020204" pitchFamily="34" charset="0"/>
                <a:cs typeface="Arial" panose="020B0604020202020204" pitchFamily="34" charset="0"/>
              </a:rPr>
              <a:t>r</a:t>
            </a:r>
            <a:r>
              <a:rPr sz="800" dirty="0">
                <a:solidFill>
                  <a:srgbClr val="58595B"/>
                </a:solidFill>
                <a:latin typeface="Arial" panose="020B0604020202020204" pitchFamily="34" charset="0"/>
                <a:cs typeface="Arial" panose="020B0604020202020204" pitchFamily="34" charset="0"/>
              </a:rPr>
              <a:t>ch 20, 2014</a:t>
            </a:r>
            <a:endParaRPr sz="800" dirty="0">
              <a:latin typeface="Arial" panose="020B0604020202020204" pitchFamily="34" charset="0"/>
              <a:cs typeface="Arial" panose="020B0604020202020204" pitchFamily="34" charset="0"/>
            </a:endParaRPr>
          </a:p>
        </p:txBody>
      </p:sp>
      <p:sp>
        <p:nvSpPr>
          <p:cNvPr id="12" name="object 12"/>
          <p:cNvSpPr/>
          <p:nvPr/>
        </p:nvSpPr>
        <p:spPr>
          <a:xfrm>
            <a:off x="500062" y="2278700"/>
            <a:ext cx="4215130" cy="0"/>
          </a:xfrm>
          <a:custGeom>
            <a:avLst/>
            <a:gdLst/>
            <a:ahLst/>
            <a:cxnLst/>
            <a:rect l="l" t="t" r="r" b="b"/>
            <a:pathLst>
              <a:path w="4215130">
                <a:moveTo>
                  <a:pt x="0" y="0"/>
                </a:moveTo>
                <a:lnTo>
                  <a:pt x="4214863" y="0"/>
                </a:lnTo>
              </a:path>
            </a:pathLst>
          </a:custGeom>
          <a:ln w="6350">
            <a:solidFill>
              <a:srgbClr val="58595B"/>
            </a:solidFill>
          </a:ln>
        </p:spPr>
        <p:txBody>
          <a:bodyPr wrap="square" lIns="0" tIns="0" rIns="0" bIns="0" rtlCol="0">
            <a:spAutoFit/>
          </a:bodyPr>
          <a:lstStyle/>
          <a:p>
            <a:endParaRPr dirty="0"/>
          </a:p>
        </p:txBody>
      </p:sp>
    </p:spTree>
    <p:extLst>
      <p:ext uri="{BB962C8B-B14F-4D97-AF65-F5344CB8AC3E}">
        <p14:creationId xmlns:p14="http://schemas.microsoft.com/office/powerpoint/2010/main" val="354953734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0"/>
            <a:ext cx="931443" cy="1355852"/>
          </a:xfrm>
          <a:custGeom>
            <a:avLst/>
            <a:gdLst/>
            <a:ahLst/>
            <a:cxnLst/>
            <a:rect l="l" t="t" r="r" b="b"/>
            <a:pathLst>
              <a:path w="931443" h="1355852">
                <a:moveTo>
                  <a:pt x="0" y="1355852"/>
                </a:moveTo>
                <a:lnTo>
                  <a:pt x="931443" y="1355852"/>
                </a:lnTo>
                <a:lnTo>
                  <a:pt x="931443" y="0"/>
                </a:lnTo>
                <a:lnTo>
                  <a:pt x="0" y="0"/>
                </a:lnTo>
                <a:lnTo>
                  <a:pt x="0" y="1355852"/>
                </a:lnTo>
                <a:close/>
              </a:path>
            </a:pathLst>
          </a:custGeom>
          <a:solidFill>
            <a:srgbClr val="52144D"/>
          </a:solidFill>
        </p:spPr>
        <p:txBody>
          <a:bodyPr wrap="square" lIns="0" tIns="0" rIns="0" bIns="0" rtlCol="0">
            <a:noAutofit/>
          </a:bodyPr>
          <a:lstStyle/>
          <a:p>
            <a:endParaRPr dirty="0"/>
          </a:p>
        </p:txBody>
      </p:sp>
      <p:sp>
        <p:nvSpPr>
          <p:cNvPr id="3" name="object 3"/>
          <p:cNvSpPr txBox="1">
            <a:spLocks noGrp="1"/>
          </p:cNvSpPr>
          <p:nvPr>
            <p:ph type="title"/>
          </p:nvPr>
        </p:nvSpPr>
        <p:spPr>
          <a:prstGeom prst="rect">
            <a:avLst/>
          </a:prstGeom>
        </p:spPr>
        <p:txBody>
          <a:bodyPr vert="horz" wrap="square" lIns="0" tIns="0" rIns="0" bIns="0" rtlCol="0">
            <a:noAutofit/>
          </a:bodyPr>
          <a:lstStyle/>
          <a:p>
            <a:pPr marL="1139190">
              <a:lnSpc>
                <a:spcPct val="100000"/>
              </a:lnSpc>
            </a:pPr>
            <a:r>
              <a:rPr sz="2400" dirty="0" smtClean="0">
                <a:solidFill>
                  <a:srgbClr val="52144D"/>
                </a:solidFill>
                <a:latin typeface="Georgia" panose="02040502050405020303" pitchFamily="18" charset="0"/>
                <a:cs typeface="ITC Eras Std Light"/>
              </a:rPr>
              <a:t>ELITE ALLIANCES</a:t>
            </a:r>
            <a:endParaRPr sz="2400" dirty="0">
              <a:latin typeface="Georgia" panose="02040502050405020303" pitchFamily="18" charset="0"/>
              <a:cs typeface="ITC Eras Std Light"/>
            </a:endParaRPr>
          </a:p>
        </p:txBody>
      </p:sp>
      <p:sp>
        <p:nvSpPr>
          <p:cNvPr id="5" name="object 5"/>
          <p:cNvSpPr/>
          <p:nvPr/>
        </p:nvSpPr>
        <p:spPr>
          <a:xfrm>
            <a:off x="0" y="9820656"/>
            <a:ext cx="7772400" cy="237744"/>
          </a:xfrm>
          <a:custGeom>
            <a:avLst/>
            <a:gdLst/>
            <a:ahLst/>
            <a:cxnLst/>
            <a:rect l="l" t="t" r="r" b="b"/>
            <a:pathLst>
              <a:path w="7772400" h="237744">
                <a:moveTo>
                  <a:pt x="0" y="237744"/>
                </a:moveTo>
                <a:lnTo>
                  <a:pt x="7772400" y="237744"/>
                </a:lnTo>
                <a:lnTo>
                  <a:pt x="7772400" y="0"/>
                </a:lnTo>
                <a:lnTo>
                  <a:pt x="0" y="0"/>
                </a:lnTo>
                <a:lnTo>
                  <a:pt x="0" y="237744"/>
                </a:lnTo>
                <a:close/>
              </a:path>
            </a:pathLst>
          </a:custGeom>
          <a:solidFill>
            <a:srgbClr val="52144D"/>
          </a:solidFill>
        </p:spPr>
        <p:txBody>
          <a:bodyPr wrap="square" lIns="0" tIns="0" rIns="0" bIns="0" rtlCol="0">
            <a:noAutofit/>
          </a:bodyPr>
          <a:lstStyle/>
          <a:p>
            <a:endParaRPr dirty="0"/>
          </a:p>
        </p:txBody>
      </p:sp>
      <p:sp>
        <p:nvSpPr>
          <p:cNvPr id="6" name="object 6"/>
          <p:cNvSpPr/>
          <p:nvPr/>
        </p:nvSpPr>
        <p:spPr>
          <a:xfrm>
            <a:off x="583455" y="557240"/>
            <a:ext cx="680132" cy="679450"/>
          </a:xfrm>
          <a:prstGeom prst="rect">
            <a:avLst/>
          </a:prstGeom>
          <a:blipFill>
            <a:blip r:embed="rId2" cstate="print"/>
            <a:stretch>
              <a:fillRect/>
            </a:stretch>
          </a:blipFill>
        </p:spPr>
        <p:txBody>
          <a:bodyPr wrap="square" lIns="0" tIns="0" rIns="0" bIns="0" rtlCol="0">
            <a:noAutofit/>
          </a:bodyPr>
          <a:lstStyle/>
          <a:p>
            <a:endParaRPr dirty="0"/>
          </a:p>
        </p:txBody>
      </p:sp>
      <p:sp>
        <p:nvSpPr>
          <p:cNvPr id="7" name="object 7"/>
          <p:cNvSpPr txBox="1"/>
          <p:nvPr/>
        </p:nvSpPr>
        <p:spPr>
          <a:xfrm>
            <a:off x="444500" y="2630619"/>
            <a:ext cx="4248785" cy="1677035"/>
          </a:xfrm>
          <a:prstGeom prst="rect">
            <a:avLst/>
          </a:prstGeom>
        </p:spPr>
        <p:txBody>
          <a:bodyPr vert="horz" wrap="square" lIns="0" tIns="0" rIns="0" bIns="0" rtlCol="0">
            <a:noAutofit/>
          </a:bodyPr>
          <a:lstStyle/>
          <a:p>
            <a:pPr marL="12700" marR="12700" algn="just">
              <a:lnSpc>
                <a:spcPct val="128800"/>
              </a:lnSpc>
            </a:pPr>
            <a:r>
              <a:rPr sz="1100" dirty="0" smtClean="0">
                <a:solidFill>
                  <a:srgbClr val="58595B"/>
                </a:solidFill>
                <a:latin typeface="Arial" panose="020B0604020202020204" pitchFamily="34" charset="0"/>
                <a:cs typeface="Arial" panose="020B0604020202020204" pitchFamily="34" charset="0"/>
              </a:rPr>
              <a:t>The market for upper-tier properties is small, exclusive and global. As members  of  the  distinguished  Luxury  Collection  network,  Berkshire Hathaway   HomeServices   California   Properties   agents   are   linked to  offices  in  the  nation’s  leading  upscale  markets.  They  use  these impeccable  connections  to  cross-promote  distinctive  properties  and share information on affluent buyers.</a:t>
            </a:r>
            <a:endParaRPr sz="1100" dirty="0">
              <a:latin typeface="Arial" panose="020B0604020202020204" pitchFamily="34" charset="0"/>
              <a:cs typeface="Arial" panose="020B0604020202020204" pitchFamily="34" charset="0"/>
            </a:endParaRPr>
          </a:p>
          <a:p>
            <a:pPr>
              <a:lnSpc>
                <a:spcPts val="550"/>
              </a:lnSpc>
              <a:spcBef>
                <a:spcPts val="13"/>
              </a:spcBef>
            </a:pPr>
            <a:endParaRPr sz="550" dirty="0">
              <a:latin typeface="Arial" panose="020B0604020202020204" pitchFamily="34" charset="0"/>
              <a:cs typeface="Arial" panose="020B0604020202020204" pitchFamily="34" charset="0"/>
            </a:endParaRPr>
          </a:p>
          <a:p>
            <a:pPr>
              <a:lnSpc>
                <a:spcPts val="1000"/>
              </a:lnSpc>
            </a:pPr>
            <a:endParaRPr sz="1000" dirty="0">
              <a:latin typeface="Arial" panose="020B0604020202020204" pitchFamily="34" charset="0"/>
              <a:cs typeface="Arial" panose="020B0604020202020204" pitchFamily="34" charset="0"/>
            </a:endParaRPr>
          </a:p>
          <a:p>
            <a:pPr marL="12700" marR="1221740" algn="just">
              <a:lnSpc>
                <a:spcPct val="100000"/>
              </a:lnSpc>
            </a:pPr>
            <a:r>
              <a:rPr sz="1100" b="1" dirty="0" smtClean="0">
                <a:solidFill>
                  <a:srgbClr val="52144D"/>
                </a:solidFill>
                <a:latin typeface="Arial" panose="020B0604020202020204" pitchFamily="34" charset="0"/>
                <a:cs typeface="Arial" panose="020B0604020202020204" pitchFamily="34" charset="0"/>
              </a:rPr>
              <a:t>Our high-end network includes offices in:</a:t>
            </a:r>
            <a:endParaRPr sz="1100" dirty="0">
              <a:latin typeface="Arial" panose="020B0604020202020204" pitchFamily="34" charset="0"/>
              <a:cs typeface="Arial" panose="020B0604020202020204" pitchFamily="34" charset="0"/>
            </a:endParaRPr>
          </a:p>
        </p:txBody>
      </p:sp>
      <p:sp>
        <p:nvSpPr>
          <p:cNvPr id="8" name="object 8"/>
          <p:cNvSpPr/>
          <p:nvPr/>
        </p:nvSpPr>
        <p:spPr>
          <a:xfrm>
            <a:off x="461962" y="2405062"/>
            <a:ext cx="4214863" cy="0"/>
          </a:xfrm>
          <a:custGeom>
            <a:avLst/>
            <a:gdLst/>
            <a:ahLst/>
            <a:cxnLst/>
            <a:rect l="l" t="t" r="r" b="b"/>
            <a:pathLst>
              <a:path w="4214863">
                <a:moveTo>
                  <a:pt x="0" y="0"/>
                </a:moveTo>
                <a:lnTo>
                  <a:pt x="4214863" y="0"/>
                </a:lnTo>
              </a:path>
            </a:pathLst>
          </a:custGeom>
          <a:ln w="6350">
            <a:solidFill>
              <a:srgbClr val="58595B"/>
            </a:solidFill>
          </a:ln>
        </p:spPr>
        <p:txBody>
          <a:bodyPr wrap="square" lIns="0" tIns="0" rIns="0" bIns="0" rtlCol="0">
            <a:noAutofit/>
          </a:bodyPr>
          <a:lstStyle/>
          <a:p>
            <a:endParaRPr dirty="0"/>
          </a:p>
        </p:txBody>
      </p:sp>
      <p:sp>
        <p:nvSpPr>
          <p:cNvPr id="9" name="object 9"/>
          <p:cNvSpPr/>
          <p:nvPr/>
        </p:nvSpPr>
        <p:spPr>
          <a:xfrm>
            <a:off x="5132400" y="2395537"/>
            <a:ext cx="2639999" cy="2124646"/>
          </a:xfrm>
          <a:prstGeom prst="rect">
            <a:avLst/>
          </a:prstGeom>
          <a:blipFill>
            <a:blip r:embed="rId3" cstate="print"/>
            <a:stretch>
              <a:fillRect/>
            </a:stretch>
          </a:blipFill>
        </p:spPr>
        <p:txBody>
          <a:bodyPr wrap="square" lIns="0" tIns="0" rIns="0" bIns="0" rtlCol="0">
            <a:noAutofit/>
          </a:bodyPr>
          <a:lstStyle/>
          <a:p>
            <a:endParaRPr dirty="0"/>
          </a:p>
        </p:txBody>
      </p:sp>
      <p:sp>
        <p:nvSpPr>
          <p:cNvPr id="10" name="object 10"/>
          <p:cNvSpPr txBox="1"/>
          <p:nvPr/>
        </p:nvSpPr>
        <p:spPr>
          <a:xfrm>
            <a:off x="442468" y="4749109"/>
            <a:ext cx="946175" cy="3185795"/>
          </a:xfrm>
          <a:prstGeom prst="rect">
            <a:avLst/>
          </a:prstGeom>
        </p:spPr>
        <p:txBody>
          <a:bodyPr vert="horz" wrap="square" lIns="0" tIns="0" rIns="0" bIns="0" rtlCol="0">
            <a:noAutofit/>
          </a:bodyPr>
          <a:lstStyle/>
          <a:p>
            <a:pPr marL="12700" marR="12700">
              <a:lnSpc>
                <a:spcPct val="145500"/>
              </a:lnSpc>
            </a:pPr>
            <a:r>
              <a:rPr sz="1100" dirty="0" smtClean="0">
                <a:solidFill>
                  <a:srgbClr val="58595B"/>
                </a:solidFill>
                <a:latin typeface="Arial" panose="020B0604020202020204" pitchFamily="34" charset="0"/>
                <a:cs typeface="Arial" panose="020B0604020202020204" pitchFamily="34" charset="0"/>
              </a:rPr>
              <a:t>Atlanta Beverly Hills Boca Raton Boston Brentwood Calabasas Charleston Chicago Coronado Dallas</a:t>
            </a:r>
            <a:endParaRPr sz="1100" dirty="0">
              <a:latin typeface="Arial" panose="020B0604020202020204" pitchFamily="34" charset="0"/>
              <a:cs typeface="Arial" panose="020B0604020202020204" pitchFamily="34" charset="0"/>
            </a:endParaRPr>
          </a:p>
          <a:p>
            <a:pPr marL="12700" marR="59055">
              <a:lnSpc>
                <a:spcPct val="145500"/>
              </a:lnSpc>
            </a:pPr>
            <a:r>
              <a:rPr sz="1100" dirty="0" smtClean="0">
                <a:solidFill>
                  <a:srgbClr val="58595B"/>
                </a:solidFill>
                <a:latin typeface="Arial" panose="020B0604020202020204" pitchFamily="34" charset="0"/>
                <a:cs typeface="Arial" panose="020B0604020202020204" pitchFamily="34" charset="0"/>
              </a:rPr>
              <a:t>Del Mar Encino Greenwich</a:t>
            </a:r>
            <a:endParaRPr sz="1100" dirty="0">
              <a:latin typeface="Arial" panose="020B0604020202020204" pitchFamily="34" charset="0"/>
              <a:cs typeface="Arial" panose="020B0604020202020204" pitchFamily="34" charset="0"/>
            </a:endParaRPr>
          </a:p>
        </p:txBody>
      </p:sp>
      <p:sp>
        <p:nvSpPr>
          <p:cNvPr id="11" name="object 11"/>
          <p:cNvSpPr txBox="1"/>
          <p:nvPr/>
        </p:nvSpPr>
        <p:spPr>
          <a:xfrm>
            <a:off x="1840866" y="4749109"/>
            <a:ext cx="1130933" cy="3185795"/>
          </a:xfrm>
          <a:prstGeom prst="rect">
            <a:avLst/>
          </a:prstGeom>
        </p:spPr>
        <p:txBody>
          <a:bodyPr vert="horz" wrap="square" lIns="0" tIns="0" rIns="0" bIns="0" rtlCol="0">
            <a:noAutofit/>
          </a:bodyPr>
          <a:lstStyle/>
          <a:p>
            <a:pPr marL="12700" marR="97155">
              <a:lnSpc>
                <a:spcPct val="145500"/>
              </a:lnSpc>
            </a:pPr>
            <a:r>
              <a:rPr sz="1100" dirty="0" smtClean="0">
                <a:solidFill>
                  <a:srgbClr val="58595B"/>
                </a:solidFill>
                <a:latin typeface="Arial" panose="020B0604020202020204" pitchFamily="34" charset="0"/>
                <a:cs typeface="Arial" panose="020B0604020202020204" pitchFamily="34" charset="0"/>
              </a:rPr>
              <a:t>Honolulu Jackson Hole La Jolla Laguna Beach Las Vegas Malibu Manhattan Miami Montecito</a:t>
            </a:r>
            <a:endParaRPr sz="1100" dirty="0">
              <a:latin typeface="Arial" panose="020B0604020202020204" pitchFamily="34" charset="0"/>
              <a:cs typeface="Arial" panose="020B0604020202020204" pitchFamily="34" charset="0"/>
            </a:endParaRPr>
          </a:p>
          <a:p>
            <a:pPr marL="12700" marR="12700">
              <a:lnSpc>
                <a:spcPct val="145500"/>
              </a:lnSpc>
            </a:pPr>
            <a:r>
              <a:rPr sz="1100" dirty="0" smtClean="0">
                <a:solidFill>
                  <a:srgbClr val="58595B"/>
                </a:solidFill>
                <a:latin typeface="Arial" panose="020B0604020202020204" pitchFamily="34" charset="0"/>
                <a:cs typeface="Arial" panose="020B0604020202020204" pitchFamily="34" charset="0"/>
              </a:rPr>
              <a:t>Newport Beach Pacific Palisades Pasadena</a:t>
            </a:r>
            <a:endParaRPr sz="1100" dirty="0">
              <a:latin typeface="Arial" panose="020B0604020202020204" pitchFamily="34" charset="0"/>
              <a:cs typeface="Arial" panose="020B0604020202020204" pitchFamily="34" charset="0"/>
            </a:endParaRPr>
          </a:p>
          <a:p>
            <a:pPr>
              <a:lnSpc>
                <a:spcPts val="600"/>
              </a:lnSpc>
              <a:spcBef>
                <a:spcPts val="0"/>
              </a:spcBef>
            </a:pPr>
            <a:endParaRPr sz="600" dirty="0">
              <a:latin typeface="Arial" panose="020B0604020202020204" pitchFamily="34" charset="0"/>
              <a:cs typeface="Arial" panose="020B0604020202020204" pitchFamily="34" charset="0"/>
            </a:endParaRPr>
          </a:p>
          <a:p>
            <a:pPr marL="12700">
              <a:lnSpc>
                <a:spcPct val="100000"/>
              </a:lnSpc>
            </a:pPr>
            <a:r>
              <a:rPr sz="1100" dirty="0" smtClean="0">
                <a:solidFill>
                  <a:srgbClr val="58595B"/>
                </a:solidFill>
                <a:latin typeface="Arial" panose="020B0604020202020204" pitchFamily="34" charset="0"/>
                <a:cs typeface="Arial" panose="020B0604020202020204" pitchFamily="34" charset="0"/>
              </a:rPr>
              <a:t>Point Loma</a:t>
            </a:r>
            <a:endParaRPr sz="1100" dirty="0">
              <a:latin typeface="Arial" panose="020B0604020202020204" pitchFamily="34" charset="0"/>
              <a:cs typeface="Arial" panose="020B0604020202020204" pitchFamily="34" charset="0"/>
            </a:endParaRPr>
          </a:p>
        </p:txBody>
      </p:sp>
      <p:sp>
        <p:nvSpPr>
          <p:cNvPr id="12" name="object 12"/>
          <p:cNvSpPr txBox="1"/>
          <p:nvPr/>
        </p:nvSpPr>
        <p:spPr>
          <a:xfrm>
            <a:off x="3239268" y="4749109"/>
            <a:ext cx="1332732" cy="2941955"/>
          </a:xfrm>
          <a:prstGeom prst="rect">
            <a:avLst/>
          </a:prstGeom>
        </p:spPr>
        <p:txBody>
          <a:bodyPr vert="horz" wrap="square" lIns="0" tIns="0" rIns="0" bIns="0" rtlCol="0">
            <a:noAutofit/>
          </a:bodyPr>
          <a:lstStyle/>
          <a:p>
            <a:pPr marL="12700" marR="79375">
              <a:lnSpc>
                <a:spcPct val="145500"/>
              </a:lnSpc>
            </a:pPr>
            <a:r>
              <a:rPr sz="1100" dirty="0" smtClean="0">
                <a:solidFill>
                  <a:srgbClr val="58595B"/>
                </a:solidFill>
                <a:latin typeface="Arial" panose="020B0604020202020204" pitchFamily="34" charset="0"/>
                <a:cs typeface="Arial" panose="020B0604020202020204" pitchFamily="34" charset="0"/>
              </a:rPr>
              <a:t>Princeton Rancho Santa Fe San Francisco San Marino Santa Barbara Santa Monica Santa Ynez Seattle Southampton Vail</a:t>
            </a:r>
            <a:endParaRPr sz="1100" dirty="0">
              <a:latin typeface="Arial" panose="020B0604020202020204" pitchFamily="34" charset="0"/>
              <a:cs typeface="Arial" panose="020B0604020202020204" pitchFamily="34" charset="0"/>
            </a:endParaRPr>
          </a:p>
          <a:p>
            <a:pPr marL="12700" marR="12700">
              <a:lnSpc>
                <a:spcPct val="145500"/>
              </a:lnSpc>
            </a:pPr>
            <a:r>
              <a:rPr sz="1100" dirty="0" smtClean="0">
                <a:solidFill>
                  <a:srgbClr val="58595B"/>
                </a:solidFill>
                <a:latin typeface="Arial" panose="020B0604020202020204" pitchFamily="34" charset="0"/>
                <a:cs typeface="Arial" panose="020B0604020202020204" pitchFamily="34" charset="0"/>
              </a:rPr>
              <a:t>Vancouver Washington, D.C.</a:t>
            </a:r>
            <a:endParaRPr sz="1100" dirty="0">
              <a:latin typeface="Arial" panose="020B0604020202020204" pitchFamily="34" charset="0"/>
              <a:cs typeface="Arial" panose="020B0604020202020204" pitchFamily="34" charset="0"/>
            </a:endParaRPr>
          </a:p>
        </p:txBody>
      </p:sp>
      <p:sp>
        <p:nvSpPr>
          <p:cNvPr id="13" name="object 13"/>
          <p:cNvSpPr txBox="1"/>
          <p:nvPr/>
        </p:nvSpPr>
        <p:spPr>
          <a:xfrm>
            <a:off x="397973" y="8229600"/>
            <a:ext cx="4555027" cy="447675"/>
          </a:xfrm>
          <a:prstGeom prst="rect">
            <a:avLst/>
          </a:prstGeom>
        </p:spPr>
        <p:txBody>
          <a:bodyPr vert="horz" wrap="square" lIns="0" tIns="0" rIns="0" bIns="0" rtlCol="0">
            <a:noAutofit/>
          </a:bodyPr>
          <a:lstStyle/>
          <a:p>
            <a:pPr marL="12700" marR="12700">
              <a:lnSpc>
                <a:spcPct val="128800"/>
              </a:lnSpc>
            </a:pPr>
            <a:r>
              <a:rPr sz="1100" dirty="0" smtClean="0">
                <a:solidFill>
                  <a:srgbClr val="58595B"/>
                </a:solidFill>
                <a:latin typeface="Arial" panose="020B0604020202020204" pitchFamily="34" charset="0"/>
                <a:cs typeface="Arial" panose="020B0604020202020204" pitchFamily="34" charset="0"/>
              </a:rPr>
              <a:t>The pool of buyers for exceptional estates is small and difficult to reach. Your agent has inside access to these exclusive circles nationwide.</a:t>
            </a:r>
            <a:endParaRPr sz="1100" dirty="0">
              <a:latin typeface="Arial" panose="020B0604020202020204" pitchFamily="34" charset="0"/>
              <a:cs typeface="Arial" panose="020B0604020202020204" pitchFamily="34" charset="0"/>
            </a:endParaRPr>
          </a:p>
        </p:txBody>
      </p:sp>
      <p:sp>
        <p:nvSpPr>
          <p:cNvPr id="14" name="object 14"/>
          <p:cNvSpPr/>
          <p:nvPr/>
        </p:nvSpPr>
        <p:spPr>
          <a:xfrm>
            <a:off x="5132374" y="4599432"/>
            <a:ext cx="2640025" cy="3539451"/>
          </a:xfrm>
          <a:prstGeom prst="rect">
            <a:avLst/>
          </a:prstGeom>
          <a:blipFill>
            <a:blip r:embed="rId4" cstate="print"/>
            <a:stretch>
              <a:fillRect/>
            </a:stretch>
          </a:blipFill>
        </p:spPr>
        <p:txBody>
          <a:bodyPr wrap="square" lIns="0" tIns="0" rIns="0" bIns="0" rtlCol="0">
            <a:noAutofit/>
          </a:bodyPr>
          <a:lstStyle/>
          <a:p>
            <a:endParaRPr dirty="0"/>
          </a:p>
        </p:txBody>
      </p:sp>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0"/>
            <a:ext cx="931443" cy="1355852"/>
          </a:xfrm>
          <a:custGeom>
            <a:avLst/>
            <a:gdLst/>
            <a:ahLst/>
            <a:cxnLst/>
            <a:rect l="l" t="t" r="r" b="b"/>
            <a:pathLst>
              <a:path w="931443" h="1355852">
                <a:moveTo>
                  <a:pt x="0" y="1355852"/>
                </a:moveTo>
                <a:lnTo>
                  <a:pt x="931443" y="1355852"/>
                </a:lnTo>
                <a:lnTo>
                  <a:pt x="931443" y="0"/>
                </a:lnTo>
                <a:lnTo>
                  <a:pt x="0" y="0"/>
                </a:lnTo>
                <a:lnTo>
                  <a:pt x="0" y="1355852"/>
                </a:lnTo>
                <a:close/>
              </a:path>
            </a:pathLst>
          </a:custGeom>
          <a:solidFill>
            <a:srgbClr val="52144D"/>
          </a:solidFill>
        </p:spPr>
        <p:txBody>
          <a:bodyPr wrap="square" lIns="0" tIns="0" rIns="0" bIns="0" rtlCol="0">
            <a:noAutofit/>
          </a:bodyPr>
          <a:lstStyle/>
          <a:p>
            <a:endParaRPr dirty="0"/>
          </a:p>
        </p:txBody>
      </p:sp>
      <p:sp>
        <p:nvSpPr>
          <p:cNvPr id="3" name="object 3"/>
          <p:cNvSpPr txBox="1"/>
          <p:nvPr/>
        </p:nvSpPr>
        <p:spPr>
          <a:xfrm>
            <a:off x="1523491" y="619252"/>
            <a:ext cx="5563870" cy="556260"/>
          </a:xfrm>
          <a:prstGeom prst="rect">
            <a:avLst/>
          </a:prstGeom>
        </p:spPr>
        <p:txBody>
          <a:bodyPr vert="horz" wrap="square" lIns="0" tIns="0" rIns="0" bIns="0" rtlCol="0">
            <a:noAutofit/>
          </a:bodyPr>
          <a:lstStyle/>
          <a:p>
            <a:pPr marL="12700">
              <a:lnSpc>
                <a:spcPct val="100000"/>
              </a:lnSpc>
            </a:pPr>
            <a:r>
              <a:rPr sz="2400" dirty="0" smtClean="0">
                <a:solidFill>
                  <a:srgbClr val="52144D"/>
                </a:solidFill>
                <a:latin typeface="Georgia" panose="02040502050405020303" pitchFamily="18" charset="0"/>
                <a:cs typeface="ITC Eras Std Light"/>
              </a:rPr>
              <a:t>WORLDWIDE CONNECTIONS</a:t>
            </a:r>
            <a:endParaRPr sz="2400" dirty="0">
              <a:latin typeface="Georgia" panose="02040502050405020303" pitchFamily="18" charset="0"/>
              <a:cs typeface="ITC Eras Std Light"/>
            </a:endParaRPr>
          </a:p>
        </p:txBody>
      </p:sp>
      <p:sp>
        <p:nvSpPr>
          <p:cNvPr id="5" name="object 5"/>
          <p:cNvSpPr/>
          <p:nvPr/>
        </p:nvSpPr>
        <p:spPr>
          <a:xfrm>
            <a:off x="0" y="9820656"/>
            <a:ext cx="7772400" cy="237744"/>
          </a:xfrm>
          <a:custGeom>
            <a:avLst/>
            <a:gdLst/>
            <a:ahLst/>
            <a:cxnLst/>
            <a:rect l="l" t="t" r="r" b="b"/>
            <a:pathLst>
              <a:path w="7772400" h="237744">
                <a:moveTo>
                  <a:pt x="0" y="237744"/>
                </a:moveTo>
                <a:lnTo>
                  <a:pt x="7772400" y="237744"/>
                </a:lnTo>
                <a:lnTo>
                  <a:pt x="7772400" y="0"/>
                </a:lnTo>
                <a:lnTo>
                  <a:pt x="0" y="0"/>
                </a:lnTo>
                <a:lnTo>
                  <a:pt x="0" y="237744"/>
                </a:lnTo>
                <a:close/>
              </a:path>
            </a:pathLst>
          </a:custGeom>
          <a:solidFill>
            <a:srgbClr val="52144D"/>
          </a:solidFill>
        </p:spPr>
        <p:txBody>
          <a:bodyPr wrap="square" lIns="0" tIns="0" rIns="0" bIns="0" rtlCol="0">
            <a:noAutofit/>
          </a:bodyPr>
          <a:lstStyle/>
          <a:p>
            <a:endParaRPr dirty="0"/>
          </a:p>
        </p:txBody>
      </p:sp>
      <p:sp>
        <p:nvSpPr>
          <p:cNvPr id="6" name="object 6"/>
          <p:cNvSpPr/>
          <p:nvPr/>
        </p:nvSpPr>
        <p:spPr>
          <a:xfrm>
            <a:off x="583455" y="557240"/>
            <a:ext cx="680132" cy="679450"/>
          </a:xfrm>
          <a:prstGeom prst="rect">
            <a:avLst/>
          </a:prstGeom>
          <a:blipFill>
            <a:blip r:embed="rId2" cstate="print"/>
            <a:stretch>
              <a:fillRect/>
            </a:stretch>
          </a:blipFill>
        </p:spPr>
        <p:txBody>
          <a:bodyPr wrap="square" lIns="0" tIns="0" rIns="0" bIns="0" rtlCol="0">
            <a:noAutofit/>
          </a:bodyPr>
          <a:lstStyle/>
          <a:p>
            <a:endParaRPr dirty="0"/>
          </a:p>
        </p:txBody>
      </p:sp>
      <p:sp>
        <p:nvSpPr>
          <p:cNvPr id="7" name="object 7"/>
          <p:cNvSpPr/>
          <p:nvPr/>
        </p:nvSpPr>
        <p:spPr>
          <a:xfrm>
            <a:off x="5145087" y="2400300"/>
            <a:ext cx="2627312" cy="3569931"/>
          </a:xfrm>
          <a:prstGeom prst="rect">
            <a:avLst/>
          </a:prstGeom>
          <a:blipFill>
            <a:blip r:embed="rId3" cstate="print"/>
            <a:stretch>
              <a:fillRect/>
            </a:stretch>
          </a:blipFill>
        </p:spPr>
        <p:txBody>
          <a:bodyPr wrap="square" lIns="0" tIns="0" rIns="0" bIns="0" rtlCol="0">
            <a:noAutofit/>
          </a:bodyPr>
          <a:lstStyle/>
          <a:p>
            <a:endParaRPr dirty="0"/>
          </a:p>
        </p:txBody>
      </p:sp>
      <p:sp>
        <p:nvSpPr>
          <p:cNvPr id="8" name="object 8"/>
          <p:cNvSpPr/>
          <p:nvPr/>
        </p:nvSpPr>
        <p:spPr>
          <a:xfrm>
            <a:off x="461962" y="2405062"/>
            <a:ext cx="4214863" cy="0"/>
          </a:xfrm>
          <a:custGeom>
            <a:avLst/>
            <a:gdLst/>
            <a:ahLst/>
            <a:cxnLst/>
            <a:rect l="l" t="t" r="r" b="b"/>
            <a:pathLst>
              <a:path w="4214863">
                <a:moveTo>
                  <a:pt x="0" y="0"/>
                </a:moveTo>
                <a:lnTo>
                  <a:pt x="4214863" y="0"/>
                </a:lnTo>
              </a:path>
            </a:pathLst>
          </a:custGeom>
          <a:ln w="6350">
            <a:solidFill>
              <a:srgbClr val="58595B"/>
            </a:solidFill>
          </a:ln>
        </p:spPr>
        <p:txBody>
          <a:bodyPr wrap="square" lIns="0" tIns="0" rIns="0" bIns="0" rtlCol="0">
            <a:noAutofit/>
          </a:bodyPr>
          <a:lstStyle/>
          <a:p>
            <a:endParaRPr dirty="0"/>
          </a:p>
        </p:txBody>
      </p:sp>
      <p:sp>
        <p:nvSpPr>
          <p:cNvPr id="9" name="object 9"/>
          <p:cNvSpPr txBox="1"/>
          <p:nvPr/>
        </p:nvSpPr>
        <p:spPr>
          <a:xfrm>
            <a:off x="444500" y="2630619"/>
            <a:ext cx="4248150" cy="3167380"/>
          </a:xfrm>
          <a:prstGeom prst="rect">
            <a:avLst/>
          </a:prstGeom>
        </p:spPr>
        <p:txBody>
          <a:bodyPr vert="horz" wrap="square" lIns="0" tIns="0" rIns="0" bIns="0" rtlCol="0">
            <a:noAutofit/>
          </a:bodyPr>
          <a:lstStyle/>
          <a:p>
            <a:pPr marL="12700" marR="12700">
              <a:lnSpc>
                <a:spcPct val="128800"/>
              </a:lnSpc>
            </a:pPr>
            <a:r>
              <a:rPr sz="1100" b="1" dirty="0" smtClean="0">
                <a:solidFill>
                  <a:srgbClr val="52144D"/>
                </a:solidFill>
                <a:latin typeface="Arial" panose="020B0604020202020204" pitchFamily="34" charset="0"/>
                <a:cs typeface="Arial" panose="020B0604020202020204" pitchFamily="34" charset="0"/>
              </a:rPr>
              <a:t>Many real estate transactions involve corporate relocations. Your agent has many ways to expose your property to this huge pipeline of relocating buyers</a:t>
            </a:r>
            <a:endParaRPr sz="1100" dirty="0">
              <a:latin typeface="Arial" panose="020B0604020202020204" pitchFamily="34" charset="0"/>
              <a:cs typeface="Arial" panose="020B0604020202020204" pitchFamily="34" charset="0"/>
            </a:endParaRPr>
          </a:p>
          <a:p>
            <a:pPr>
              <a:lnSpc>
                <a:spcPts val="700"/>
              </a:lnSpc>
              <a:spcBef>
                <a:spcPts val="19"/>
              </a:spcBef>
            </a:pPr>
            <a:endParaRPr sz="700" dirty="0">
              <a:latin typeface="Arial" panose="020B0604020202020204" pitchFamily="34" charset="0"/>
              <a:cs typeface="Arial" panose="020B0604020202020204" pitchFamily="34" charset="0"/>
            </a:endParaRPr>
          </a:p>
          <a:p>
            <a:pPr marL="177800" marR="524510" indent="-165735">
              <a:lnSpc>
                <a:spcPct val="128800"/>
              </a:lnSpc>
              <a:buClr>
                <a:srgbClr val="58595B"/>
              </a:buClr>
              <a:buFont typeface="ITC Eras Std Book"/>
              <a:buChar char="•"/>
              <a:tabLst>
                <a:tab pos="177800" algn="l"/>
              </a:tabLst>
            </a:pPr>
            <a:r>
              <a:rPr sz="1100" dirty="0" smtClean="0">
                <a:solidFill>
                  <a:srgbClr val="58595B"/>
                </a:solidFill>
                <a:latin typeface="Arial" panose="020B0604020202020204" pitchFamily="34" charset="0"/>
                <a:cs typeface="Arial" panose="020B0604020202020204" pitchFamily="34" charset="0"/>
              </a:rPr>
              <a:t>The Berkshire Hathaway HomeServices California Properties agent network, generating over 100,000 referrals a year</a:t>
            </a:r>
            <a:endParaRPr sz="1100" dirty="0">
              <a:latin typeface="Arial" panose="020B0604020202020204" pitchFamily="34" charset="0"/>
              <a:cs typeface="Arial" panose="020B0604020202020204" pitchFamily="34" charset="0"/>
            </a:endParaRPr>
          </a:p>
          <a:p>
            <a:pPr>
              <a:lnSpc>
                <a:spcPts val="700"/>
              </a:lnSpc>
              <a:spcBef>
                <a:spcPts val="19"/>
              </a:spcBef>
              <a:buClr>
                <a:srgbClr val="58595B"/>
              </a:buClr>
              <a:buFont typeface="ITC Eras Std Book"/>
              <a:buChar char="•"/>
            </a:pPr>
            <a:endParaRPr sz="700" dirty="0">
              <a:latin typeface="Arial" panose="020B0604020202020204" pitchFamily="34" charset="0"/>
              <a:cs typeface="Arial" panose="020B0604020202020204" pitchFamily="34" charset="0"/>
            </a:endParaRPr>
          </a:p>
          <a:p>
            <a:pPr marL="177800" marR="330200" indent="-165735">
              <a:lnSpc>
                <a:spcPct val="128800"/>
              </a:lnSpc>
              <a:buClr>
                <a:srgbClr val="58595B"/>
              </a:buClr>
              <a:buFont typeface="ITC Eras Std Book"/>
              <a:buChar char="•"/>
              <a:tabLst>
                <a:tab pos="177800" algn="l"/>
              </a:tabLst>
            </a:pPr>
            <a:r>
              <a:rPr sz="1100" dirty="0" smtClean="0">
                <a:solidFill>
                  <a:srgbClr val="58595B"/>
                </a:solidFill>
                <a:latin typeface="Arial" panose="020B0604020202020204" pitchFamily="34" charset="0"/>
                <a:cs typeface="Arial" panose="020B0604020202020204" pitchFamily="34" charset="0"/>
              </a:rPr>
              <a:t>Berkshire Hathaway HomeServices California Properties Relocation, working with the employees and members of over 900 major organizations across North America</a:t>
            </a:r>
            <a:endParaRPr sz="1100" dirty="0">
              <a:latin typeface="Arial" panose="020B0604020202020204" pitchFamily="34" charset="0"/>
              <a:cs typeface="Arial" panose="020B0604020202020204" pitchFamily="34" charset="0"/>
            </a:endParaRPr>
          </a:p>
          <a:p>
            <a:pPr>
              <a:lnSpc>
                <a:spcPts val="700"/>
              </a:lnSpc>
              <a:spcBef>
                <a:spcPts val="19"/>
              </a:spcBef>
              <a:buClr>
                <a:srgbClr val="58595B"/>
              </a:buClr>
              <a:buFont typeface="ITC Eras Std Book"/>
              <a:buChar char="•"/>
            </a:pPr>
            <a:endParaRPr sz="700" dirty="0">
              <a:latin typeface="Arial" panose="020B0604020202020204" pitchFamily="34" charset="0"/>
              <a:cs typeface="Arial" panose="020B0604020202020204" pitchFamily="34" charset="0"/>
            </a:endParaRPr>
          </a:p>
          <a:p>
            <a:pPr marL="177800" marR="377190" indent="-165735">
              <a:lnSpc>
                <a:spcPct val="128800"/>
              </a:lnSpc>
              <a:buClr>
                <a:srgbClr val="58595B"/>
              </a:buClr>
              <a:buFont typeface="ITC Eras Std Book"/>
              <a:buChar char="•"/>
              <a:tabLst>
                <a:tab pos="177800" algn="l"/>
              </a:tabLst>
            </a:pPr>
            <a:r>
              <a:rPr sz="1100" dirty="0" smtClean="0">
                <a:solidFill>
                  <a:srgbClr val="58595B"/>
                </a:solidFill>
                <a:latin typeface="Arial" panose="020B0604020202020204" pitchFamily="34" charset="0"/>
                <a:cs typeface="Arial" panose="020B0604020202020204" pitchFamily="34" charset="0"/>
              </a:rPr>
              <a:t>Primary broker for highly successful worldwide relocation companies including Brookfield, SIRVA, AIReS, Weichert, Altair, Cartus, Graebel and many more</a:t>
            </a:r>
            <a:endParaRPr sz="1100" dirty="0">
              <a:latin typeface="Arial" panose="020B0604020202020204" pitchFamily="34" charset="0"/>
              <a:cs typeface="Arial" panose="020B0604020202020204" pitchFamily="34" charset="0"/>
            </a:endParaRPr>
          </a:p>
          <a:p>
            <a:pPr>
              <a:lnSpc>
                <a:spcPts val="550"/>
              </a:lnSpc>
              <a:spcBef>
                <a:spcPts val="5"/>
              </a:spcBef>
            </a:pPr>
            <a:endParaRPr sz="550" dirty="0">
              <a:latin typeface="Arial" panose="020B0604020202020204" pitchFamily="34" charset="0"/>
              <a:cs typeface="Arial" panose="020B0604020202020204" pitchFamily="34" charset="0"/>
            </a:endParaRPr>
          </a:p>
          <a:p>
            <a:pPr marL="12700" marR="12700" algn="just">
              <a:lnSpc>
                <a:spcPct val="128800"/>
              </a:lnSpc>
            </a:pPr>
            <a:r>
              <a:rPr sz="1100" dirty="0" smtClean="0">
                <a:solidFill>
                  <a:srgbClr val="58595B"/>
                </a:solidFill>
                <a:latin typeface="Arial" panose="020B0604020202020204" pitchFamily="34" charset="0"/>
                <a:cs typeface="Arial" panose="020B0604020202020204" pitchFamily="34" charset="0"/>
              </a:rPr>
              <a:t>Major corporations nationwide look to us for relocation assistance. This creates a rich source of highly motivated buyers for your home</a:t>
            </a:r>
            <a:endParaRPr sz="1100"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noAutofit/>
          </a:bodyPr>
          <a:lstStyle/>
          <a:p>
            <a:pPr marL="1139190">
              <a:lnSpc>
                <a:spcPts val="4185"/>
              </a:lnSpc>
            </a:pPr>
            <a:r>
              <a:rPr sz="2400" dirty="0" smtClean="0">
                <a:solidFill>
                  <a:srgbClr val="52144D"/>
                </a:solidFill>
                <a:latin typeface="Georgia" panose="02040502050405020303" pitchFamily="18" charset="0"/>
                <a:cs typeface="ITC Eras Std Light"/>
              </a:rPr>
              <a:t>THE CHARITABLE FOUNDATION</a:t>
            </a:r>
            <a:endParaRPr sz="2400" dirty="0">
              <a:latin typeface="Georgia" panose="02040502050405020303" pitchFamily="18" charset="0"/>
              <a:cs typeface="ITC Eras Std Light"/>
            </a:endParaRPr>
          </a:p>
          <a:p>
            <a:pPr marL="1139190">
              <a:lnSpc>
                <a:spcPts val="1555"/>
              </a:lnSpc>
            </a:pPr>
            <a:r>
              <a:rPr sz="1600" dirty="0" smtClean="0">
                <a:solidFill>
                  <a:srgbClr val="52144D"/>
                </a:solidFill>
                <a:latin typeface="Georgia" panose="02040502050405020303" pitchFamily="18" charset="0"/>
                <a:cs typeface="ITC Eras Std Medium"/>
              </a:rPr>
              <a:t>Agent Community Outreach</a:t>
            </a:r>
            <a:endParaRPr sz="1600" dirty="0">
              <a:latin typeface="Georgia" panose="02040502050405020303" pitchFamily="18" charset="0"/>
              <a:cs typeface="ITC Eras Std Medium"/>
            </a:endParaRPr>
          </a:p>
        </p:txBody>
      </p:sp>
      <p:sp>
        <p:nvSpPr>
          <p:cNvPr id="4" name="object 4"/>
          <p:cNvSpPr txBox="1"/>
          <p:nvPr/>
        </p:nvSpPr>
        <p:spPr>
          <a:xfrm>
            <a:off x="446087" y="2017970"/>
            <a:ext cx="7173913" cy="970915"/>
          </a:xfrm>
          <a:prstGeom prst="rect">
            <a:avLst/>
          </a:prstGeom>
        </p:spPr>
        <p:txBody>
          <a:bodyPr vert="horz" wrap="square" lIns="0" tIns="0" rIns="0" bIns="0" rtlCol="0">
            <a:noAutofit/>
          </a:bodyPr>
          <a:lstStyle/>
          <a:p>
            <a:pPr marL="12700" marR="12700">
              <a:lnSpc>
                <a:spcPct val="128800"/>
              </a:lnSpc>
            </a:pPr>
            <a:r>
              <a:rPr sz="1100" dirty="0" smtClean="0">
                <a:solidFill>
                  <a:srgbClr val="58595B"/>
                </a:solidFill>
                <a:latin typeface="Arial" panose="020B0604020202020204" pitchFamily="34" charset="0"/>
                <a:cs typeface="Arial" panose="020B0604020202020204" pitchFamily="34" charset="0"/>
              </a:rPr>
              <a:t>At  Berkshire  Hathaway  HomeServices  California  Properties,  we  know  our  clients  are  investing  not  only  in homes,  but  in  the  quality  of  life  that  surrounds  them.  That’s  why  we  contribute  part  of  every  commission  to The Charitable Foundation.</a:t>
            </a:r>
            <a:endParaRPr sz="1100" dirty="0">
              <a:latin typeface="Arial" panose="020B0604020202020204" pitchFamily="34" charset="0"/>
              <a:cs typeface="Arial" panose="020B0604020202020204" pitchFamily="34" charset="0"/>
            </a:endParaRPr>
          </a:p>
          <a:p>
            <a:pPr>
              <a:lnSpc>
                <a:spcPts val="1100"/>
              </a:lnSpc>
              <a:spcBef>
                <a:spcPts val="0"/>
              </a:spcBef>
            </a:pPr>
            <a:endParaRPr sz="1100" dirty="0">
              <a:latin typeface="Arial" panose="020B0604020202020204" pitchFamily="34" charset="0"/>
              <a:cs typeface="Arial" panose="020B0604020202020204" pitchFamily="34" charset="0"/>
            </a:endParaRPr>
          </a:p>
          <a:p>
            <a:pPr marL="12700" marR="1452880">
              <a:lnSpc>
                <a:spcPct val="100000"/>
              </a:lnSpc>
            </a:pPr>
            <a:r>
              <a:rPr sz="1100" dirty="0" smtClean="0">
                <a:solidFill>
                  <a:srgbClr val="58595B"/>
                </a:solidFill>
                <a:latin typeface="Arial" panose="020B0604020202020204" pitchFamily="34" charset="0"/>
                <a:cs typeface="Arial" panose="020B0604020202020204" pitchFamily="34" charset="0"/>
              </a:rPr>
              <a:t>For a list of our beneficiaries, or to request grant funds, visit</a:t>
            </a:r>
            <a:r>
              <a:rPr lang="en-US" sz="1100" dirty="0" smtClean="0">
                <a:solidFill>
                  <a:srgbClr val="58595B"/>
                </a:solidFill>
                <a:latin typeface="Arial" panose="020B0604020202020204" pitchFamily="34" charset="0"/>
                <a:cs typeface="Arial" panose="020B0604020202020204" pitchFamily="34" charset="0"/>
              </a:rPr>
              <a:t> f</a:t>
            </a:r>
            <a:r>
              <a:rPr sz="1100" dirty="0" smtClean="0">
                <a:solidFill>
                  <a:srgbClr val="58595B"/>
                </a:solidFill>
                <a:latin typeface="Arial" panose="020B0604020202020204" pitchFamily="34" charset="0"/>
                <a:cs typeface="Arial" panose="020B0604020202020204" pitchFamily="34" charset="0"/>
              </a:rPr>
              <a:t>oundation.bhhscalifornia.com.</a:t>
            </a:r>
            <a:endParaRPr sz="1100" dirty="0">
              <a:latin typeface="Arial" panose="020B0604020202020204" pitchFamily="34" charset="0"/>
              <a:cs typeface="Arial" panose="020B0604020202020204" pitchFamily="34" charset="0"/>
            </a:endParaRPr>
          </a:p>
        </p:txBody>
      </p:sp>
      <p:sp>
        <p:nvSpPr>
          <p:cNvPr id="5" name="object 5"/>
          <p:cNvSpPr/>
          <p:nvPr/>
        </p:nvSpPr>
        <p:spPr>
          <a:xfrm>
            <a:off x="461962" y="3208869"/>
            <a:ext cx="6901586" cy="0"/>
          </a:xfrm>
          <a:custGeom>
            <a:avLst/>
            <a:gdLst/>
            <a:ahLst/>
            <a:cxnLst/>
            <a:rect l="l" t="t" r="r" b="b"/>
            <a:pathLst>
              <a:path w="6901586">
                <a:moveTo>
                  <a:pt x="0" y="0"/>
                </a:moveTo>
                <a:lnTo>
                  <a:pt x="6901586" y="0"/>
                </a:lnTo>
              </a:path>
            </a:pathLst>
          </a:custGeom>
          <a:ln w="6350">
            <a:solidFill>
              <a:srgbClr val="58595B"/>
            </a:solidFill>
          </a:ln>
        </p:spPr>
        <p:txBody>
          <a:bodyPr wrap="square" lIns="0" tIns="0" rIns="0" bIns="0" rtlCol="0">
            <a:noAutofit/>
          </a:bodyPr>
          <a:lstStyle/>
          <a:p>
            <a:endParaRPr dirty="0"/>
          </a:p>
        </p:txBody>
      </p:sp>
      <p:sp>
        <p:nvSpPr>
          <p:cNvPr id="6" name="object 6"/>
          <p:cNvSpPr txBox="1"/>
          <p:nvPr/>
        </p:nvSpPr>
        <p:spPr>
          <a:xfrm>
            <a:off x="1701948" y="6757961"/>
            <a:ext cx="1169670" cy="152400"/>
          </a:xfrm>
          <a:prstGeom prst="rect">
            <a:avLst/>
          </a:prstGeom>
        </p:spPr>
        <p:txBody>
          <a:bodyPr vert="horz" wrap="square" lIns="0" tIns="0" rIns="0" bIns="0" rtlCol="0">
            <a:noAutofit/>
          </a:bodyPr>
          <a:lstStyle/>
          <a:p>
            <a:pPr marL="12700" algn="ctr">
              <a:lnSpc>
                <a:spcPct val="100000"/>
              </a:lnSpc>
            </a:pPr>
            <a:r>
              <a:rPr sz="900" dirty="0" smtClean="0">
                <a:solidFill>
                  <a:srgbClr val="58595B"/>
                </a:solidFill>
                <a:latin typeface="Arial" panose="020B0604020202020204" pitchFamily="34" charset="0"/>
                <a:cs typeface="Arial" panose="020B0604020202020204" pitchFamily="34" charset="0"/>
              </a:rPr>
              <a:t>Guide Dogs of America</a:t>
            </a:r>
            <a:endParaRPr sz="900" dirty="0">
              <a:latin typeface="Arial" panose="020B0604020202020204" pitchFamily="34" charset="0"/>
              <a:cs typeface="Arial" panose="020B0604020202020204" pitchFamily="34" charset="0"/>
            </a:endParaRPr>
          </a:p>
        </p:txBody>
      </p:sp>
      <p:sp>
        <p:nvSpPr>
          <p:cNvPr id="7" name="object 7"/>
          <p:cNvSpPr txBox="1"/>
          <p:nvPr/>
        </p:nvSpPr>
        <p:spPr>
          <a:xfrm>
            <a:off x="4616401" y="4923358"/>
            <a:ext cx="1509395" cy="152400"/>
          </a:xfrm>
          <a:prstGeom prst="rect">
            <a:avLst/>
          </a:prstGeom>
        </p:spPr>
        <p:txBody>
          <a:bodyPr vert="horz" wrap="square" lIns="0" tIns="0" rIns="0" bIns="0" rtlCol="0">
            <a:noAutofit/>
          </a:bodyPr>
          <a:lstStyle/>
          <a:p>
            <a:pPr marL="12700" algn="ctr">
              <a:lnSpc>
                <a:spcPct val="100000"/>
              </a:lnSpc>
            </a:pPr>
            <a:r>
              <a:rPr sz="900" dirty="0" smtClean="0">
                <a:solidFill>
                  <a:srgbClr val="58595B"/>
                </a:solidFill>
                <a:latin typeface="Arial" panose="020B0604020202020204" pitchFamily="34" charset="0"/>
                <a:cs typeface="Arial" panose="020B0604020202020204" pitchFamily="34" charset="0"/>
              </a:rPr>
              <a:t>The Sunshine Kids Foundation</a:t>
            </a:r>
            <a:endParaRPr sz="900" dirty="0">
              <a:latin typeface="Arial" panose="020B0604020202020204" pitchFamily="34" charset="0"/>
              <a:cs typeface="Arial" panose="020B0604020202020204" pitchFamily="34" charset="0"/>
            </a:endParaRPr>
          </a:p>
        </p:txBody>
      </p:sp>
      <p:sp>
        <p:nvSpPr>
          <p:cNvPr id="8" name="object 8"/>
          <p:cNvSpPr txBox="1"/>
          <p:nvPr/>
        </p:nvSpPr>
        <p:spPr>
          <a:xfrm>
            <a:off x="4631089" y="6755355"/>
            <a:ext cx="1480185" cy="294640"/>
          </a:xfrm>
          <a:prstGeom prst="rect">
            <a:avLst/>
          </a:prstGeom>
        </p:spPr>
        <p:txBody>
          <a:bodyPr vert="horz" wrap="square" lIns="0" tIns="0" rIns="0" bIns="0" rtlCol="0">
            <a:noAutofit/>
          </a:bodyPr>
          <a:lstStyle/>
          <a:p>
            <a:pPr marL="12700" algn="ctr">
              <a:lnSpc>
                <a:spcPct val="100000"/>
              </a:lnSpc>
            </a:pPr>
            <a:r>
              <a:rPr lang="en-US" sz="900" spc="-80" dirty="0">
                <a:solidFill>
                  <a:srgbClr val="58595B"/>
                </a:solidFill>
                <a:latin typeface="Arial" panose="020B0604020202020204" pitchFamily="34" charset="0"/>
                <a:cs typeface="Arial" panose="020B0604020202020204" pitchFamily="34" charset="0"/>
              </a:rPr>
              <a:t>Aliso Viejo community</a:t>
            </a:r>
            <a:endParaRPr lang="en-US" sz="900" dirty="0">
              <a:latin typeface="Arial" panose="020B0604020202020204" pitchFamily="34" charset="0"/>
              <a:cs typeface="Arial" panose="020B0604020202020204" pitchFamily="34" charset="0"/>
            </a:endParaRPr>
          </a:p>
        </p:txBody>
      </p:sp>
      <p:sp>
        <p:nvSpPr>
          <p:cNvPr id="9" name="object 9"/>
          <p:cNvSpPr/>
          <p:nvPr/>
        </p:nvSpPr>
        <p:spPr>
          <a:xfrm>
            <a:off x="1423987" y="5280914"/>
            <a:ext cx="1725218" cy="1399184"/>
          </a:xfrm>
          <a:custGeom>
            <a:avLst/>
            <a:gdLst/>
            <a:ahLst/>
            <a:cxnLst/>
            <a:rect l="l" t="t" r="r" b="b"/>
            <a:pathLst>
              <a:path w="1725218" h="1399184">
                <a:moveTo>
                  <a:pt x="0" y="1399184"/>
                </a:moveTo>
                <a:lnTo>
                  <a:pt x="1725218" y="1399184"/>
                </a:lnTo>
                <a:lnTo>
                  <a:pt x="1725218" y="0"/>
                </a:lnTo>
                <a:lnTo>
                  <a:pt x="0" y="0"/>
                </a:lnTo>
                <a:lnTo>
                  <a:pt x="0" y="1399184"/>
                </a:lnTo>
                <a:close/>
              </a:path>
            </a:pathLst>
          </a:custGeom>
          <a:solidFill>
            <a:srgbClr val="E6E7E8"/>
          </a:solidFill>
        </p:spPr>
        <p:txBody>
          <a:bodyPr wrap="square" lIns="0" tIns="0" rIns="0" bIns="0" rtlCol="0">
            <a:noAutofit/>
          </a:bodyPr>
          <a:lstStyle/>
          <a:p>
            <a:endParaRPr dirty="0"/>
          </a:p>
        </p:txBody>
      </p:sp>
      <p:sp>
        <p:nvSpPr>
          <p:cNvPr id="10" name="object 10"/>
          <p:cNvSpPr/>
          <p:nvPr/>
        </p:nvSpPr>
        <p:spPr>
          <a:xfrm>
            <a:off x="1423987" y="5280914"/>
            <a:ext cx="1725215" cy="1399184"/>
          </a:xfrm>
          <a:prstGeom prst="rect">
            <a:avLst/>
          </a:prstGeom>
          <a:blipFill>
            <a:blip r:embed="rId2" cstate="print"/>
            <a:stretch>
              <a:fillRect/>
            </a:stretch>
          </a:blipFill>
        </p:spPr>
        <p:txBody>
          <a:bodyPr wrap="square" lIns="0" tIns="0" rIns="0" bIns="0" rtlCol="0">
            <a:noAutofit/>
          </a:bodyPr>
          <a:lstStyle/>
          <a:p>
            <a:endParaRPr dirty="0"/>
          </a:p>
        </p:txBody>
      </p:sp>
      <p:sp>
        <p:nvSpPr>
          <p:cNvPr id="11" name="object 11"/>
          <p:cNvSpPr/>
          <p:nvPr/>
        </p:nvSpPr>
        <p:spPr>
          <a:xfrm>
            <a:off x="4508284" y="3454565"/>
            <a:ext cx="1725218" cy="1399184"/>
          </a:xfrm>
          <a:prstGeom prst="rect">
            <a:avLst/>
          </a:prstGeom>
          <a:blipFill>
            <a:blip r:embed="rId3" cstate="print"/>
            <a:stretch>
              <a:fillRect/>
            </a:stretch>
          </a:blipFill>
        </p:spPr>
        <p:txBody>
          <a:bodyPr wrap="square" lIns="0" tIns="0" rIns="0" bIns="0" rtlCol="0">
            <a:noAutofit/>
          </a:bodyPr>
          <a:lstStyle/>
          <a:p>
            <a:endParaRPr dirty="0"/>
          </a:p>
        </p:txBody>
      </p:sp>
      <p:sp>
        <p:nvSpPr>
          <p:cNvPr id="12" name="object 12"/>
          <p:cNvSpPr/>
          <p:nvPr/>
        </p:nvSpPr>
        <p:spPr>
          <a:xfrm>
            <a:off x="4508290" y="5280914"/>
            <a:ext cx="1725212" cy="1399184"/>
          </a:xfrm>
          <a:prstGeom prst="rect">
            <a:avLst/>
          </a:prstGeom>
          <a:blipFill>
            <a:blip r:embed="rId4" cstate="print"/>
            <a:stretch>
              <a:fillRect/>
            </a:stretch>
          </a:blipFill>
        </p:spPr>
        <p:txBody>
          <a:bodyPr wrap="square" lIns="0" tIns="0" rIns="0" bIns="0" rtlCol="0">
            <a:noAutofit/>
          </a:bodyPr>
          <a:lstStyle/>
          <a:p>
            <a:endParaRPr dirty="0"/>
          </a:p>
        </p:txBody>
      </p:sp>
      <p:sp>
        <p:nvSpPr>
          <p:cNvPr id="13" name="object 13"/>
          <p:cNvSpPr txBox="1"/>
          <p:nvPr/>
        </p:nvSpPr>
        <p:spPr>
          <a:xfrm>
            <a:off x="446087" y="7428938"/>
            <a:ext cx="6934834" cy="663575"/>
          </a:xfrm>
          <a:prstGeom prst="rect">
            <a:avLst/>
          </a:prstGeom>
        </p:spPr>
        <p:txBody>
          <a:bodyPr vert="horz" wrap="square" lIns="0" tIns="0" rIns="0" bIns="0" rtlCol="0">
            <a:noAutofit/>
          </a:bodyPr>
          <a:lstStyle/>
          <a:p>
            <a:pPr marL="12700" marR="12700" algn="just">
              <a:lnSpc>
                <a:spcPct val="128800"/>
              </a:lnSpc>
            </a:pPr>
            <a:r>
              <a:rPr sz="1100" dirty="0" smtClean="0">
                <a:solidFill>
                  <a:srgbClr val="58595B"/>
                </a:solidFill>
                <a:latin typeface="Arial" panose="020B0604020202020204" pitchFamily="34" charset="0"/>
                <a:cs typeface="Arial" panose="020B0604020202020204" pitchFamily="34" charset="0"/>
              </a:rPr>
              <a:t>Since its inception, our foundation has provided hundreds of grants totaling some $4 million to local organizations that promote health, education, community and environment. We also actively volunteer our own time and talents to the causes we support.</a:t>
            </a:r>
            <a:endParaRPr sz="1100" dirty="0">
              <a:latin typeface="Arial" panose="020B0604020202020204" pitchFamily="34" charset="0"/>
              <a:cs typeface="Arial" panose="020B0604020202020204" pitchFamily="34" charset="0"/>
            </a:endParaRPr>
          </a:p>
        </p:txBody>
      </p:sp>
      <p:sp>
        <p:nvSpPr>
          <p:cNvPr id="14" name="object 14"/>
          <p:cNvSpPr txBox="1"/>
          <p:nvPr/>
        </p:nvSpPr>
        <p:spPr>
          <a:xfrm>
            <a:off x="1701948" y="4923358"/>
            <a:ext cx="946963" cy="166032"/>
          </a:xfrm>
          <a:prstGeom prst="rect">
            <a:avLst/>
          </a:prstGeom>
        </p:spPr>
        <p:txBody>
          <a:bodyPr vert="horz" wrap="square" lIns="0" tIns="0" rIns="0" bIns="0" rtlCol="0">
            <a:noAutofit/>
          </a:bodyPr>
          <a:lstStyle/>
          <a:p>
            <a:pPr marL="12700" algn="ctr">
              <a:lnSpc>
                <a:spcPct val="100000"/>
              </a:lnSpc>
            </a:pPr>
            <a:r>
              <a:rPr lang="en-US" sz="900" spc="-80" dirty="0" smtClean="0">
                <a:solidFill>
                  <a:srgbClr val="58595B"/>
                </a:solidFill>
                <a:latin typeface="Arial" panose="020B0604020202020204" pitchFamily="34" charset="0"/>
                <a:cs typeface="Arial" panose="020B0604020202020204" pitchFamily="34" charset="0"/>
              </a:rPr>
              <a:t>Aliso Viejo community</a:t>
            </a:r>
            <a:endParaRPr sz="900" dirty="0">
              <a:latin typeface="Arial" panose="020B0604020202020204" pitchFamily="34" charset="0"/>
              <a:cs typeface="Arial" panose="020B0604020202020204" pitchFamily="34" charset="0"/>
            </a:endParaRPr>
          </a:p>
        </p:txBody>
      </p:sp>
      <p:sp>
        <p:nvSpPr>
          <p:cNvPr id="15" name="object 15"/>
          <p:cNvSpPr/>
          <p:nvPr/>
        </p:nvSpPr>
        <p:spPr>
          <a:xfrm>
            <a:off x="1404988" y="3454590"/>
            <a:ext cx="1725218" cy="1399158"/>
          </a:xfrm>
          <a:prstGeom prst="rect">
            <a:avLst/>
          </a:prstGeom>
          <a:blipFill>
            <a:blip r:embed="rId5" cstate="print"/>
            <a:stretch>
              <a:fillRect/>
            </a:stretch>
          </a:blipFill>
        </p:spPr>
        <p:txBody>
          <a:bodyPr wrap="square" lIns="0" tIns="0" rIns="0" bIns="0" rtlCol="0">
            <a:noAutofit/>
          </a:bodyPr>
          <a:lstStyle/>
          <a:p>
            <a:endParaRPr dirty="0"/>
          </a:p>
        </p:txBody>
      </p:sp>
      <p:sp>
        <p:nvSpPr>
          <p:cNvPr id="16" name="object 16"/>
          <p:cNvSpPr/>
          <p:nvPr/>
        </p:nvSpPr>
        <p:spPr>
          <a:xfrm>
            <a:off x="461962" y="7251693"/>
            <a:ext cx="6901586" cy="0"/>
          </a:xfrm>
          <a:custGeom>
            <a:avLst/>
            <a:gdLst/>
            <a:ahLst/>
            <a:cxnLst/>
            <a:rect l="l" t="t" r="r" b="b"/>
            <a:pathLst>
              <a:path w="6901586">
                <a:moveTo>
                  <a:pt x="0" y="0"/>
                </a:moveTo>
                <a:lnTo>
                  <a:pt x="6901586" y="0"/>
                </a:lnTo>
              </a:path>
            </a:pathLst>
          </a:custGeom>
          <a:ln w="6350">
            <a:solidFill>
              <a:srgbClr val="58595B"/>
            </a:solidFill>
          </a:ln>
        </p:spPr>
        <p:txBody>
          <a:bodyPr wrap="square" lIns="0" tIns="0" rIns="0" bIns="0" rtlCol="0">
            <a:noAutofit/>
          </a:bodyPr>
          <a:lstStyle/>
          <a:p>
            <a:endParaRPr dirty="0"/>
          </a:p>
        </p:txBody>
      </p:sp>
      <p:pic>
        <p:nvPicPr>
          <p:cNvPr id="17" name="Picture 16"/>
          <p:cNvPicPr>
            <a:picLocks noChangeAspect="1"/>
          </p:cNvPicPr>
          <p:nvPr/>
        </p:nvPicPr>
        <p:blipFill rotWithShape="1">
          <a:blip r:embed="rId6"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pic>
        <p:nvPicPr>
          <p:cNvPr id="3" name="Picture 2"/>
          <p:cNvPicPr>
            <a:picLocks noChangeAspect="1"/>
          </p:cNvPicPr>
          <p:nvPr/>
        </p:nvPicPr>
        <p:blipFill rotWithShape="1">
          <a:blip r:embed="rId7" cstate="print">
            <a:extLst>
              <a:ext uri="{28A0092B-C50C-407E-A947-70E740481C1C}">
                <a14:useLocalDpi xmlns:a14="http://schemas.microsoft.com/office/drawing/2010/main" val="0"/>
              </a:ext>
            </a:extLst>
          </a:blip>
          <a:srcRect t="4228" b="13994"/>
          <a:stretch/>
        </p:blipFill>
        <p:spPr>
          <a:xfrm>
            <a:off x="1404989" y="3429000"/>
            <a:ext cx="1735786" cy="1414670"/>
          </a:xfrm>
          <a:prstGeom prst="rect">
            <a:avLst/>
          </a:prstGeom>
        </p:spPr>
      </p:pic>
      <p:pic>
        <p:nvPicPr>
          <p:cNvPr id="18" name="Picture 17"/>
          <p:cNvPicPr>
            <a:picLocks noChangeAspect="1"/>
          </p:cNvPicPr>
          <p:nvPr/>
        </p:nvPicPr>
        <p:blipFill rotWithShape="1">
          <a:blip r:embed="rId8" cstate="print">
            <a:extLst>
              <a:ext uri="{28A0092B-C50C-407E-A947-70E740481C1C}">
                <a14:useLocalDpi xmlns:a14="http://schemas.microsoft.com/office/drawing/2010/main" val="0"/>
              </a:ext>
            </a:extLst>
          </a:blip>
          <a:srcRect t="2961" b="16317"/>
          <a:stretch/>
        </p:blipFill>
        <p:spPr>
          <a:xfrm>
            <a:off x="4178694" y="5257800"/>
            <a:ext cx="2084108" cy="1447799"/>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Box 5"/>
          <p:cNvSpPr>
            <a:spLocks noGrp="1" noChangeArrowheads="1"/>
          </p:cNvSpPr>
          <p:nvPr>
            <p:ph idx="1"/>
          </p:nvPr>
        </p:nvSpPr>
        <p:spPr bwMode="auto">
          <a:xfrm>
            <a:off x="685800" y="1722438"/>
            <a:ext cx="6629400" cy="3600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nSpc>
                <a:spcPct val="130000"/>
              </a:lnSpc>
              <a:spcBef>
                <a:spcPct val="0"/>
              </a:spcBef>
              <a:spcAft>
                <a:spcPts val="900"/>
              </a:spcAft>
            </a:pPr>
            <a:r>
              <a:rPr lang="en-US" altLang="en-US" sz="1500" b="1" dirty="0" smtClean="0">
                <a:latin typeface="District Light" charset="0"/>
                <a:ea typeface="ＭＳ Ｐゴシック" panose="020B0600070205080204" pitchFamily="34" charset="-128"/>
              </a:rPr>
              <a:t>I commit that I will:</a:t>
            </a:r>
          </a:p>
          <a:p>
            <a:pPr>
              <a:lnSpc>
                <a:spcPct val="130000"/>
              </a:lnSpc>
              <a:spcBef>
                <a:spcPct val="0"/>
              </a:spcBef>
              <a:spcAft>
                <a:spcPts val="900"/>
              </a:spcAft>
              <a:buClr>
                <a:srgbClr val="F2E8C6"/>
              </a:buClr>
              <a:buSzPct val="75000"/>
              <a:buFont typeface="Wingdings" panose="05000000000000000000" pitchFamily="2" charset="2"/>
              <a:buChar char="u"/>
            </a:pPr>
            <a:r>
              <a:rPr lang="en-US" altLang="en-US" sz="1500" dirty="0" smtClean="0">
                <a:latin typeface="District Light" charset="0"/>
                <a:ea typeface="ＭＳ Ｐゴシック" panose="020B0600070205080204" pitchFamily="34" charset="-128"/>
              </a:rPr>
              <a:t>Communicate with </a:t>
            </a:r>
            <a:r>
              <a:rPr lang="en-US" altLang="en-US" sz="1500" b="1" dirty="0" smtClean="0">
                <a:latin typeface="District Light" charset="0"/>
                <a:ea typeface="ＭＳ Ｐゴシック" panose="020B0600070205080204" pitchFamily="34" charset="-128"/>
              </a:rPr>
              <a:t>you</a:t>
            </a:r>
            <a:r>
              <a:rPr lang="en-US" altLang="en-US" sz="1500" dirty="0" smtClean="0">
                <a:latin typeface="District Light" charset="0"/>
                <a:ea typeface="ＭＳ Ｐゴシック" panose="020B0600070205080204" pitchFamily="34" charset="-128"/>
              </a:rPr>
              <a:t> in a timely and efficient manner.</a:t>
            </a:r>
          </a:p>
          <a:p>
            <a:pPr>
              <a:lnSpc>
                <a:spcPct val="130000"/>
              </a:lnSpc>
              <a:spcBef>
                <a:spcPct val="0"/>
              </a:spcBef>
              <a:spcAft>
                <a:spcPts val="900"/>
              </a:spcAft>
              <a:buClr>
                <a:srgbClr val="F2E8C6"/>
              </a:buClr>
              <a:buSzPct val="75000"/>
              <a:buFont typeface="Wingdings" panose="05000000000000000000" pitchFamily="2" charset="2"/>
              <a:buChar char="u"/>
            </a:pPr>
            <a:r>
              <a:rPr lang="en-US" altLang="en-US" sz="1500" dirty="0" smtClean="0">
                <a:latin typeface="District Light" charset="0"/>
                <a:ea typeface="ＭＳ Ｐゴシック" panose="020B0600070205080204" pitchFamily="34" charset="-128"/>
              </a:rPr>
              <a:t> Identify </a:t>
            </a:r>
            <a:r>
              <a:rPr lang="en-US" altLang="en-US" sz="1500" b="1" dirty="0" smtClean="0">
                <a:latin typeface="District Light" charset="0"/>
                <a:ea typeface="ＭＳ Ｐゴシック" panose="020B0600070205080204" pitchFamily="34" charset="-128"/>
              </a:rPr>
              <a:t>your</a:t>
            </a:r>
            <a:r>
              <a:rPr lang="en-US" altLang="en-US" sz="1500" dirty="0" smtClean="0">
                <a:latin typeface="District Light" charset="0"/>
                <a:ea typeface="ＭＳ Ｐゴシック" panose="020B0600070205080204" pitchFamily="34" charset="-128"/>
              </a:rPr>
              <a:t> needs.</a:t>
            </a:r>
          </a:p>
          <a:p>
            <a:pPr>
              <a:lnSpc>
                <a:spcPct val="130000"/>
              </a:lnSpc>
              <a:spcBef>
                <a:spcPct val="0"/>
              </a:spcBef>
              <a:spcAft>
                <a:spcPts val="900"/>
              </a:spcAft>
              <a:buClr>
                <a:srgbClr val="F2E8C6"/>
              </a:buClr>
              <a:buSzPct val="75000"/>
              <a:buFont typeface="Wingdings" panose="05000000000000000000" pitchFamily="2" charset="2"/>
              <a:buChar char="u"/>
            </a:pPr>
            <a:r>
              <a:rPr lang="en-US" altLang="en-US" sz="1500" dirty="0" smtClean="0">
                <a:latin typeface="District Light" charset="0"/>
                <a:ea typeface="ＭＳ Ｐゴシック" panose="020B0600070205080204" pitchFamily="34" charset="-128"/>
              </a:rPr>
              <a:t> Develop and implement an effective Marketing Plan for </a:t>
            </a:r>
            <a:r>
              <a:rPr lang="en-US" altLang="en-US" sz="1500" b="1" dirty="0" smtClean="0">
                <a:latin typeface="District Light" charset="0"/>
                <a:ea typeface="ＭＳ Ｐゴシック" panose="020B0600070205080204" pitchFamily="34" charset="-128"/>
              </a:rPr>
              <a:t>your</a:t>
            </a:r>
            <a:r>
              <a:rPr lang="en-US" altLang="en-US" sz="1500" dirty="0" smtClean="0">
                <a:latin typeface="District Light" charset="0"/>
                <a:ea typeface="ＭＳ Ｐゴシック" panose="020B0600070205080204" pitchFamily="34" charset="-128"/>
              </a:rPr>
              <a:t> property.</a:t>
            </a:r>
          </a:p>
          <a:p>
            <a:pPr>
              <a:lnSpc>
                <a:spcPct val="130000"/>
              </a:lnSpc>
              <a:spcBef>
                <a:spcPct val="0"/>
              </a:spcBef>
              <a:spcAft>
                <a:spcPts val="900"/>
              </a:spcAft>
              <a:buClr>
                <a:srgbClr val="F2E8C6"/>
              </a:buClr>
              <a:buSzPct val="75000"/>
              <a:buFont typeface="Wingdings" panose="05000000000000000000" pitchFamily="2" charset="2"/>
              <a:buChar char="u"/>
            </a:pPr>
            <a:r>
              <a:rPr lang="en-US" altLang="en-US" sz="1500" dirty="0" smtClean="0">
                <a:latin typeface="District Light" charset="0"/>
                <a:ea typeface="ＭＳ Ｐゴシック" panose="020B0600070205080204" pitchFamily="34" charset="-128"/>
              </a:rPr>
              <a:t> Help </a:t>
            </a:r>
            <a:r>
              <a:rPr lang="en-US" altLang="en-US" sz="1500" b="1" dirty="0" smtClean="0">
                <a:latin typeface="District Light" charset="0"/>
                <a:ea typeface="ＭＳ Ｐゴシック" panose="020B0600070205080204" pitchFamily="34" charset="-128"/>
              </a:rPr>
              <a:t>you</a:t>
            </a:r>
            <a:r>
              <a:rPr lang="en-US" altLang="en-US" sz="1500" dirty="0" smtClean="0">
                <a:latin typeface="District Light" charset="0"/>
                <a:ea typeface="ＭＳ Ｐゴシック" panose="020B0600070205080204" pitchFamily="34" charset="-128"/>
              </a:rPr>
              <a:t> determine an effective pricing strategy.</a:t>
            </a:r>
          </a:p>
          <a:p>
            <a:pPr>
              <a:lnSpc>
                <a:spcPct val="130000"/>
              </a:lnSpc>
              <a:spcBef>
                <a:spcPct val="0"/>
              </a:spcBef>
              <a:spcAft>
                <a:spcPts val="900"/>
              </a:spcAft>
              <a:buClr>
                <a:srgbClr val="F2E8C6"/>
              </a:buClr>
              <a:buSzPct val="75000"/>
              <a:buFont typeface="Wingdings" panose="05000000000000000000" pitchFamily="2" charset="2"/>
              <a:buChar char="u"/>
            </a:pPr>
            <a:r>
              <a:rPr lang="en-US" altLang="en-US" sz="1500" dirty="0" smtClean="0">
                <a:latin typeface="District Light" charset="0"/>
                <a:ea typeface="ＭＳ Ｐゴシック" panose="020B0600070205080204" pitchFamily="34" charset="-128"/>
              </a:rPr>
              <a:t> Recommend steps to prepare </a:t>
            </a:r>
            <a:r>
              <a:rPr lang="en-US" altLang="en-US" sz="1500" b="1" dirty="0" smtClean="0">
                <a:latin typeface="District Light" charset="0"/>
                <a:ea typeface="ＭＳ Ｐゴシック" panose="020B0600070205080204" pitchFamily="34" charset="-128"/>
              </a:rPr>
              <a:t>your</a:t>
            </a:r>
            <a:r>
              <a:rPr lang="en-US" altLang="en-US" sz="1500" dirty="0" smtClean="0">
                <a:latin typeface="District Light" charset="0"/>
                <a:ea typeface="ＭＳ Ｐゴシック" panose="020B0600070205080204" pitchFamily="34" charset="-128"/>
              </a:rPr>
              <a:t> property for market.</a:t>
            </a:r>
          </a:p>
          <a:p>
            <a:pPr>
              <a:lnSpc>
                <a:spcPct val="130000"/>
              </a:lnSpc>
              <a:spcBef>
                <a:spcPct val="0"/>
              </a:spcBef>
              <a:spcAft>
                <a:spcPts val="900"/>
              </a:spcAft>
              <a:buClr>
                <a:srgbClr val="F2E8C6"/>
              </a:buClr>
              <a:buSzPct val="75000"/>
              <a:buFont typeface="Wingdings" panose="05000000000000000000" pitchFamily="2" charset="2"/>
              <a:buChar char="u"/>
            </a:pPr>
            <a:r>
              <a:rPr lang="en-US" altLang="en-US" sz="1500" dirty="0" smtClean="0">
                <a:latin typeface="District Light" charset="0"/>
                <a:ea typeface="ＭＳ Ｐゴシック" panose="020B0600070205080204" pitchFamily="34" charset="-128"/>
              </a:rPr>
              <a:t> Represent </a:t>
            </a:r>
            <a:r>
              <a:rPr lang="en-US" altLang="en-US" sz="1500" b="1" dirty="0" smtClean="0">
                <a:latin typeface="District Light" charset="0"/>
                <a:ea typeface="ＭＳ Ｐゴシック" panose="020B0600070205080204" pitchFamily="34" charset="-128"/>
              </a:rPr>
              <a:t>you</a:t>
            </a:r>
            <a:r>
              <a:rPr lang="en-US" altLang="en-US" sz="1500" dirty="0" smtClean="0">
                <a:latin typeface="District Light" charset="0"/>
                <a:ea typeface="ＭＳ Ｐゴシック" panose="020B0600070205080204" pitchFamily="34" charset="-128"/>
              </a:rPr>
              <a:t> in negotiations with prospective buyers.</a:t>
            </a:r>
          </a:p>
          <a:p>
            <a:pPr>
              <a:lnSpc>
                <a:spcPct val="130000"/>
              </a:lnSpc>
              <a:spcBef>
                <a:spcPct val="0"/>
              </a:spcBef>
              <a:spcAft>
                <a:spcPts val="900"/>
              </a:spcAft>
              <a:buClr>
                <a:srgbClr val="F2E8C6"/>
              </a:buClr>
              <a:buSzPct val="75000"/>
              <a:buFont typeface="Wingdings" panose="05000000000000000000" pitchFamily="2" charset="2"/>
              <a:buChar char="u"/>
            </a:pPr>
            <a:r>
              <a:rPr lang="en-US" altLang="en-US" sz="1500" dirty="0" smtClean="0">
                <a:latin typeface="District Light" charset="0"/>
                <a:ea typeface="ＭＳ Ｐゴシック" panose="020B0600070205080204" pitchFamily="34" charset="-128"/>
              </a:rPr>
              <a:t> Work to protect </a:t>
            </a:r>
            <a:r>
              <a:rPr lang="en-US" altLang="en-US" sz="1500" b="1" dirty="0" smtClean="0">
                <a:latin typeface="District Light" charset="0"/>
                <a:ea typeface="ＭＳ Ｐゴシック" panose="020B0600070205080204" pitchFamily="34" charset="-128"/>
              </a:rPr>
              <a:t>your</a:t>
            </a:r>
            <a:r>
              <a:rPr lang="en-US" altLang="en-US" sz="1500" dirty="0" smtClean="0">
                <a:latin typeface="District Light" charset="0"/>
                <a:ea typeface="ＭＳ Ｐゴシック" panose="020B0600070205080204" pitchFamily="34" charset="-128"/>
              </a:rPr>
              <a:t> interests through the completion of the   transaction.</a:t>
            </a:r>
          </a:p>
        </p:txBody>
      </p:sp>
      <p:sp>
        <p:nvSpPr>
          <p:cNvPr id="46083" name="Title 5"/>
          <p:cNvSpPr txBox="1">
            <a:spLocks/>
          </p:cNvSpPr>
          <p:nvPr/>
        </p:nvSpPr>
        <p:spPr bwMode="auto">
          <a:xfrm>
            <a:off x="1568450" y="718345"/>
            <a:ext cx="4687887"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dirty="0" smtClean="0">
                <a:latin typeface="District Light" charset="0"/>
              </a:rPr>
              <a:t>Home selling </a:t>
            </a:r>
            <a:r>
              <a:rPr lang="en-US" altLang="en-US" sz="2000" dirty="0">
                <a:latin typeface="District Light" charset="0"/>
              </a:rPr>
              <a:t>Services Commitment</a:t>
            </a:r>
          </a:p>
        </p:txBody>
      </p:sp>
      <p:pic>
        <p:nvPicPr>
          <p:cNvPr id="46084" name="Picture 6" descr="G:\MARKETING\ADVERTISING &amp; MARKETING MAIN FOLDER\A_PREA PROJECTS\Stock Photos\technology\Agent_client_14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5867400"/>
            <a:ext cx="340518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044722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5"/>
          <p:cNvSpPr txBox="1">
            <a:spLocks/>
          </p:cNvSpPr>
          <p:nvPr/>
        </p:nvSpPr>
        <p:spPr bwMode="auto">
          <a:xfrm>
            <a:off x="1713706" y="533400"/>
            <a:ext cx="4459287"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dirty="0">
                <a:latin typeface="District Light" charset="0"/>
              </a:rPr>
              <a:t>Thank You</a:t>
            </a:r>
          </a:p>
        </p:txBody>
      </p:sp>
      <p:sp>
        <p:nvSpPr>
          <p:cNvPr id="47107" name="TextBox 1"/>
          <p:cNvSpPr txBox="1">
            <a:spLocks noChangeArrowheads="1"/>
          </p:cNvSpPr>
          <p:nvPr/>
        </p:nvSpPr>
        <p:spPr bwMode="auto">
          <a:xfrm>
            <a:off x="1028700" y="2405063"/>
            <a:ext cx="58293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r>
              <a:rPr lang="en-US" altLang="en-US" sz="1800" dirty="0">
                <a:latin typeface="District Light" charset="0"/>
              </a:rPr>
              <a:t>Thank you for taking the time to review this presentation. I look forward to working with you.</a:t>
            </a:r>
          </a:p>
        </p:txBody>
      </p:sp>
      <p:pic>
        <p:nvPicPr>
          <p:cNvPr id="47108" name="Picture 2" descr="16229963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548063"/>
            <a:ext cx="3024188" cy="452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ject 3"/>
          <p:cNvSpPr txBox="1"/>
          <p:nvPr/>
        </p:nvSpPr>
        <p:spPr>
          <a:xfrm>
            <a:off x="3078215" y="8574073"/>
            <a:ext cx="1616075" cy="800100"/>
          </a:xfrm>
          <a:prstGeom prst="rect">
            <a:avLst/>
          </a:prstGeom>
        </p:spPr>
        <p:txBody>
          <a:bodyPr vert="horz" wrap="square" lIns="0" tIns="0" rIns="0" bIns="0" rtlCol="0">
            <a:noAutofit/>
          </a:bodyPr>
          <a:lstStyle/>
          <a:p>
            <a:pPr marR="0" algn="ctr">
              <a:lnSpc>
                <a:spcPct val="100000"/>
              </a:lnSpc>
            </a:pPr>
            <a:r>
              <a:rPr lang="en-US" sz="1200" dirty="0" smtClean="0">
                <a:latin typeface="ITC Eras Std Book"/>
                <a:cs typeface="ITC Eras Std Book"/>
              </a:rPr>
              <a:t>Amir Vahdat</a:t>
            </a:r>
            <a:endParaRPr sz="1200" dirty="0">
              <a:latin typeface="ITC Eras Std Book"/>
              <a:cs typeface="ITC Eras Std Book"/>
            </a:endParaRPr>
          </a:p>
          <a:p>
            <a:pPr marL="12700" marR="12700" indent="0" algn="ctr">
              <a:lnSpc>
                <a:spcPts val="1200"/>
              </a:lnSpc>
            </a:pPr>
            <a:r>
              <a:rPr lang="en-US" sz="900" spc="0" dirty="0" smtClean="0">
                <a:solidFill>
                  <a:srgbClr val="58595B"/>
                </a:solidFill>
                <a:latin typeface="ITC Eras Std Book"/>
                <a:cs typeface="ITC Eras Std Book"/>
              </a:rPr>
              <a:t>30812 S. Coast HWY.</a:t>
            </a:r>
          </a:p>
          <a:p>
            <a:pPr marL="12700" marR="12700" indent="0" algn="ctr">
              <a:lnSpc>
                <a:spcPts val="1200"/>
              </a:lnSpc>
            </a:pPr>
            <a:r>
              <a:rPr lang="en-US" sz="900" spc="0" dirty="0" smtClean="0">
                <a:solidFill>
                  <a:srgbClr val="58595B"/>
                </a:solidFill>
                <a:latin typeface="ITC Eras Std Book"/>
                <a:cs typeface="ITC Eras Std Book"/>
              </a:rPr>
              <a:t>Laguna Beach</a:t>
            </a:r>
            <a:r>
              <a:rPr sz="900" spc="0" dirty="0" smtClean="0">
                <a:solidFill>
                  <a:srgbClr val="58595B"/>
                </a:solidFill>
                <a:latin typeface="ITC Eras Std Book"/>
                <a:cs typeface="ITC Eras Std Book"/>
              </a:rPr>
              <a:t>, CA 9</a:t>
            </a:r>
            <a:r>
              <a:rPr lang="en-US" sz="900" spc="0" dirty="0" smtClean="0">
                <a:solidFill>
                  <a:srgbClr val="58595B"/>
                </a:solidFill>
                <a:latin typeface="ITC Eras Std Book"/>
                <a:cs typeface="ITC Eras Std Book"/>
              </a:rPr>
              <a:t>2651</a:t>
            </a:r>
            <a:r>
              <a:rPr sz="900" spc="0" dirty="0" smtClean="0">
                <a:solidFill>
                  <a:srgbClr val="58595B"/>
                </a:solidFill>
                <a:latin typeface="ITC Eras Std Book"/>
                <a:cs typeface="ITC Eras Std Book"/>
              </a:rPr>
              <a:t> </a:t>
            </a:r>
            <a:endParaRPr lang="en-US" sz="900" spc="0" dirty="0" smtClean="0">
              <a:solidFill>
                <a:srgbClr val="58595B"/>
              </a:solidFill>
              <a:latin typeface="ITC Eras Std Book"/>
              <a:cs typeface="ITC Eras Std Book"/>
            </a:endParaRPr>
          </a:p>
          <a:p>
            <a:pPr marL="12700" marR="12700" indent="0" algn="ctr">
              <a:lnSpc>
                <a:spcPts val="1200"/>
              </a:lnSpc>
            </a:pPr>
            <a:r>
              <a:rPr lang="en-US" sz="900" spc="0" dirty="0" smtClean="0">
                <a:solidFill>
                  <a:srgbClr val="58595B"/>
                </a:solidFill>
                <a:latin typeface="ITC Eras Std Book"/>
                <a:cs typeface="ITC Eras Std Book"/>
              </a:rPr>
              <a:t>949-682-9090</a:t>
            </a:r>
            <a:endParaRPr sz="900" dirty="0">
              <a:latin typeface="ITC Eras Std Book"/>
              <a:cs typeface="ITC Eras Std Book"/>
            </a:endParaRPr>
          </a:p>
          <a:p>
            <a:pPr marR="0" algn="ctr">
              <a:lnSpc>
                <a:spcPct val="100000"/>
              </a:lnSpc>
              <a:spcBef>
                <a:spcPts val="60"/>
              </a:spcBef>
            </a:pPr>
            <a:r>
              <a:rPr sz="900" dirty="0" smtClean="0">
                <a:solidFill>
                  <a:srgbClr val="58595B"/>
                </a:solidFill>
                <a:latin typeface="ITC Eras Std Book"/>
                <a:cs typeface="ITC Eras Std Book"/>
              </a:rPr>
              <a:t>ww</a:t>
            </a:r>
            <a:r>
              <a:rPr sz="900" spc="-75" dirty="0" smtClean="0">
                <a:solidFill>
                  <a:srgbClr val="58595B"/>
                </a:solidFill>
                <a:latin typeface="ITC Eras Std Book"/>
                <a:cs typeface="ITC Eras Std Book"/>
              </a:rPr>
              <a:t>w</a:t>
            </a:r>
            <a:r>
              <a:rPr sz="900" spc="0" dirty="0" smtClean="0">
                <a:solidFill>
                  <a:srgbClr val="58595B"/>
                </a:solidFill>
                <a:latin typeface="ITC Eras Std Book"/>
                <a:cs typeface="ITC Eras Std Book"/>
              </a:rPr>
              <a:t>.</a:t>
            </a:r>
            <a:r>
              <a:rPr lang="en-US" sz="900" spc="0" dirty="0" smtClean="0">
                <a:solidFill>
                  <a:srgbClr val="58595B"/>
                </a:solidFill>
                <a:latin typeface="ITC Eras Std Book"/>
                <a:cs typeface="ITC Eras Std Book"/>
              </a:rPr>
              <a:t>OCLuxuryProperty</a:t>
            </a:r>
            <a:r>
              <a:rPr sz="900" spc="0" dirty="0" smtClean="0">
                <a:solidFill>
                  <a:srgbClr val="58595B"/>
                </a:solidFill>
                <a:latin typeface="ITC Eras Std Book"/>
                <a:cs typeface="ITC Eras Std Book"/>
              </a:rPr>
              <a:t>.com</a:t>
            </a:r>
            <a:endParaRPr sz="900" dirty="0">
              <a:latin typeface="ITC Eras Std Book"/>
              <a:cs typeface="ITC Eras Std Book"/>
            </a:endParaRPr>
          </a:p>
        </p:txBody>
      </p:sp>
    </p:spTree>
    <p:extLst>
      <p:ext uri="{BB962C8B-B14F-4D97-AF65-F5344CB8AC3E}">
        <p14:creationId xmlns:p14="http://schemas.microsoft.com/office/powerpoint/2010/main" val="137968138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29579" y="9580035"/>
            <a:ext cx="2092325" cy="106045"/>
          </a:xfrm>
          <a:prstGeom prst="rect">
            <a:avLst/>
          </a:prstGeom>
        </p:spPr>
        <p:txBody>
          <a:bodyPr vert="horz" wrap="square" lIns="0" tIns="0" rIns="0" bIns="0" rtlCol="0">
            <a:noAutofit/>
          </a:bodyPr>
          <a:lstStyle/>
          <a:p>
            <a:pPr marL="12700">
              <a:lnSpc>
                <a:spcPct val="100000"/>
              </a:lnSpc>
            </a:pPr>
            <a:r>
              <a:rPr sz="600" dirty="0" smtClean="0">
                <a:solidFill>
                  <a:srgbClr val="58595B"/>
                </a:solidFill>
                <a:latin typeface="ITC Eras Std Book"/>
                <a:cs typeface="ITC Eras Std Book"/>
              </a:rPr>
              <a:t>© 2013 Berkshi</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e Hathaway HomeSe</a:t>
            </a:r>
            <a:r>
              <a:rPr sz="600" spc="5"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vices California P</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operties</a:t>
            </a:r>
            <a:endParaRPr sz="600">
              <a:latin typeface="ITC Eras Std Book"/>
              <a:cs typeface="ITC Eras Std Book"/>
            </a:endParaRPr>
          </a:p>
        </p:txBody>
      </p:sp>
      <p:sp>
        <p:nvSpPr>
          <p:cNvPr id="4" name="object 5"/>
          <p:cNvSpPr txBox="1">
            <a:spLocks/>
          </p:cNvSpPr>
          <p:nvPr/>
        </p:nvSpPr>
        <p:spPr>
          <a:xfrm>
            <a:off x="386543" y="1371600"/>
            <a:ext cx="6978396" cy="745640"/>
          </a:xfrm>
          <a:prstGeom prst="rect">
            <a:avLst/>
          </a:prstGeom>
        </p:spPr>
        <p:txBody>
          <a:bodyPr vert="horz" wrap="square" lIns="0" tIns="0" rIns="0" bIns="0" rtlCol="0">
            <a:noAutofit/>
          </a:bodyPr>
          <a:lstStyle/>
          <a:p>
            <a:pPr>
              <a:lnSpc>
                <a:spcPct val="150000"/>
              </a:lnSpc>
            </a:pPr>
            <a:r>
              <a:rPr lang="en-US" sz="1600" b="1" i="1" cap="all" dirty="0"/>
              <a:t>Amir’s Mission</a:t>
            </a:r>
            <a:endParaRPr lang="en-US" sz="1600" cap="all" dirty="0"/>
          </a:p>
          <a:p>
            <a:pPr>
              <a:lnSpc>
                <a:spcPct val="150000"/>
              </a:lnSpc>
            </a:pPr>
            <a:r>
              <a:rPr lang="en-US" sz="1100" i="1" dirty="0"/>
              <a:t>Amir is passionate about delivering exceptional consumer experiences. By offering a complete suite of real estate services, he ensure that we meet our consumers’ every need. Amir believes that access to the best and most timely information can dramatically shape our decisions. Today’s consumer needs a trusted resource that can help them navigate the complex process that real estate has become. With Amir’s team, extensive knowledge in every aspect of the field, and fueled by consumer research and insights, they are the go-to source for information and education. As committed to growth and innovation as we are to our consumers, Amir have launched </a:t>
            </a:r>
            <a:r>
              <a:rPr lang="en-US" sz="1100" i="1" dirty="0" err="1"/>
              <a:t>OCLuxuryProperty</a:t>
            </a:r>
            <a:r>
              <a:rPr lang="en-US" sz="1100" i="1" dirty="0"/>
              <a:t> on Facebook, LinkedIn, WordPress and the website itself which, is our groundbreaking new web feature that facilitates open communication with consumers, allowing them to tap into the wealth of knowledge of top industry experts</a:t>
            </a:r>
            <a:endParaRPr lang="en-US" sz="1100" dirty="0"/>
          </a:p>
          <a:p>
            <a:pPr>
              <a:lnSpc>
                <a:spcPct val="150000"/>
              </a:lnSpc>
            </a:pPr>
            <a:r>
              <a:rPr lang="en-US" sz="1100" i="1" dirty="0"/>
              <a:t> It is important to know the real estate company you choose is supported by power, experience and assets of a global leader. Berkshire Hathaway HomeServices is owned by Warren Buffet so you can choose them with exceptional assurance. They are one of the largest global real estate companies. Amir’s offices are based in Orange County, so he is well positioned to do business in Southern California. If you, your friends, or anyone you know are thinking of buying, selling or leasing, Amir would greatly appreciate your referral.</a:t>
            </a:r>
            <a:endParaRPr lang="en-US" sz="1100" dirty="0"/>
          </a:p>
          <a:p>
            <a:pPr>
              <a:lnSpc>
                <a:spcPct val="150000"/>
              </a:lnSpc>
            </a:pPr>
            <a:r>
              <a:rPr lang="en-US" sz="1600" b="1" i="1" cap="all" dirty="0"/>
              <a:t>Personal Philosophy</a:t>
            </a:r>
            <a:endParaRPr lang="en-US" sz="1600" cap="all" dirty="0"/>
          </a:p>
          <a:p>
            <a:pPr>
              <a:lnSpc>
                <a:spcPct val="150000"/>
              </a:lnSpc>
            </a:pPr>
            <a:r>
              <a:rPr lang="en-US" sz="1100" dirty="0"/>
              <a:t>Amir value physical health and well-being and believe they are essential for a happy life. Therefore he will aim at maintaining his own personal health and well-being to model these to his family and to keep in the best possible physical state to be able to do his job well. Amir value friendship, therefore he will act with friendliness towards colleagues, neighbors, and people who he knows, both online and face-to-face. He also value friendship as a sustaining force when difficulties arise in life, therefore he will call upon friends and colleagues to help him work through his own difficulties. Amir value responsibility and see this as each human’s duty to honor the rest of creation: other people, other living creatures and the environment</a:t>
            </a:r>
            <a:r>
              <a:rPr lang="en-US" sz="1600" dirty="0"/>
              <a:t>. </a:t>
            </a:r>
          </a:p>
          <a:p>
            <a:pPr>
              <a:lnSpc>
                <a:spcPct val="150000"/>
              </a:lnSpc>
            </a:pPr>
            <a:r>
              <a:rPr lang="en-US" sz="1600" b="1" i="1" cap="all" dirty="0"/>
              <a:t>Business Philosophy</a:t>
            </a:r>
            <a:endParaRPr lang="en-US" sz="1600" cap="all" dirty="0"/>
          </a:p>
          <a:p>
            <a:pPr>
              <a:lnSpc>
                <a:spcPct val="150000"/>
              </a:lnSpc>
            </a:pPr>
            <a:r>
              <a:rPr lang="en-US" sz="1100" dirty="0"/>
              <a:t>Amir Vahdat does not believe in doing anything half way. His commitment to clients and customers is to provide them with the respect and the outstanding customer service they deserve and doing his job well. With great experience as a Laguna Beach Realtor and servicing all areas in Orange County, Amir help both buyers and sellers meet their real estate objectives. Amir have extensive knowledge of each of the communities located in and around Laguna Beach, and he will work tirelessly on your behalf to make your next south Orange County home buying or selling experience, a pleasant and successful one</a:t>
            </a:r>
            <a:r>
              <a:rPr lang="en-US" sz="1100" dirty="0" smtClean="0"/>
              <a:t>.</a:t>
            </a:r>
            <a:endParaRPr lang="en-US" sz="110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sp>
        <p:nvSpPr>
          <p:cNvPr id="11" name="Rectangle 5"/>
          <p:cNvSpPr>
            <a:spLocks noChangeArrowheads="1"/>
          </p:cNvSpPr>
          <p:nvPr/>
        </p:nvSpPr>
        <p:spPr bwMode="auto">
          <a:xfrm>
            <a:off x="2008188" y="3116263"/>
            <a:ext cx="7772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6472" y="36095"/>
            <a:ext cx="1411292" cy="1519989"/>
          </a:xfrm>
          <a:prstGeom prst="rect">
            <a:avLst/>
          </a:prstGeom>
          <a:ln>
            <a:noFill/>
          </a:ln>
          <a:effectLst>
            <a:softEdge rad="112500"/>
          </a:effectLst>
        </p:spPr>
      </p:pic>
      <p:sp>
        <p:nvSpPr>
          <p:cNvPr id="24" name="Rectangle 23"/>
          <p:cNvSpPr/>
          <p:nvPr/>
        </p:nvSpPr>
        <p:spPr>
          <a:xfrm>
            <a:off x="2008188" y="352250"/>
            <a:ext cx="3886200" cy="369332"/>
          </a:xfrm>
          <a:prstGeom prst="rect">
            <a:avLst/>
          </a:prstGeom>
        </p:spPr>
        <p:txBody>
          <a:bodyPr>
            <a:spAutoFit/>
          </a:bodyPr>
          <a:lstStyle/>
          <a:p>
            <a:pPr lvl="0" algn="ctr" eaLnBrk="0" fontAlgn="base" hangingPunct="0">
              <a:spcBef>
                <a:spcPct val="0"/>
              </a:spcBef>
              <a:spcAft>
                <a:spcPct val="0"/>
              </a:spcAft>
              <a:tabLst>
                <a:tab pos="238125" algn="l"/>
              </a:tabLst>
            </a:pPr>
            <a:r>
              <a:rPr lang="en-US" altLang="en-US" dirty="0" smtClean="0">
                <a:solidFill>
                  <a:srgbClr val="365F91"/>
                </a:solidFill>
                <a:latin typeface="Cambria" panose="02040503050406030204" pitchFamily="18" charset="0"/>
                <a:ea typeface="Times New Roman" panose="02020603050405020304" pitchFamily="18" charset="0"/>
                <a:cs typeface="Times New Roman" panose="02020603050405020304" pitchFamily="18" charset="0"/>
              </a:rPr>
              <a:t>O.C. Luxury Property</a:t>
            </a:r>
            <a:endParaRPr lang="en-US" altLang="en-US" dirty="0">
              <a:solidFill>
                <a:srgbClr val="365F91"/>
              </a:solidFill>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72626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29579" y="9580035"/>
            <a:ext cx="2092325" cy="106045"/>
          </a:xfrm>
          <a:prstGeom prst="rect">
            <a:avLst/>
          </a:prstGeom>
        </p:spPr>
        <p:txBody>
          <a:bodyPr vert="horz" wrap="square" lIns="0" tIns="0" rIns="0" bIns="0" rtlCol="0">
            <a:noAutofit/>
          </a:bodyPr>
          <a:lstStyle/>
          <a:p>
            <a:pPr marL="12700">
              <a:lnSpc>
                <a:spcPct val="100000"/>
              </a:lnSpc>
            </a:pPr>
            <a:r>
              <a:rPr sz="600" dirty="0" smtClean="0">
                <a:solidFill>
                  <a:srgbClr val="58595B"/>
                </a:solidFill>
                <a:latin typeface="ITC Eras Std Book"/>
                <a:cs typeface="ITC Eras Std Book"/>
              </a:rPr>
              <a:t>© 2013 Berkshi</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e Hathaway HomeSe</a:t>
            </a:r>
            <a:r>
              <a:rPr sz="600" spc="5"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vices California P</a:t>
            </a:r>
            <a:r>
              <a:rPr sz="600" spc="-20" dirty="0" smtClean="0">
                <a:solidFill>
                  <a:srgbClr val="58595B"/>
                </a:solidFill>
                <a:latin typeface="ITC Eras Std Book"/>
                <a:cs typeface="ITC Eras Std Book"/>
              </a:rPr>
              <a:t>r</a:t>
            </a:r>
            <a:r>
              <a:rPr sz="600" spc="0" dirty="0" smtClean="0">
                <a:solidFill>
                  <a:srgbClr val="58595B"/>
                </a:solidFill>
                <a:latin typeface="ITC Eras Std Book"/>
                <a:cs typeface="ITC Eras Std Book"/>
              </a:rPr>
              <a:t>operties</a:t>
            </a:r>
            <a:endParaRPr sz="600">
              <a:latin typeface="ITC Eras Std Book"/>
              <a:cs typeface="ITC Eras Std Book"/>
            </a:endParaRPr>
          </a:p>
        </p:txBody>
      </p:sp>
      <p:sp>
        <p:nvSpPr>
          <p:cNvPr id="3" name="object 3"/>
          <p:cNvSpPr txBox="1"/>
          <p:nvPr/>
        </p:nvSpPr>
        <p:spPr>
          <a:xfrm>
            <a:off x="3078215" y="8574073"/>
            <a:ext cx="1616075" cy="800100"/>
          </a:xfrm>
          <a:prstGeom prst="rect">
            <a:avLst/>
          </a:prstGeom>
        </p:spPr>
        <p:txBody>
          <a:bodyPr vert="horz" wrap="square" lIns="0" tIns="0" rIns="0" bIns="0" rtlCol="0">
            <a:noAutofit/>
          </a:bodyPr>
          <a:lstStyle/>
          <a:p>
            <a:pPr marR="0" algn="ctr">
              <a:lnSpc>
                <a:spcPct val="100000"/>
              </a:lnSpc>
            </a:pPr>
            <a:endParaRPr sz="900" dirty="0">
              <a:latin typeface="ITC Eras Std Book"/>
              <a:cs typeface="ITC Eras Std Book"/>
            </a:endParaRPr>
          </a:p>
        </p:txBody>
      </p:sp>
      <p:sp>
        <p:nvSpPr>
          <p:cNvPr id="4" name="object 5"/>
          <p:cNvSpPr txBox="1">
            <a:spLocks/>
          </p:cNvSpPr>
          <p:nvPr/>
        </p:nvSpPr>
        <p:spPr>
          <a:xfrm>
            <a:off x="483285" y="1295400"/>
            <a:ext cx="6978396" cy="185010"/>
          </a:xfrm>
          <a:prstGeom prst="rect">
            <a:avLst/>
          </a:prstGeom>
        </p:spPr>
        <p:txBody>
          <a:bodyPr vert="horz" wrap="square" lIns="0" tIns="0" rIns="0" bIns="0" rtlCol="0">
            <a:noAutofit/>
          </a:bodyPr>
          <a:lstStyle/>
          <a:p>
            <a:pPr>
              <a:lnSpc>
                <a:spcPct val="150000"/>
              </a:lnSpc>
            </a:pPr>
            <a:r>
              <a:rPr lang="en-US" sz="1600" b="1" i="1" cap="all" dirty="0" smtClean="0"/>
              <a:t>Marketing</a:t>
            </a:r>
            <a:endParaRPr lang="en-US" sz="1600" dirty="0"/>
          </a:p>
          <a:p>
            <a:pPr>
              <a:lnSpc>
                <a:spcPct val="150000"/>
              </a:lnSpc>
            </a:pPr>
            <a:r>
              <a:rPr lang="en-US" sz="1100" dirty="0"/>
              <a:t>Amir is committed to represent his clients with aggressive marketing and advertising campaigns. He regularly advertises his listings with The Real Estate Book, Virtual Tours, Flyers, Multiple Listing Service (MLS) and all the social media pages and </a:t>
            </a:r>
            <a:r>
              <a:rPr lang="en-US" sz="1100" b="1" dirty="0"/>
              <a:t>Websites Leads:</a:t>
            </a:r>
            <a:r>
              <a:rPr lang="en-US" sz="1100" dirty="0"/>
              <a:t> Every single home buyer leads, through all the social media pages and also, </a:t>
            </a:r>
            <a:r>
              <a:rPr lang="en-US" sz="1100" b="1" u="sng" dirty="0">
                <a:hlinkClick r:id="rId2"/>
              </a:rPr>
              <a:t>Realtor.com, OCLuxuryProperty.com, </a:t>
            </a:r>
            <a:r>
              <a:rPr lang="en-US" sz="1100" b="1" u="sng" dirty="0">
                <a:hlinkClick r:id="rId3"/>
              </a:rPr>
              <a:t>TheLagunaBeachRealEstate.com</a:t>
            </a:r>
            <a:r>
              <a:rPr lang="en-US" sz="1100" b="1" dirty="0"/>
              <a:t>, </a:t>
            </a:r>
            <a:r>
              <a:rPr lang="en-US" sz="1100" b="1" u="sng" dirty="0">
                <a:hlinkClick r:id="rId4"/>
              </a:rPr>
              <a:t>Homes.com</a:t>
            </a:r>
            <a:r>
              <a:rPr lang="en-US" sz="1100" b="1" dirty="0"/>
              <a:t>, and</a:t>
            </a:r>
            <a:r>
              <a:rPr lang="en-US" sz="1100" b="1" u="sng" dirty="0">
                <a:hlinkClick r:id="rId5"/>
              </a:rPr>
              <a:t> amirvahdat.com</a:t>
            </a:r>
            <a:r>
              <a:rPr lang="en-US" sz="1100" dirty="0"/>
              <a:t> will get your home info and will be directed to get a showing. Amir believes that the more you put your properties out there, the more chances that property has of being noticed and sold.</a:t>
            </a:r>
          </a:p>
          <a:p>
            <a:pPr>
              <a:lnSpc>
                <a:spcPct val="150000"/>
              </a:lnSpc>
            </a:pPr>
            <a:r>
              <a:rPr lang="en-US" sz="1600" b="1" i="1" cap="all" dirty="0"/>
              <a:t>Sellers</a:t>
            </a:r>
            <a:endParaRPr lang="en-US" sz="1600" dirty="0"/>
          </a:p>
          <a:p>
            <a:pPr>
              <a:lnSpc>
                <a:spcPct val="150000"/>
              </a:lnSpc>
            </a:pPr>
            <a:r>
              <a:rPr lang="en-US" sz="1100" dirty="0"/>
              <a:t>Sellers are presented with a professional competitive marketing analysis (CMA) package that is filled with useful information about selling a home as well as the benefits of doing business with Amir and his team of Prudential California Realty. The team produces virtual tours, listings on the Internet site, open houses and solid communication with clients from beginning to end. It is Amir's commitment to help sell your home or property in a timely fashion while helping you attain the highest possible price for your real estate. I also add your home address to Prudential Realty pocket listing (Pre-MLS) source, so all the prudential agents all over the world would have your homes listing information at their email. If you are interested in receiving a free home valuation, I encourage you to fill out my free home valuation form.</a:t>
            </a:r>
          </a:p>
          <a:p>
            <a:r>
              <a:rPr lang="en-US" sz="900" b="1" i="1" dirty="0"/>
              <a:t>Amir’s suite of marketing tools includes: </a:t>
            </a:r>
            <a:r>
              <a:rPr lang="en-US" sz="900" i="1" dirty="0"/>
              <a:t/>
            </a:r>
            <a:br>
              <a:rPr lang="en-US" sz="900" i="1" dirty="0"/>
            </a:br>
            <a:r>
              <a:rPr lang="en-US" sz="900" i="1" dirty="0"/>
              <a:t>· </a:t>
            </a:r>
            <a:r>
              <a:rPr lang="en-US" sz="900" b="1" i="1" dirty="0"/>
              <a:t>Buyer Tour</a:t>
            </a:r>
            <a:r>
              <a:rPr lang="en-US" sz="900" i="1" dirty="0"/>
              <a:t>: Combine MLS property data, school information, loan scenarios, and more.</a:t>
            </a:r>
            <a:br>
              <a:rPr lang="en-US" sz="900" i="1" dirty="0"/>
            </a:br>
            <a:r>
              <a:rPr lang="en-US" sz="900" i="1" dirty="0"/>
              <a:t>· </a:t>
            </a:r>
            <a:r>
              <a:rPr lang="en-US" sz="900" b="1" i="1" dirty="0"/>
              <a:t>Design Center:</a:t>
            </a:r>
            <a:r>
              <a:rPr lang="en-US" sz="900" i="1" dirty="0"/>
              <a:t> Create professional-quality flyers, brochures and postcards.</a:t>
            </a:r>
            <a:br>
              <a:rPr lang="en-US" sz="900" i="1" dirty="0"/>
            </a:br>
            <a:r>
              <a:rPr lang="en-US" sz="900" i="1" dirty="0"/>
              <a:t>· </a:t>
            </a:r>
            <a:r>
              <a:rPr lang="en-US" sz="900" b="1" i="1" dirty="0"/>
              <a:t>Neighborhood Envoy</a:t>
            </a:r>
            <a:r>
              <a:rPr lang="en-US" sz="900" i="1" dirty="0"/>
              <a:t>: Generate detailed neighborhood reports for the buyers.</a:t>
            </a:r>
            <a:br>
              <a:rPr lang="en-US" sz="900" i="1" dirty="0"/>
            </a:br>
            <a:r>
              <a:rPr lang="en-US" sz="900" i="1" dirty="0"/>
              <a:t>· </a:t>
            </a:r>
            <a:r>
              <a:rPr lang="en-US" sz="900" b="1" i="1" dirty="0"/>
              <a:t>Social Prospecting:</a:t>
            </a:r>
            <a:r>
              <a:rPr lang="en-US" sz="900" i="1" dirty="0"/>
              <a:t> Aggregate our contacts from Facebook, Google+ and LinkedIn.</a:t>
            </a:r>
            <a:br>
              <a:rPr lang="en-US" sz="900" i="1" dirty="0"/>
            </a:br>
            <a:r>
              <a:rPr lang="en-US" sz="900" i="1" dirty="0"/>
              <a:t>· </a:t>
            </a:r>
            <a:r>
              <a:rPr lang="en-US" sz="900" b="1" i="1" dirty="0"/>
              <a:t>Social Broadcaster:</a:t>
            </a:r>
            <a:r>
              <a:rPr lang="en-US" sz="900" i="1" dirty="0"/>
              <a:t> Promote the listing simultaneously across social media networks. </a:t>
            </a:r>
            <a:endParaRPr lang="en-US" sz="900" dirty="0"/>
          </a:p>
          <a:p>
            <a:r>
              <a:rPr lang="en-US" sz="900" i="1" dirty="0"/>
              <a:t>· </a:t>
            </a:r>
            <a:r>
              <a:rPr lang="en-US" sz="900" b="1" i="1" dirty="0"/>
              <a:t>Amir’s Websites:</a:t>
            </a:r>
            <a:r>
              <a:rPr lang="en-US" sz="900" i="1" dirty="0"/>
              <a:t> Full-featured, CRMLS-branded website with integrated IDX search.</a:t>
            </a:r>
            <a:endParaRPr lang="en-US" sz="900" dirty="0"/>
          </a:p>
          <a:p>
            <a:pPr>
              <a:lnSpc>
                <a:spcPct val="150000"/>
              </a:lnSpc>
            </a:pPr>
            <a:r>
              <a:rPr lang="en-US" sz="1600" b="1" i="1" cap="all" dirty="0"/>
              <a:t>Buyers</a:t>
            </a:r>
            <a:endParaRPr lang="en-US" sz="1600" dirty="0"/>
          </a:p>
          <a:p>
            <a:pPr>
              <a:lnSpc>
                <a:spcPct val="150000"/>
              </a:lnSpc>
            </a:pPr>
            <a:r>
              <a:rPr lang="en-US" sz="1100" dirty="0"/>
              <a:t>For buyers looking for homes or other real estate opportunities here in Laguna Beach or other surrounding communities, I will work with you to find your ideal home. Using excellent listening skills and tremendous market knowledge, my team treats you as its most important customer. Amir's Website is filled with information about living in south Orange County. The General Links page is a handy gateway to access Orange County activities, news, and school information. I will provide you with all of the necessary tools for finding the right property. From free access to search almost all Orange County area homes, to the ability to fill out My Dream Home Finder Form, everything I can possibly provide will be at your service. In addition, once we've narrowed down what you are looking for, we can begin the home showing process so you can get a closer look at the homes that should be a good fit. I help negotiate the best possible deal for my clients with each and every real estate transaction. Nothing satisfies me more than seeing the smiles that come with a successful real estate transaction. Thanks again for considering me as your Realtor.</a:t>
            </a:r>
          </a:p>
        </p:txBody>
      </p:sp>
      <p:pic>
        <p:nvPicPr>
          <p:cNvPr id="6" name="Picture 5"/>
          <p:cNvPicPr>
            <a:picLocks noChangeAspect="1"/>
          </p:cNvPicPr>
          <p:nvPr/>
        </p:nvPicPr>
        <p:blipFill rotWithShape="1">
          <a:blip r:embed="rId6" cstate="print">
            <a:extLst>
              <a:ext uri="{28A0092B-C50C-407E-A947-70E740481C1C}">
                <a14:useLocalDpi xmlns:a14="http://schemas.microsoft.com/office/drawing/2010/main" val="0"/>
              </a:ext>
            </a:extLst>
          </a:blip>
          <a:srcRect t="50287" b="-49716"/>
          <a:stretch/>
        </p:blipFill>
        <p:spPr>
          <a:xfrm>
            <a:off x="5604522" y="9301655"/>
            <a:ext cx="1857159" cy="909145"/>
          </a:xfrm>
          <a:prstGeom prst="rect">
            <a:avLst/>
          </a:prstGeom>
        </p:spPr>
      </p:pic>
      <p:sp>
        <p:nvSpPr>
          <p:cNvPr id="8" name="Rectangle 3"/>
          <p:cNvSpPr>
            <a:spLocks noChangeArrowheads="1"/>
          </p:cNvSpPr>
          <p:nvPr/>
        </p:nvSpPr>
        <p:spPr bwMode="auto">
          <a:xfrm>
            <a:off x="1550988" y="2201863"/>
            <a:ext cx="777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4"/>
          <p:cNvSpPr>
            <a:spLocks noChangeArrowheads="1"/>
          </p:cNvSpPr>
          <p:nvPr/>
        </p:nvSpPr>
        <p:spPr bwMode="auto">
          <a:xfrm>
            <a:off x="539128" y="5040076"/>
            <a:ext cx="240439"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38050" tIns="0" rIns="0" bIns="0" numCol="1" anchor="ctr" anchorCtr="0" compatLnSpc="1">
            <a:prstTxWarp prst="textNoShape">
              <a:avLst/>
            </a:prstTxWarp>
            <a:spAutoFit/>
          </a:bodyPr>
          <a:lstStyle>
            <a:lvl1pPr eaLnBrk="0" fontAlgn="base" hangingPunct="0">
              <a:spcBef>
                <a:spcPct val="0"/>
              </a:spcBef>
              <a:spcAft>
                <a:spcPct val="0"/>
              </a:spcAft>
              <a:tabLst>
                <a:tab pos="238125" algn="l"/>
              </a:tabLst>
              <a:defRPr>
                <a:solidFill>
                  <a:schemeClr val="tx1"/>
                </a:solidFill>
                <a:latin typeface="Arial" panose="020B0604020202020204" pitchFamily="34" charset="0"/>
              </a:defRPr>
            </a:lvl1pPr>
            <a:lvl2pPr eaLnBrk="0" fontAlgn="base" hangingPunct="0">
              <a:spcBef>
                <a:spcPct val="0"/>
              </a:spcBef>
              <a:spcAft>
                <a:spcPct val="0"/>
              </a:spcAft>
              <a:tabLst>
                <a:tab pos="238125" algn="l"/>
              </a:tabLst>
              <a:defRPr>
                <a:solidFill>
                  <a:schemeClr val="tx1"/>
                </a:solidFill>
                <a:latin typeface="Arial" panose="020B0604020202020204" pitchFamily="34" charset="0"/>
              </a:defRPr>
            </a:lvl2pPr>
            <a:lvl3pPr eaLnBrk="0" fontAlgn="base" hangingPunct="0">
              <a:spcBef>
                <a:spcPct val="0"/>
              </a:spcBef>
              <a:spcAft>
                <a:spcPct val="0"/>
              </a:spcAft>
              <a:tabLst>
                <a:tab pos="238125" algn="l"/>
              </a:tabLst>
              <a:defRPr>
                <a:solidFill>
                  <a:schemeClr val="tx1"/>
                </a:solidFill>
                <a:latin typeface="Arial" panose="020B0604020202020204" pitchFamily="34" charset="0"/>
              </a:defRPr>
            </a:lvl3pPr>
            <a:lvl4pPr eaLnBrk="0" fontAlgn="base" hangingPunct="0">
              <a:spcBef>
                <a:spcPct val="0"/>
              </a:spcBef>
              <a:spcAft>
                <a:spcPct val="0"/>
              </a:spcAft>
              <a:tabLst>
                <a:tab pos="238125" algn="l"/>
              </a:tabLst>
              <a:defRPr>
                <a:solidFill>
                  <a:schemeClr val="tx1"/>
                </a:solidFill>
                <a:latin typeface="Arial" panose="020B0604020202020204" pitchFamily="34" charset="0"/>
              </a:defRPr>
            </a:lvl4pPr>
            <a:lvl5pPr eaLnBrk="0" fontAlgn="base" hangingPunct="0">
              <a:spcBef>
                <a:spcPct val="0"/>
              </a:spcBef>
              <a:spcAft>
                <a:spcPct val="0"/>
              </a:spcAft>
              <a:tabLst>
                <a:tab pos="238125" algn="l"/>
              </a:tabLst>
              <a:defRPr>
                <a:solidFill>
                  <a:schemeClr val="tx1"/>
                </a:solidFill>
                <a:latin typeface="Arial" panose="020B0604020202020204" pitchFamily="34" charset="0"/>
              </a:defRPr>
            </a:lvl5pPr>
            <a:lvl6pPr eaLnBrk="0" fontAlgn="base" hangingPunct="0">
              <a:spcBef>
                <a:spcPct val="0"/>
              </a:spcBef>
              <a:spcAft>
                <a:spcPct val="0"/>
              </a:spcAft>
              <a:tabLst>
                <a:tab pos="238125" algn="l"/>
              </a:tabLst>
              <a:defRPr>
                <a:solidFill>
                  <a:schemeClr val="tx1"/>
                </a:solidFill>
                <a:latin typeface="Arial" panose="020B0604020202020204" pitchFamily="34" charset="0"/>
              </a:defRPr>
            </a:lvl6pPr>
            <a:lvl7pPr eaLnBrk="0" fontAlgn="base" hangingPunct="0">
              <a:spcBef>
                <a:spcPct val="0"/>
              </a:spcBef>
              <a:spcAft>
                <a:spcPct val="0"/>
              </a:spcAft>
              <a:tabLst>
                <a:tab pos="238125" algn="l"/>
              </a:tabLst>
              <a:defRPr>
                <a:solidFill>
                  <a:schemeClr val="tx1"/>
                </a:solidFill>
                <a:latin typeface="Arial" panose="020B0604020202020204" pitchFamily="34" charset="0"/>
              </a:defRPr>
            </a:lvl7pPr>
            <a:lvl8pPr eaLnBrk="0" fontAlgn="base" hangingPunct="0">
              <a:spcBef>
                <a:spcPct val="0"/>
              </a:spcBef>
              <a:spcAft>
                <a:spcPct val="0"/>
              </a:spcAft>
              <a:tabLst>
                <a:tab pos="238125" algn="l"/>
              </a:tabLst>
              <a:defRPr>
                <a:solidFill>
                  <a:schemeClr val="tx1"/>
                </a:solidFill>
                <a:latin typeface="Arial" panose="020B0604020202020204" pitchFamily="34" charset="0"/>
              </a:defRPr>
            </a:lvl8pPr>
            <a:lvl9pPr eaLnBrk="0" fontAlgn="base" hangingPunct="0">
              <a:spcBef>
                <a:spcPct val="0"/>
              </a:spcBef>
              <a:spcAft>
                <a:spcPct val="0"/>
              </a:spcAft>
              <a:tabLst>
                <a:tab pos="2381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38125" algn="l"/>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1" name="Rectangle 5"/>
          <p:cNvSpPr>
            <a:spLocks noChangeArrowheads="1"/>
          </p:cNvSpPr>
          <p:nvPr/>
        </p:nvSpPr>
        <p:spPr bwMode="auto">
          <a:xfrm>
            <a:off x="2008188" y="3116263"/>
            <a:ext cx="7772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9" name="Picture 8"/>
          <p:cNvPicPr/>
          <p:nvPr/>
        </p:nvPicPr>
        <p:blipFill>
          <a:blip r:embed="rId7" cstate="print">
            <a:extLst>
              <a:ext uri="{28A0092B-C50C-407E-A947-70E740481C1C}">
                <a14:useLocalDpi xmlns:a14="http://schemas.microsoft.com/office/drawing/2010/main" val="0"/>
              </a:ext>
            </a:extLst>
          </a:blip>
          <a:stretch>
            <a:fillRect/>
          </a:stretch>
        </p:blipFill>
        <p:spPr>
          <a:xfrm>
            <a:off x="4010583" y="2999514"/>
            <a:ext cx="3218401" cy="521457"/>
          </a:xfrm>
          <a:prstGeom prst="rect">
            <a:avLst/>
          </a:prstGeom>
        </p:spPr>
      </p:pic>
      <p:pic>
        <p:nvPicPr>
          <p:cNvPr id="12" name="Picture 11"/>
          <p:cNvPicPr/>
          <p:nvPr/>
        </p:nvPicPr>
        <p:blipFill rotWithShape="1">
          <a:blip r:embed="rId8" cstate="print">
            <a:extLst>
              <a:ext uri="{28A0092B-C50C-407E-A947-70E740481C1C}">
                <a14:useLocalDpi xmlns:a14="http://schemas.microsoft.com/office/drawing/2010/main" val="0"/>
              </a:ext>
            </a:extLst>
          </a:blip>
          <a:srcRect t="31335"/>
          <a:stretch/>
        </p:blipFill>
        <p:spPr bwMode="auto">
          <a:xfrm>
            <a:off x="4834200" y="5317075"/>
            <a:ext cx="2356684" cy="13446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294480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4"/>
          <p:cNvSpPr>
            <a:spLocks noGrp="1"/>
          </p:cNvSpPr>
          <p:nvPr>
            <p:ph type="title"/>
          </p:nvPr>
        </p:nvSpPr>
        <p:spPr bwMode="auto">
          <a:xfrm>
            <a:off x="1447800" y="700881"/>
            <a:ext cx="4430712" cy="80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r>
              <a:rPr lang="en-US" altLang="en-US" dirty="0" smtClean="0">
                <a:latin typeface="District Light" charset="0"/>
                <a:ea typeface="ＭＳ Ｐゴシック" panose="020B0600070205080204" pitchFamily="34" charset="-128"/>
              </a:rPr>
              <a:t>Understanding Your Expectations</a:t>
            </a:r>
          </a:p>
        </p:txBody>
      </p:sp>
      <p:sp>
        <p:nvSpPr>
          <p:cNvPr id="14339" name="Rectangle 2"/>
          <p:cNvSpPr>
            <a:spLocks noGrp="1" noChangeArrowheads="1"/>
          </p:cNvSpPr>
          <p:nvPr>
            <p:ph idx="4294967295"/>
          </p:nvPr>
        </p:nvSpPr>
        <p:spPr>
          <a:xfrm>
            <a:off x="685800" y="1676400"/>
            <a:ext cx="6629400" cy="6929438"/>
          </a:xfrm>
          <a:prstGeom prst="rect">
            <a:avLst/>
          </a:prstGeom>
        </p:spPr>
        <p:txBody>
          <a:bodyPr/>
          <a:lstStyle/>
          <a:p>
            <a:pPr marL="0" indent="0" eaLnBrk="1" hangingPunct="1">
              <a:lnSpc>
                <a:spcPct val="150000"/>
              </a:lnSpc>
              <a:spcBef>
                <a:spcPts val="0"/>
              </a:spcBef>
              <a:spcAft>
                <a:spcPts val="900"/>
              </a:spcAft>
              <a:defRPr/>
            </a:pPr>
            <a:r>
              <a:rPr lang="en-US" dirty="0" smtClean="0">
                <a:latin typeface="District Light"/>
                <a:ea typeface="+mn-ea"/>
                <a:cs typeface="District Light"/>
              </a:rPr>
              <a:t>The following topics will help me understand what is most important to you in the sale of your property.</a:t>
            </a:r>
          </a:p>
          <a:p>
            <a:pPr eaLnBrk="1" hangingPunct="1">
              <a:spcBef>
                <a:spcPts val="0"/>
              </a:spcBef>
              <a:spcAft>
                <a:spcPts val="900"/>
              </a:spcAft>
              <a:buClr>
                <a:srgbClr val="F2E8C6"/>
              </a:buClr>
              <a:buSzPct val="75000"/>
              <a:buFont typeface="Wingdings" charset="2"/>
              <a:buChar char="u"/>
              <a:defRPr/>
            </a:pPr>
            <a:r>
              <a:rPr lang="en-US" dirty="0" smtClean="0">
                <a:latin typeface="District Light"/>
                <a:ea typeface="+mn-ea"/>
                <a:cs typeface="District Light"/>
              </a:rPr>
              <a:t>Communication</a:t>
            </a:r>
          </a:p>
          <a:p>
            <a:pPr eaLnBrk="1" hangingPunct="1">
              <a:spcBef>
                <a:spcPts val="0"/>
              </a:spcBef>
              <a:spcAft>
                <a:spcPts val="900"/>
              </a:spcAft>
              <a:buClr>
                <a:srgbClr val="F2E8C6"/>
              </a:buClr>
              <a:buSzPct val="75000"/>
              <a:buFont typeface="Wingdings" charset="2"/>
              <a:buChar char="u"/>
              <a:defRPr/>
            </a:pPr>
            <a:r>
              <a:rPr lang="en-US" dirty="0" smtClean="0">
                <a:latin typeface="District Light"/>
                <a:ea typeface="+mn-ea"/>
                <a:cs typeface="District Light"/>
              </a:rPr>
              <a:t>Motivation</a:t>
            </a:r>
          </a:p>
          <a:p>
            <a:pPr eaLnBrk="1" hangingPunct="1">
              <a:spcBef>
                <a:spcPts val="0"/>
              </a:spcBef>
              <a:spcAft>
                <a:spcPts val="900"/>
              </a:spcAft>
              <a:buClr>
                <a:srgbClr val="F2E8C6"/>
              </a:buClr>
              <a:buSzPct val="75000"/>
              <a:buFont typeface="Wingdings" charset="2"/>
              <a:buChar char="u"/>
              <a:defRPr/>
            </a:pPr>
            <a:r>
              <a:rPr lang="en-US" dirty="0" smtClean="0">
                <a:latin typeface="District Light"/>
                <a:ea typeface="+mn-ea"/>
                <a:cs typeface="District Light"/>
              </a:rPr>
              <a:t>Time frame</a:t>
            </a:r>
          </a:p>
          <a:p>
            <a:pPr eaLnBrk="1" hangingPunct="1">
              <a:spcBef>
                <a:spcPts val="0"/>
              </a:spcBef>
              <a:spcAft>
                <a:spcPts val="900"/>
              </a:spcAft>
              <a:buClr>
                <a:srgbClr val="F2E8C6"/>
              </a:buClr>
              <a:buSzPct val="75000"/>
              <a:buFont typeface="Wingdings" charset="2"/>
              <a:buChar char="u"/>
              <a:defRPr/>
            </a:pPr>
            <a:r>
              <a:rPr lang="en-US" dirty="0" smtClean="0">
                <a:latin typeface="District Light"/>
                <a:ea typeface="+mn-ea"/>
                <a:cs typeface="District Light"/>
              </a:rPr>
              <a:t>Relocation assistance</a:t>
            </a:r>
          </a:p>
          <a:p>
            <a:pPr eaLnBrk="1" hangingPunct="1">
              <a:spcBef>
                <a:spcPts val="0"/>
              </a:spcBef>
              <a:spcAft>
                <a:spcPts val="900"/>
              </a:spcAft>
              <a:buClr>
                <a:srgbClr val="F2E8C6"/>
              </a:buClr>
              <a:buSzPct val="75000"/>
              <a:buFont typeface="Wingdings" charset="2"/>
              <a:buChar char="u"/>
              <a:defRPr/>
            </a:pPr>
            <a:r>
              <a:rPr lang="en-US" dirty="0" smtClean="0">
                <a:latin typeface="District Light"/>
                <a:ea typeface="+mn-ea"/>
                <a:cs typeface="District Light"/>
              </a:rPr>
              <a:t>Homeselling decisions</a:t>
            </a:r>
          </a:p>
          <a:p>
            <a:pPr eaLnBrk="1" hangingPunct="1">
              <a:spcBef>
                <a:spcPts val="0"/>
              </a:spcBef>
              <a:spcAft>
                <a:spcPts val="900"/>
              </a:spcAft>
              <a:buClr>
                <a:srgbClr val="F2E8C6"/>
              </a:buClr>
              <a:buSzPct val="75000"/>
              <a:buFont typeface="Wingdings" charset="2"/>
              <a:buChar char="u"/>
              <a:defRPr/>
            </a:pPr>
            <a:r>
              <a:rPr lang="en-US" dirty="0" smtClean="0">
                <a:latin typeface="District Light"/>
                <a:ea typeface="+mn-ea"/>
                <a:cs typeface="District Light"/>
              </a:rPr>
              <a:t>Price </a:t>
            </a:r>
          </a:p>
          <a:p>
            <a:pPr eaLnBrk="1" hangingPunct="1">
              <a:spcBef>
                <a:spcPts val="0"/>
              </a:spcBef>
              <a:spcAft>
                <a:spcPts val="900"/>
              </a:spcAft>
              <a:buClr>
                <a:srgbClr val="F2E8C6"/>
              </a:buClr>
              <a:buSzPct val="75000"/>
              <a:buFont typeface="Wingdings" charset="2"/>
              <a:buChar char="u"/>
              <a:defRPr/>
            </a:pPr>
            <a:r>
              <a:rPr lang="en-US" dirty="0" smtClean="0">
                <a:latin typeface="District Light"/>
                <a:ea typeface="+mn-ea"/>
                <a:cs typeface="District Light"/>
              </a:rPr>
              <a:t>Marketing plan</a:t>
            </a:r>
          </a:p>
          <a:p>
            <a:pPr eaLnBrk="1" hangingPunct="1">
              <a:spcBef>
                <a:spcPts val="0"/>
              </a:spcBef>
              <a:spcAft>
                <a:spcPts val="900"/>
              </a:spcAft>
              <a:buClr>
                <a:srgbClr val="F2E8C6"/>
              </a:buClr>
              <a:buSzPct val="75000"/>
              <a:buFont typeface="Wingdings" charset="2"/>
              <a:buChar char="u"/>
              <a:defRPr/>
            </a:pPr>
            <a:r>
              <a:rPr lang="en-US" dirty="0" smtClean="0">
                <a:latin typeface="District Light"/>
                <a:ea typeface="+mn-ea"/>
                <a:cs typeface="District Light"/>
              </a:rPr>
              <a:t>Previous homeselling experience</a:t>
            </a:r>
          </a:p>
          <a:p>
            <a:pPr eaLnBrk="1" hangingPunct="1">
              <a:spcBef>
                <a:spcPts val="0"/>
              </a:spcBef>
              <a:spcAft>
                <a:spcPts val="900"/>
              </a:spcAft>
              <a:buClr>
                <a:srgbClr val="F2E8C6"/>
              </a:buClr>
              <a:buSzPct val="75000"/>
              <a:buFont typeface="Wingdings" charset="2"/>
              <a:buChar char="u"/>
              <a:defRPr/>
            </a:pPr>
            <a:r>
              <a:rPr lang="en-US" dirty="0" smtClean="0">
                <a:latin typeface="District Light"/>
                <a:ea typeface="+mn-ea"/>
                <a:cs typeface="District Light"/>
              </a:rPr>
              <a:t>Positive experiences</a:t>
            </a:r>
          </a:p>
          <a:p>
            <a:pPr eaLnBrk="1" hangingPunct="1">
              <a:spcBef>
                <a:spcPts val="0"/>
              </a:spcBef>
              <a:spcAft>
                <a:spcPts val="900"/>
              </a:spcAft>
              <a:buClr>
                <a:srgbClr val="F2E8C6"/>
              </a:buClr>
              <a:buSzPct val="75000"/>
              <a:buFont typeface="Wingdings" charset="2"/>
              <a:buChar char="u"/>
              <a:defRPr/>
            </a:pPr>
            <a:r>
              <a:rPr lang="en-US" dirty="0" smtClean="0">
                <a:latin typeface="District Light"/>
                <a:ea typeface="+mn-ea"/>
                <a:cs typeface="District Light"/>
              </a:rPr>
              <a:t>Concerns</a:t>
            </a:r>
          </a:p>
          <a:p>
            <a:pPr eaLnBrk="1" hangingPunct="1">
              <a:spcBef>
                <a:spcPts val="0"/>
              </a:spcBef>
              <a:spcAft>
                <a:spcPts val="900"/>
              </a:spcAft>
              <a:buClr>
                <a:srgbClr val="F2E8C6"/>
              </a:buClr>
              <a:buSzPct val="75000"/>
              <a:buFont typeface="Wingdings" charset="2"/>
              <a:buChar char="u"/>
              <a:defRPr/>
            </a:pPr>
            <a:r>
              <a:rPr lang="en-US" dirty="0" smtClean="0">
                <a:latin typeface="District Light"/>
                <a:ea typeface="+mn-ea"/>
                <a:cs typeface="District Light"/>
              </a:rPr>
              <a:t>Expectations</a:t>
            </a:r>
          </a:p>
        </p:txBody>
      </p:sp>
      <p:pic>
        <p:nvPicPr>
          <p:cNvPr id="11268" name="Picture 4" descr="16565241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46525" y="2819400"/>
            <a:ext cx="3597275" cy="2971800"/>
          </a:xfrm>
          <a:prstGeom prst="rect">
            <a:avLst/>
          </a:prstGeom>
          <a:noFill/>
          <a:ln>
            <a:noFill/>
          </a:ln>
          <a:effectLst>
            <a:outerShdw dist="38100" dir="2700000" algn="tl"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69752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bject 3"/>
          <p:cNvSpPr>
            <a:spLocks noChangeArrowheads="1"/>
          </p:cNvSpPr>
          <p:nvPr/>
        </p:nvSpPr>
        <p:spPr bwMode="auto">
          <a:xfrm>
            <a:off x="0" y="0"/>
            <a:ext cx="7772400" cy="1028700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a:p>
        </p:txBody>
      </p:sp>
      <p:sp>
        <p:nvSpPr>
          <p:cNvPr id="5" name="object 5"/>
          <p:cNvSpPr txBox="1">
            <a:spLocks noGrp="1"/>
          </p:cNvSpPr>
          <p:nvPr>
            <p:ph type="title"/>
          </p:nvPr>
        </p:nvSpPr>
        <p:spPr>
          <a:xfrm>
            <a:off x="381000" y="381000"/>
            <a:ext cx="6254750" cy="685800"/>
          </a:xfrm>
        </p:spPr>
        <p:txBody>
          <a:bodyPr vert="horz" wrap="square" rtlCol="0">
            <a:noAutofit/>
          </a:bodyPr>
          <a:lstStyle/>
          <a:p>
            <a:pPr marL="11654" algn="l">
              <a:defRPr/>
            </a:pPr>
            <a:r>
              <a:rPr lang="en-US" sz="5000" spc="945" dirty="0" smtClean="0">
                <a:solidFill>
                  <a:srgbClr val="705A6A"/>
                </a:solidFill>
                <a:latin typeface="Arial"/>
                <a:cs typeface="Arial"/>
              </a:rPr>
              <a:t>MARKETING</a:t>
            </a:r>
            <a:r>
              <a:rPr lang="en-US" sz="5000" dirty="0" smtClean="0">
                <a:latin typeface="Arial"/>
                <a:cs typeface="Arial"/>
              </a:rPr>
              <a:t/>
            </a:r>
            <a:br>
              <a:rPr lang="en-US" sz="5000" dirty="0" smtClean="0">
                <a:latin typeface="Arial"/>
                <a:cs typeface="Arial"/>
              </a:rPr>
            </a:br>
            <a:r>
              <a:rPr lang="en-US" sz="2500" b="1" spc="335" dirty="0" smtClean="0">
                <a:solidFill>
                  <a:srgbClr val="705A6A"/>
                </a:solidFill>
                <a:latin typeface="Arial"/>
                <a:cs typeface="Arial"/>
              </a:rPr>
              <a:t>YOUR PROPERTY</a:t>
            </a:r>
            <a:endParaRPr sz="2500" b="1" dirty="0">
              <a:latin typeface="Arial"/>
              <a:cs typeface="Arial"/>
            </a:endParaRPr>
          </a:p>
        </p:txBody>
      </p:sp>
    </p:spTree>
    <p:extLst>
      <p:ext uri="{BB962C8B-B14F-4D97-AF65-F5344CB8AC3E}">
        <p14:creationId xmlns:p14="http://schemas.microsoft.com/office/powerpoint/2010/main" val="41043573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noAutofit/>
          </a:bodyPr>
          <a:lstStyle/>
          <a:p>
            <a:pPr marL="1139190">
              <a:lnSpc>
                <a:spcPts val="4185"/>
              </a:lnSpc>
            </a:pPr>
            <a:r>
              <a:rPr sz="2400" dirty="0" smtClean="0">
                <a:solidFill>
                  <a:srgbClr val="52144D"/>
                </a:solidFill>
                <a:latin typeface="Georgia" panose="02040502050405020303" pitchFamily="18" charset="0"/>
                <a:cs typeface="ITC Eras Std Light"/>
              </a:rPr>
              <a:t>CREATING DEMAND</a:t>
            </a:r>
            <a:endParaRPr sz="2400" dirty="0">
              <a:latin typeface="Georgia" panose="02040502050405020303" pitchFamily="18" charset="0"/>
              <a:cs typeface="ITC Eras Std Light"/>
            </a:endParaRPr>
          </a:p>
          <a:p>
            <a:pPr marL="1139190">
              <a:lnSpc>
                <a:spcPts val="1555"/>
              </a:lnSpc>
            </a:pPr>
            <a:r>
              <a:rPr sz="1600" dirty="0" smtClean="0">
                <a:solidFill>
                  <a:srgbClr val="52144D"/>
                </a:solidFill>
                <a:latin typeface="Georgia" panose="02040502050405020303" pitchFamily="18" charset="0"/>
                <a:cs typeface="ITC Eras Std Medium"/>
              </a:rPr>
              <a:t>A Strategic Approach</a:t>
            </a:r>
            <a:endParaRPr sz="1600" dirty="0">
              <a:latin typeface="Georgia" panose="02040502050405020303" pitchFamily="18" charset="0"/>
              <a:cs typeface="ITC Eras Std Medium"/>
            </a:endParaRPr>
          </a:p>
        </p:txBody>
      </p:sp>
      <p:sp>
        <p:nvSpPr>
          <p:cNvPr id="4" name="object 4"/>
          <p:cNvSpPr/>
          <p:nvPr/>
        </p:nvSpPr>
        <p:spPr>
          <a:xfrm>
            <a:off x="461962" y="2405062"/>
            <a:ext cx="4214863" cy="0"/>
          </a:xfrm>
          <a:custGeom>
            <a:avLst/>
            <a:gdLst/>
            <a:ahLst/>
            <a:cxnLst/>
            <a:rect l="l" t="t" r="r" b="b"/>
            <a:pathLst>
              <a:path w="4214863">
                <a:moveTo>
                  <a:pt x="0" y="0"/>
                </a:moveTo>
                <a:lnTo>
                  <a:pt x="4214863" y="0"/>
                </a:lnTo>
              </a:path>
            </a:pathLst>
          </a:custGeom>
          <a:ln w="6350">
            <a:solidFill>
              <a:srgbClr val="58595B"/>
            </a:solidFill>
          </a:ln>
        </p:spPr>
        <p:txBody>
          <a:bodyPr wrap="square" lIns="0" tIns="0" rIns="0" bIns="0" rtlCol="0">
            <a:noAutofit/>
          </a:bodyPr>
          <a:lstStyle/>
          <a:p>
            <a:endParaRPr/>
          </a:p>
        </p:txBody>
      </p:sp>
      <p:sp>
        <p:nvSpPr>
          <p:cNvPr id="5" name="object 5"/>
          <p:cNvSpPr/>
          <p:nvPr/>
        </p:nvSpPr>
        <p:spPr>
          <a:xfrm>
            <a:off x="5132374" y="2395537"/>
            <a:ext cx="2640025" cy="3910990"/>
          </a:xfrm>
          <a:prstGeom prst="rect">
            <a:avLst/>
          </a:prstGeom>
          <a:blipFill>
            <a:blip r:embed="rId2" cstate="print"/>
            <a:stretch>
              <a:fillRect/>
            </a:stretch>
          </a:blipFill>
        </p:spPr>
        <p:txBody>
          <a:bodyPr wrap="square" lIns="0" tIns="0" rIns="0" bIns="0" rtlCol="0">
            <a:noAutofit/>
          </a:bodyPr>
          <a:lstStyle/>
          <a:p>
            <a:endParaRPr/>
          </a:p>
        </p:txBody>
      </p:sp>
      <p:sp>
        <p:nvSpPr>
          <p:cNvPr id="6" name="object 6"/>
          <p:cNvSpPr txBox="1"/>
          <p:nvPr/>
        </p:nvSpPr>
        <p:spPr>
          <a:xfrm>
            <a:off x="444500" y="2630619"/>
            <a:ext cx="4369435" cy="3719829"/>
          </a:xfrm>
          <a:prstGeom prst="rect">
            <a:avLst/>
          </a:prstGeom>
        </p:spPr>
        <p:txBody>
          <a:bodyPr vert="horz" wrap="square" lIns="0" tIns="0" rIns="0" bIns="0" rtlCol="0">
            <a:noAutofit/>
          </a:bodyPr>
          <a:lstStyle/>
          <a:p>
            <a:pPr marL="12700" marR="12700" algn="just">
              <a:lnSpc>
                <a:spcPct val="128800"/>
              </a:lnSpc>
            </a:pPr>
            <a:r>
              <a:rPr sz="1100" b="1" dirty="0" smtClean="0">
                <a:solidFill>
                  <a:srgbClr val="52144D"/>
                </a:solidFill>
                <a:latin typeface="Arial" panose="020B0604020202020204" pitchFamily="34" charset="0"/>
                <a:cs typeface="Arial" panose="020B0604020202020204" pitchFamily="34" charset="0"/>
              </a:rPr>
              <a:t>Anyone can find a buyer for your home. The challenge is to create the kind of demand for your property that attracts more buyers and gets you the best outcome. That requires a careful mix of strategies, including:</a:t>
            </a:r>
            <a:endParaRPr sz="1100" dirty="0">
              <a:latin typeface="Arial" panose="020B0604020202020204" pitchFamily="34" charset="0"/>
              <a:cs typeface="Arial" panose="020B0604020202020204" pitchFamily="34" charset="0"/>
            </a:endParaRPr>
          </a:p>
          <a:p>
            <a:pPr>
              <a:lnSpc>
                <a:spcPts val="1000"/>
              </a:lnSpc>
              <a:spcBef>
                <a:spcPts val="99"/>
              </a:spcBef>
            </a:pPr>
            <a:endParaRPr sz="1000" dirty="0">
              <a:latin typeface="Arial" panose="020B0604020202020204" pitchFamily="34" charset="0"/>
              <a:cs typeface="Arial" panose="020B0604020202020204" pitchFamily="34" charset="0"/>
            </a:endParaRPr>
          </a:p>
          <a:p>
            <a:pPr marL="177800" marR="1828800" indent="-165735">
              <a:lnSpc>
                <a:spcPct val="100000"/>
              </a:lnSpc>
              <a:buClr>
                <a:srgbClr val="58595B"/>
              </a:buClr>
              <a:buFont typeface="ITC Eras Std Book"/>
              <a:buChar char="•"/>
              <a:tabLst>
                <a:tab pos="177800" algn="l"/>
              </a:tabLst>
            </a:pPr>
            <a:r>
              <a:rPr sz="1100" dirty="0" smtClean="0">
                <a:solidFill>
                  <a:srgbClr val="58595B"/>
                </a:solidFill>
                <a:latin typeface="Arial" panose="020B0604020202020204" pitchFamily="34" charset="0"/>
                <a:cs typeface="Arial" panose="020B0604020202020204" pitchFamily="34" charset="0"/>
              </a:rPr>
              <a:t>Intensive local and national networking</a:t>
            </a:r>
            <a:endParaRPr sz="1100" dirty="0">
              <a:latin typeface="Arial" panose="020B0604020202020204" pitchFamily="34" charset="0"/>
              <a:cs typeface="Arial" panose="020B0604020202020204" pitchFamily="34" charset="0"/>
            </a:endParaRPr>
          </a:p>
          <a:p>
            <a:pPr>
              <a:lnSpc>
                <a:spcPts val="1000"/>
              </a:lnSpc>
              <a:spcBef>
                <a:spcPts val="99"/>
              </a:spcBef>
              <a:buClr>
                <a:srgbClr val="58595B"/>
              </a:buClr>
              <a:buFont typeface="ITC Eras Std Book"/>
              <a:buChar char="•"/>
            </a:pPr>
            <a:endParaRPr sz="1000" dirty="0">
              <a:latin typeface="Arial" panose="020B0604020202020204" pitchFamily="34" charset="0"/>
              <a:cs typeface="Arial" panose="020B0604020202020204" pitchFamily="34" charset="0"/>
            </a:endParaRPr>
          </a:p>
          <a:p>
            <a:pPr marL="177800" marR="2661285" indent="-165735">
              <a:lnSpc>
                <a:spcPct val="100000"/>
              </a:lnSpc>
              <a:buClr>
                <a:srgbClr val="58595B"/>
              </a:buClr>
              <a:buFont typeface="ITC Eras Std Book"/>
              <a:buChar char="•"/>
              <a:tabLst>
                <a:tab pos="177800" algn="l"/>
              </a:tabLst>
            </a:pPr>
            <a:r>
              <a:rPr sz="1100" dirty="0" smtClean="0">
                <a:solidFill>
                  <a:srgbClr val="58595B"/>
                </a:solidFill>
                <a:latin typeface="Arial" panose="020B0604020202020204" pitchFamily="34" charset="0"/>
                <a:cs typeface="Arial" panose="020B0604020202020204" pitchFamily="34" charset="0"/>
              </a:rPr>
              <a:t>Aggressive print exposure</a:t>
            </a:r>
            <a:endParaRPr sz="1100" dirty="0">
              <a:latin typeface="Arial" panose="020B0604020202020204" pitchFamily="34" charset="0"/>
              <a:cs typeface="Arial" panose="020B0604020202020204" pitchFamily="34" charset="0"/>
            </a:endParaRPr>
          </a:p>
          <a:p>
            <a:pPr>
              <a:lnSpc>
                <a:spcPts val="1100"/>
              </a:lnSpc>
              <a:spcBef>
                <a:spcPts val="0"/>
              </a:spcBef>
              <a:buClr>
                <a:srgbClr val="58595B"/>
              </a:buClr>
              <a:buFont typeface="ITC Eras Std Book"/>
              <a:buChar char="•"/>
            </a:pPr>
            <a:endParaRPr sz="1100" dirty="0">
              <a:latin typeface="Arial" panose="020B0604020202020204" pitchFamily="34" charset="0"/>
              <a:cs typeface="Arial" panose="020B0604020202020204" pitchFamily="34" charset="0"/>
            </a:endParaRPr>
          </a:p>
          <a:p>
            <a:pPr marL="177800" marR="2609850" indent="-165735">
              <a:lnSpc>
                <a:spcPct val="100000"/>
              </a:lnSpc>
              <a:buClr>
                <a:srgbClr val="58595B"/>
              </a:buClr>
              <a:buFont typeface="ITC Eras Std Book"/>
              <a:buChar char="•"/>
              <a:tabLst>
                <a:tab pos="177800" algn="l"/>
              </a:tabLst>
            </a:pPr>
            <a:r>
              <a:rPr sz="1100" dirty="0" smtClean="0">
                <a:solidFill>
                  <a:srgbClr val="58595B"/>
                </a:solidFill>
                <a:latin typeface="Arial" panose="020B0604020202020204" pitchFamily="34" charset="0"/>
                <a:cs typeface="Arial" panose="020B0604020202020204" pitchFamily="34" charset="0"/>
              </a:rPr>
              <a:t>Expansive online exposure</a:t>
            </a:r>
            <a:endParaRPr sz="1100" dirty="0">
              <a:latin typeface="Arial" panose="020B0604020202020204" pitchFamily="34" charset="0"/>
              <a:cs typeface="Arial" panose="020B0604020202020204" pitchFamily="34" charset="0"/>
            </a:endParaRPr>
          </a:p>
          <a:p>
            <a:pPr>
              <a:lnSpc>
                <a:spcPts val="1000"/>
              </a:lnSpc>
              <a:spcBef>
                <a:spcPts val="99"/>
              </a:spcBef>
              <a:buClr>
                <a:srgbClr val="58595B"/>
              </a:buClr>
              <a:buFont typeface="ITC Eras Std Book"/>
              <a:buChar char="•"/>
            </a:pPr>
            <a:endParaRPr sz="1000" dirty="0">
              <a:latin typeface="Arial" panose="020B0604020202020204" pitchFamily="34" charset="0"/>
              <a:cs typeface="Arial" panose="020B0604020202020204" pitchFamily="34" charset="0"/>
            </a:endParaRPr>
          </a:p>
          <a:p>
            <a:pPr marL="177800" marR="906144" indent="-165735">
              <a:lnSpc>
                <a:spcPct val="100000"/>
              </a:lnSpc>
              <a:buClr>
                <a:srgbClr val="58595B"/>
              </a:buClr>
              <a:buFont typeface="ITC Eras Std Book"/>
              <a:buChar char="•"/>
              <a:tabLst>
                <a:tab pos="177800" algn="l"/>
              </a:tabLst>
            </a:pPr>
            <a:r>
              <a:rPr sz="1100" dirty="0" smtClean="0">
                <a:solidFill>
                  <a:srgbClr val="58595B"/>
                </a:solidFill>
                <a:latin typeface="Arial" panose="020B0604020202020204" pitchFamily="34" charset="0"/>
                <a:cs typeface="Arial" panose="020B0604020202020204" pitchFamily="34" charset="0"/>
              </a:rPr>
              <a:t>Custom direct mail advertising and marketing materials</a:t>
            </a:r>
            <a:endParaRPr sz="1100" dirty="0">
              <a:latin typeface="Arial" panose="020B0604020202020204" pitchFamily="34" charset="0"/>
              <a:cs typeface="Arial" panose="020B0604020202020204" pitchFamily="34" charset="0"/>
            </a:endParaRPr>
          </a:p>
          <a:p>
            <a:pPr>
              <a:lnSpc>
                <a:spcPts val="1200"/>
              </a:lnSpc>
              <a:spcBef>
                <a:spcPts val="47"/>
              </a:spcBef>
            </a:pPr>
            <a:endParaRPr sz="1200" dirty="0">
              <a:latin typeface="Arial" panose="020B0604020202020204" pitchFamily="34" charset="0"/>
              <a:cs typeface="Arial" panose="020B0604020202020204" pitchFamily="34" charset="0"/>
            </a:endParaRPr>
          </a:p>
          <a:p>
            <a:pPr marL="13970" marR="132080" algn="just">
              <a:lnSpc>
                <a:spcPct val="128800"/>
              </a:lnSpc>
            </a:pPr>
            <a:r>
              <a:rPr sz="1100" dirty="0" smtClean="0">
                <a:solidFill>
                  <a:srgbClr val="58595B"/>
                </a:solidFill>
                <a:latin typeface="Arial" panose="020B0604020202020204" pitchFamily="34" charset="0"/>
                <a:cs typeface="Arial" panose="020B0604020202020204" pitchFamily="34" charset="0"/>
              </a:rPr>
              <a:t>Your agent will draw on these strategies to create a custom property marketing  plan  designed  to  get  you  optimum  results.  Then  we’ll orchestrate every detail to ensure a successful close.</a:t>
            </a:r>
            <a:endParaRPr sz="1100" dirty="0">
              <a:latin typeface="Arial" panose="020B0604020202020204" pitchFamily="34" charset="0"/>
              <a:cs typeface="Arial" panose="020B0604020202020204" pitchFamily="34" charset="0"/>
            </a:endParaRPr>
          </a:p>
          <a:p>
            <a:pPr>
              <a:lnSpc>
                <a:spcPts val="1200"/>
              </a:lnSpc>
              <a:spcBef>
                <a:spcPts val="35"/>
              </a:spcBef>
            </a:pPr>
            <a:endParaRPr sz="1200" dirty="0">
              <a:latin typeface="Arial" panose="020B0604020202020204" pitchFamily="34" charset="0"/>
              <a:cs typeface="Arial" panose="020B0604020202020204" pitchFamily="34" charset="0"/>
            </a:endParaRPr>
          </a:p>
          <a:p>
            <a:pPr marL="12700" marR="12700" algn="just">
              <a:lnSpc>
                <a:spcPct val="128800"/>
              </a:lnSpc>
            </a:pPr>
            <a:r>
              <a:rPr sz="1100" dirty="0" smtClean="0">
                <a:solidFill>
                  <a:srgbClr val="58595B"/>
                </a:solidFill>
                <a:latin typeface="Arial" panose="020B0604020202020204" pitchFamily="34" charset="0"/>
                <a:cs typeface="Arial" panose="020B0604020202020204" pitchFamily="34" charset="0"/>
              </a:rPr>
              <a:t>It takes a skillful combination of marketing techniques to direct maximum attention to your home. Your agent will devise a custom plan designed to bring qualified buyers to your door.</a:t>
            </a:r>
            <a:endParaRPr sz="11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50287" b="-49716"/>
          <a:stretch/>
        </p:blipFill>
        <p:spPr>
          <a:xfrm>
            <a:off x="5604522" y="9073055"/>
            <a:ext cx="1857159" cy="90914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4567</TotalTime>
  <Words>4810</Words>
  <Application>Microsoft Office PowerPoint</Application>
  <PresentationFormat>Custom</PresentationFormat>
  <Paragraphs>1070</Paragraphs>
  <Slides>47</Slides>
  <Notes>3</Notes>
  <HiddenSlides>1</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47</vt:i4>
      </vt:variant>
    </vt:vector>
  </HeadingPairs>
  <TitlesOfParts>
    <vt:vector size="61" baseType="lpstr">
      <vt:lpstr>Arial</vt:lpstr>
      <vt:lpstr>Calibri</vt:lpstr>
      <vt:lpstr>Cambria</vt:lpstr>
      <vt:lpstr>District Light</vt:lpstr>
      <vt:lpstr>Georgia</vt:lpstr>
      <vt:lpstr>ITC Eras Std Book</vt:lpstr>
      <vt:lpstr>ITC Eras Std Light</vt:lpstr>
      <vt:lpstr>ITC Eras Std Medium</vt:lpstr>
      <vt:lpstr>MS PGothic</vt:lpstr>
      <vt:lpstr>MS PGothic</vt:lpstr>
      <vt:lpstr>NewsGoth BT</vt:lpstr>
      <vt:lpstr>Times New Roman</vt:lpstr>
      <vt:lpstr>Wingdings</vt:lpstr>
      <vt:lpstr>Office Theme</vt:lpstr>
      <vt:lpstr>PowerPoint Presentation</vt:lpstr>
      <vt:lpstr>PowerPoint Presentation</vt:lpstr>
      <vt:lpstr>Your Needs Come First</vt:lpstr>
      <vt:lpstr>PowerPoint Presentation</vt:lpstr>
      <vt:lpstr>PowerPoint Presentation</vt:lpstr>
      <vt:lpstr>PowerPoint Presentation</vt:lpstr>
      <vt:lpstr>Understanding Your Expectations</vt:lpstr>
      <vt:lpstr>MARKETING YOUR PROPERTY</vt:lpstr>
      <vt:lpstr>CREATING DEMAND A Strategic Approach</vt:lpstr>
      <vt:lpstr>A Marketing Plan for Your Property</vt:lpstr>
      <vt:lpstr>PowerPoint Presentation</vt:lpstr>
      <vt:lpstr>HOW BUYERS Find Their Home</vt:lpstr>
      <vt:lpstr>ATTRACTING BUYERS A Multi-Channel Approach</vt:lpstr>
      <vt:lpstr>REALTOR.COM Showcase Membership</vt:lpstr>
      <vt:lpstr>LOCAL MARKETS for National Reach</vt:lpstr>
      <vt:lpstr>EXTENSIVE ONLINE PROMOTION Of Your Property</vt:lpstr>
      <vt:lpstr>EXTENSIVE ONLINE PROMOTION Of Your Property (continued)</vt:lpstr>
      <vt:lpstr>QUALITY ONE-STOP SERVICES</vt:lpstr>
      <vt:lpstr>Important Ways to Promote  Your Property</vt:lpstr>
      <vt:lpstr>PowerPoint Presentation</vt:lpstr>
      <vt:lpstr>Determining a Market Sensitive Price</vt:lpstr>
      <vt:lpstr>Comparative Market Analysis</vt:lpstr>
      <vt:lpstr>CMA Graph</vt:lpstr>
      <vt:lpstr>Comparative Market Analysis</vt:lpstr>
      <vt:lpstr>PowerPoint Presentation</vt:lpstr>
      <vt:lpstr>PowerPoint Presentation</vt:lpstr>
      <vt:lpstr>PowerPoint Presentation</vt:lpstr>
      <vt:lpstr>PowerPoint Presentation</vt:lpstr>
      <vt:lpstr>THE ART Of Home Pricing</vt:lpstr>
      <vt:lpstr>PowerPoint Presentation</vt:lpstr>
      <vt:lpstr>PowerPoint Presentation</vt:lpstr>
      <vt:lpstr>PowerPoint Presentation</vt:lpstr>
      <vt:lpstr>PowerPoint Presentation</vt:lpstr>
      <vt:lpstr>Activity Report for Seller</vt:lpstr>
      <vt:lpstr>PowerPoint Presentation</vt:lpstr>
      <vt:lpstr>PowerPoint Presentation</vt:lpstr>
      <vt:lpstr>PowerPoint Presentation</vt:lpstr>
      <vt:lpstr>PowerPoint Presentation</vt:lpstr>
      <vt:lpstr>PowerPoint Presentation</vt:lpstr>
      <vt:lpstr>PowerPoint Presentation</vt:lpstr>
      <vt:lpstr>THE POWER Of Berkshire Hathaway HomeServices California Properties</vt:lpstr>
      <vt:lpstr>REAL ESTATE BRAND OF THE YEAR 2014 Harris Poll EquiTrend®</vt:lpstr>
      <vt:lpstr>ELITE ALLIANCES</vt:lpstr>
      <vt:lpstr>PowerPoint Presentation</vt:lpstr>
      <vt:lpstr>THE CHARITABLE FOUNDATION Agent Community Outreach</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Hill, Zach</dc:creator>
  <cp:lastModifiedBy>AMIR Vahdat</cp:lastModifiedBy>
  <cp:revision>126</cp:revision>
  <cp:lastPrinted>2015-09-15T18:36:55Z</cp:lastPrinted>
  <dcterms:created xsi:type="dcterms:W3CDTF">2014-03-04T22:12:05Z</dcterms:created>
  <dcterms:modified xsi:type="dcterms:W3CDTF">2016-02-16T23:38:22Z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2014-03-04T00:00:00Z</vt:filetime>
  </property>
  <property fmtid="{D5CDD505-2E9C-101B-9397-08002B2CF9AE}" pid="3" name="LastSaved">
    <vt:filetime>2014-03-05T00:00:00Z</vt:filetime>
  </property>
</Properties>
</file>