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35.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648" r:id="rId1"/>
  </p:sldMasterIdLst>
  <p:notesMasterIdLst>
    <p:notesMasterId r:id="rId49"/>
  </p:notesMasterIdLst>
  <p:sldIdLst>
    <p:sldId id="321" r:id="rId2"/>
    <p:sldId id="298" r:id="rId3"/>
    <p:sldId id="301" r:id="rId4"/>
    <p:sldId id="292" r:id="rId5"/>
    <p:sldId id="288" r:id="rId6"/>
    <p:sldId id="290" r:id="rId7"/>
    <p:sldId id="302" r:id="rId8"/>
    <p:sldId id="315" r:id="rId9"/>
    <p:sldId id="266" r:id="rId10"/>
    <p:sldId id="316" r:id="rId11"/>
    <p:sldId id="281" r:id="rId12"/>
    <p:sldId id="265" r:id="rId13"/>
    <p:sldId id="267" r:id="rId14"/>
    <p:sldId id="271" r:id="rId15"/>
    <p:sldId id="270" r:id="rId16"/>
    <p:sldId id="272" r:id="rId17"/>
    <p:sldId id="273" r:id="rId18"/>
    <p:sldId id="262" r:id="rId19"/>
    <p:sldId id="317" r:id="rId20"/>
    <p:sldId id="306" r:id="rId21"/>
    <p:sldId id="307" r:id="rId22"/>
    <p:sldId id="340" r:id="rId23"/>
    <p:sldId id="341" r:id="rId24"/>
    <p:sldId id="343" r:id="rId25"/>
    <p:sldId id="334" r:id="rId26"/>
    <p:sldId id="336" r:id="rId27"/>
    <p:sldId id="339" r:id="rId28"/>
    <p:sldId id="332" r:id="rId29"/>
    <p:sldId id="323" r:id="rId30"/>
    <p:sldId id="312" r:id="rId31"/>
    <p:sldId id="313" r:id="rId32"/>
    <p:sldId id="314" r:id="rId33"/>
    <p:sldId id="294" r:id="rId34"/>
    <p:sldId id="276" r:id="rId35"/>
    <p:sldId id="285" r:id="rId36"/>
    <p:sldId id="303" r:id="rId37"/>
    <p:sldId id="286" r:id="rId38"/>
    <p:sldId id="342" r:id="rId39"/>
    <p:sldId id="328" r:id="rId40"/>
    <p:sldId id="333" r:id="rId41"/>
    <p:sldId id="322" r:id="rId42"/>
    <p:sldId id="283" r:id="rId43"/>
    <p:sldId id="259" r:id="rId44"/>
    <p:sldId id="275" r:id="rId45"/>
    <p:sldId id="263" r:id="rId46"/>
    <p:sldId id="304" r:id="rId47"/>
    <p:sldId id="305" r:id="rId48"/>
  </p:sldIdLst>
  <p:sldSz cx="7772400" cy="100584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1A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38" autoAdjust="0"/>
    <p:restoredTop sz="94660"/>
  </p:normalViewPr>
  <p:slideViewPr>
    <p:cSldViewPr>
      <p:cViewPr varScale="1">
        <p:scale>
          <a:sx n="55" d="100"/>
          <a:sy n="55" d="100"/>
        </p:scale>
        <p:origin x="1330" y="3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3F5174D4-ED23-4CA4-B97E-A48D5AE6FB45}" type="datetimeFigureOut">
              <a:rPr lang="en-US" smtClean="0"/>
              <a:t>2/16/2016</a:t>
            </a:fld>
            <a:endParaRPr lang="en-US" dirty="0"/>
          </a:p>
        </p:txBody>
      </p:sp>
      <p:sp>
        <p:nvSpPr>
          <p:cNvPr id="4" name="Slide Image Placeholder 3"/>
          <p:cNvSpPr>
            <a:spLocks noGrp="1" noRot="1" noChangeAspect="1"/>
          </p:cNvSpPr>
          <p:nvPr>
            <p:ph type="sldImg" idx="2"/>
          </p:nvPr>
        </p:nvSpPr>
        <p:spPr>
          <a:xfrm>
            <a:off x="2293938" y="1162050"/>
            <a:ext cx="2422525"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75BF1BF6-ABC6-4AE6-B66C-803D7461D603}" type="slidenum">
              <a:rPr lang="en-US" smtClean="0"/>
              <a:t>‹#›</a:t>
            </a:fld>
            <a:endParaRPr lang="en-US" dirty="0"/>
          </a:p>
        </p:txBody>
      </p:sp>
    </p:spTree>
    <p:extLst>
      <p:ext uri="{BB962C8B-B14F-4D97-AF65-F5344CB8AC3E}">
        <p14:creationId xmlns:p14="http://schemas.microsoft.com/office/powerpoint/2010/main" val="2460111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altLang="en-US" sz="1000" b="1" smtClean="0">
                <a:latin typeface="Arial" panose="020B0604020202020204" pitchFamily="34" charset="0"/>
                <a:cs typeface="Arial" panose="020B0604020202020204" pitchFamily="34" charset="0"/>
              </a:rPr>
              <a:t>Suggested presentation points</a:t>
            </a:r>
          </a:p>
          <a:p>
            <a:pPr eaLnBrk="1" hangingPunct="1">
              <a:lnSpc>
                <a:spcPct val="90000"/>
              </a:lnSpc>
              <a:spcBef>
                <a:spcPct val="0"/>
              </a:spcBef>
              <a:spcAft>
                <a:spcPts val="388"/>
              </a:spcAft>
            </a:pPr>
            <a:r>
              <a:rPr lang="en-US" altLang="en-US" sz="1000" b="1" i="1" smtClean="0">
                <a:latin typeface="Arial" panose="020B0604020202020204" pitchFamily="34" charset="0"/>
                <a:cs typeface="Arial" panose="020B0604020202020204" pitchFamily="34" charset="0"/>
              </a:rPr>
              <a:t>General comments about the CMA:</a:t>
            </a:r>
          </a:p>
          <a:p>
            <a:pPr eaLnBrk="1" hangingPunct="1">
              <a:lnSpc>
                <a:spcPct val="90000"/>
              </a:lnSpc>
              <a:spcBef>
                <a:spcPct val="0"/>
              </a:spcBef>
              <a:spcAft>
                <a:spcPts val="388"/>
              </a:spcAft>
            </a:pPr>
            <a:r>
              <a:rPr lang="en-US" altLang="en-US" sz="1000" smtClean="0">
                <a:latin typeface="Arial" panose="020B0604020202020204" pitchFamily="34" charset="0"/>
                <a:cs typeface="Arial" panose="020B0604020202020204" pitchFamily="34" charset="0"/>
              </a:rPr>
              <a:t>• </a:t>
            </a:r>
            <a:r>
              <a:rPr lang="ja-JP" altLang="en-US" sz="1000" smtClean="0">
                <a:latin typeface="Arial" panose="020B0604020202020204" pitchFamily="34" charset="0"/>
                <a:cs typeface="Arial" panose="020B0604020202020204" pitchFamily="34" charset="0"/>
              </a:rPr>
              <a:t>“</a:t>
            </a:r>
            <a:r>
              <a:rPr lang="en-US" altLang="ja-JP" sz="1000" smtClean="0">
                <a:latin typeface="Arial" panose="020B0604020202020204" pitchFamily="34" charset="0"/>
                <a:cs typeface="Arial" panose="020B0604020202020204" pitchFamily="34" charset="0"/>
              </a:rPr>
              <a:t>I have prepared this Comparative Market Analysis for you. It shows similar properties that have sold recently, those that are active on the market right now, and those that failed to sell.</a:t>
            </a:r>
            <a:r>
              <a:rPr lang="ja-JP" altLang="en-US" sz="1000" smtClean="0">
                <a:latin typeface="Arial" panose="020B0604020202020204" pitchFamily="34" charset="0"/>
                <a:cs typeface="Arial" panose="020B0604020202020204" pitchFamily="34" charset="0"/>
              </a:rPr>
              <a:t>”</a:t>
            </a:r>
            <a:endParaRPr lang="en-US" altLang="ja-JP" sz="1000" smtClean="0">
              <a:latin typeface="Arial" panose="020B0604020202020204" pitchFamily="34" charset="0"/>
              <a:cs typeface="Arial" panose="020B0604020202020204" pitchFamily="34" charset="0"/>
            </a:endParaRPr>
          </a:p>
          <a:p>
            <a:pPr eaLnBrk="1" hangingPunct="1">
              <a:lnSpc>
                <a:spcPct val="90000"/>
              </a:lnSpc>
              <a:spcBef>
                <a:spcPct val="0"/>
              </a:spcBef>
              <a:spcAft>
                <a:spcPts val="388"/>
              </a:spcAft>
            </a:pPr>
            <a:r>
              <a:rPr lang="en-US" altLang="en-US" sz="1000" smtClean="0">
                <a:latin typeface="Arial" panose="020B0604020202020204" pitchFamily="34" charset="0"/>
                <a:cs typeface="Arial" panose="020B0604020202020204" pitchFamily="34" charset="0"/>
              </a:rPr>
              <a:t>• </a:t>
            </a:r>
            <a:r>
              <a:rPr lang="ja-JP" altLang="en-US" sz="1000" smtClean="0">
                <a:latin typeface="Arial" panose="020B0604020202020204" pitchFamily="34" charset="0"/>
                <a:cs typeface="Arial" panose="020B0604020202020204" pitchFamily="34" charset="0"/>
              </a:rPr>
              <a:t>“</a:t>
            </a:r>
            <a:r>
              <a:rPr lang="en-US" altLang="ja-JP" sz="1000" smtClean="0">
                <a:latin typeface="Arial" panose="020B0604020202020204" pitchFamily="34" charset="0"/>
                <a:cs typeface="Arial" panose="020B0604020202020204" pitchFamily="34" charset="0"/>
              </a:rPr>
              <a:t>In selecting properties to include in the Comparative Market Analysis, I have used the ones that match yours as closely as possible, and that would appeal to the same set of buyers.</a:t>
            </a:r>
            <a:r>
              <a:rPr lang="ja-JP" altLang="en-US" sz="1000" smtClean="0">
                <a:latin typeface="Arial" panose="020B0604020202020204" pitchFamily="34" charset="0"/>
                <a:cs typeface="Arial" panose="020B0604020202020204" pitchFamily="34" charset="0"/>
              </a:rPr>
              <a:t>”</a:t>
            </a:r>
            <a:endParaRPr lang="en-US" altLang="ja-JP" sz="1000" smtClean="0">
              <a:latin typeface="Arial" panose="020B0604020202020204" pitchFamily="34" charset="0"/>
              <a:cs typeface="Arial" panose="020B0604020202020204" pitchFamily="34" charset="0"/>
            </a:endParaRPr>
          </a:p>
          <a:p>
            <a:pPr eaLnBrk="1" hangingPunct="1">
              <a:lnSpc>
                <a:spcPct val="90000"/>
              </a:lnSpc>
              <a:spcBef>
                <a:spcPct val="0"/>
              </a:spcBef>
              <a:spcAft>
                <a:spcPts val="388"/>
              </a:spcAft>
            </a:pPr>
            <a:r>
              <a:rPr lang="en-US" altLang="en-US" sz="1000" smtClean="0">
                <a:latin typeface="Arial" panose="020B0604020202020204" pitchFamily="34" charset="0"/>
                <a:cs typeface="Arial" panose="020B0604020202020204" pitchFamily="34" charset="0"/>
              </a:rPr>
              <a:t>• </a:t>
            </a:r>
            <a:r>
              <a:rPr lang="ja-JP" altLang="en-US" sz="1000" smtClean="0">
                <a:latin typeface="Arial" panose="020B0604020202020204" pitchFamily="34" charset="0"/>
                <a:cs typeface="Arial" panose="020B0604020202020204" pitchFamily="34" charset="0"/>
              </a:rPr>
              <a:t>“</a:t>
            </a:r>
            <a:r>
              <a:rPr lang="en-US" altLang="ja-JP" sz="1000" smtClean="0">
                <a:latin typeface="Arial" panose="020B0604020202020204" pitchFamily="34" charset="0"/>
                <a:cs typeface="Arial" panose="020B0604020202020204" pitchFamily="34" charset="0"/>
              </a:rPr>
              <a:t>Of course, every property is different. As we look at other properties in the Comparative Market Analysis, we will need to allow for those differences.</a:t>
            </a:r>
            <a:r>
              <a:rPr lang="ja-JP" altLang="en-US" sz="1000" smtClean="0">
                <a:latin typeface="Arial" panose="020B0604020202020204" pitchFamily="34" charset="0"/>
                <a:cs typeface="Arial" panose="020B0604020202020204" pitchFamily="34" charset="0"/>
              </a:rPr>
              <a:t>”</a:t>
            </a:r>
            <a:endParaRPr lang="en-US" altLang="ja-JP" sz="1000" smtClean="0">
              <a:latin typeface="Arial" panose="020B0604020202020204" pitchFamily="34" charset="0"/>
              <a:cs typeface="Arial" panose="020B0604020202020204" pitchFamily="34" charset="0"/>
            </a:endParaRPr>
          </a:p>
          <a:p>
            <a:pPr eaLnBrk="1" hangingPunct="1">
              <a:lnSpc>
                <a:spcPct val="90000"/>
              </a:lnSpc>
              <a:spcBef>
                <a:spcPct val="0"/>
              </a:spcBef>
              <a:spcAft>
                <a:spcPts val="388"/>
              </a:spcAft>
            </a:pPr>
            <a:r>
              <a:rPr lang="en-US" altLang="en-US" sz="1000" b="1" i="1" smtClean="0">
                <a:latin typeface="Arial" panose="020B0604020202020204" pitchFamily="34" charset="0"/>
                <a:cs typeface="Arial" panose="020B0604020202020204" pitchFamily="34" charset="0"/>
              </a:rPr>
              <a:t>Comments about properties that sold recently:</a:t>
            </a:r>
          </a:p>
          <a:p>
            <a:pPr eaLnBrk="1" hangingPunct="1">
              <a:lnSpc>
                <a:spcPct val="90000"/>
              </a:lnSpc>
              <a:spcBef>
                <a:spcPct val="0"/>
              </a:spcBef>
              <a:spcAft>
                <a:spcPts val="388"/>
              </a:spcAft>
            </a:pPr>
            <a:r>
              <a:rPr lang="en-US" altLang="en-US" sz="1000" smtClean="0">
                <a:latin typeface="Arial" panose="020B0604020202020204" pitchFamily="34" charset="0"/>
                <a:cs typeface="Arial" panose="020B0604020202020204" pitchFamily="34" charset="0"/>
              </a:rPr>
              <a:t>• </a:t>
            </a:r>
            <a:r>
              <a:rPr lang="ja-JP" altLang="en-US" sz="1000" smtClean="0">
                <a:latin typeface="Arial" panose="020B0604020202020204" pitchFamily="34" charset="0"/>
                <a:cs typeface="Arial" panose="020B0604020202020204" pitchFamily="34" charset="0"/>
              </a:rPr>
              <a:t>“</a:t>
            </a:r>
            <a:r>
              <a:rPr lang="en-US" altLang="ja-JP" sz="1000" smtClean="0">
                <a:latin typeface="Arial" panose="020B0604020202020204" pitchFamily="34" charset="0"/>
                <a:cs typeface="Arial" panose="020B0604020202020204" pitchFamily="34" charset="0"/>
              </a:rPr>
              <a:t>[Address of property that sold recently] compares very closely with your home. That means that the price the buyers paid for it is probably a good indication of what someone will be willing to pay for your property.</a:t>
            </a:r>
            <a:r>
              <a:rPr lang="ja-JP" altLang="en-US" sz="1000" smtClean="0">
                <a:latin typeface="Arial" panose="020B0604020202020204" pitchFamily="34" charset="0"/>
                <a:cs typeface="Arial" panose="020B0604020202020204" pitchFamily="34" charset="0"/>
              </a:rPr>
              <a:t>”</a:t>
            </a:r>
            <a:endParaRPr lang="en-US" altLang="ja-JP" sz="1000" smtClean="0">
              <a:latin typeface="Arial" panose="020B0604020202020204" pitchFamily="34" charset="0"/>
              <a:cs typeface="Arial" panose="020B0604020202020204" pitchFamily="34" charset="0"/>
            </a:endParaRPr>
          </a:p>
          <a:p>
            <a:pPr eaLnBrk="1" hangingPunct="1">
              <a:lnSpc>
                <a:spcPct val="90000"/>
              </a:lnSpc>
              <a:spcBef>
                <a:spcPct val="0"/>
              </a:spcBef>
              <a:spcAft>
                <a:spcPts val="388"/>
              </a:spcAft>
            </a:pPr>
            <a:r>
              <a:rPr lang="en-US" altLang="en-US" sz="1000" b="1" i="1" smtClean="0">
                <a:latin typeface="Arial" panose="020B0604020202020204" pitchFamily="34" charset="0"/>
                <a:cs typeface="Arial" panose="020B0604020202020204" pitchFamily="34" charset="0"/>
              </a:rPr>
              <a:t>Comments about properties currently on the market:</a:t>
            </a:r>
          </a:p>
          <a:p>
            <a:pPr eaLnBrk="1" hangingPunct="1">
              <a:lnSpc>
                <a:spcPct val="90000"/>
              </a:lnSpc>
              <a:spcBef>
                <a:spcPct val="0"/>
              </a:spcBef>
              <a:spcAft>
                <a:spcPts val="388"/>
              </a:spcAft>
            </a:pPr>
            <a:r>
              <a:rPr lang="en-US" altLang="en-US" sz="1000" smtClean="0">
                <a:latin typeface="Arial" panose="020B0604020202020204" pitchFamily="34" charset="0"/>
                <a:cs typeface="Arial" panose="020B0604020202020204" pitchFamily="34" charset="0"/>
              </a:rPr>
              <a:t>• </a:t>
            </a:r>
            <a:r>
              <a:rPr lang="ja-JP" altLang="en-US" sz="1000" smtClean="0">
                <a:latin typeface="Arial" panose="020B0604020202020204" pitchFamily="34" charset="0"/>
                <a:cs typeface="Arial" panose="020B0604020202020204" pitchFamily="34" charset="0"/>
              </a:rPr>
              <a:t>“</a:t>
            </a:r>
            <a:r>
              <a:rPr lang="en-US" altLang="ja-JP" sz="1000" smtClean="0">
                <a:latin typeface="Arial" panose="020B0604020202020204" pitchFamily="34" charset="0"/>
                <a:cs typeface="Arial" panose="020B0604020202020204" pitchFamily="34" charset="0"/>
              </a:rPr>
              <a:t>The houses that are on the market at any given time are in competition with each other for the attention of a limited number of qualified buyers. This section of the Comparative Market Analysis shows us your competitors.</a:t>
            </a:r>
            <a:r>
              <a:rPr lang="ja-JP" altLang="en-US" sz="1000" smtClean="0">
                <a:latin typeface="Arial" panose="020B0604020202020204" pitchFamily="34" charset="0"/>
                <a:cs typeface="Arial" panose="020B0604020202020204" pitchFamily="34" charset="0"/>
              </a:rPr>
              <a:t>”</a:t>
            </a:r>
            <a:endParaRPr lang="en-US" altLang="ja-JP" sz="1000" smtClean="0">
              <a:latin typeface="Arial" panose="020B0604020202020204" pitchFamily="34" charset="0"/>
              <a:cs typeface="Arial" panose="020B0604020202020204" pitchFamily="34" charset="0"/>
            </a:endParaRPr>
          </a:p>
          <a:p>
            <a:pPr eaLnBrk="1" hangingPunct="1">
              <a:lnSpc>
                <a:spcPct val="90000"/>
              </a:lnSpc>
              <a:spcBef>
                <a:spcPct val="0"/>
              </a:spcBef>
              <a:spcAft>
                <a:spcPts val="388"/>
              </a:spcAft>
            </a:pPr>
            <a:r>
              <a:rPr lang="en-US" altLang="en-US" sz="1000" smtClean="0">
                <a:latin typeface="Arial" panose="020B0604020202020204" pitchFamily="34" charset="0"/>
                <a:cs typeface="Arial" panose="020B0604020202020204" pitchFamily="34" charset="0"/>
              </a:rPr>
              <a:t>• </a:t>
            </a:r>
            <a:r>
              <a:rPr lang="ja-JP" altLang="en-US" sz="1000" smtClean="0">
                <a:latin typeface="Arial" panose="020B0604020202020204" pitchFamily="34" charset="0"/>
                <a:cs typeface="Arial" panose="020B0604020202020204" pitchFamily="34" charset="0"/>
              </a:rPr>
              <a:t>“</a:t>
            </a:r>
            <a:r>
              <a:rPr lang="en-US" altLang="ja-JP" sz="1000" smtClean="0">
                <a:latin typeface="Arial" panose="020B0604020202020204" pitchFamily="34" charset="0"/>
                <a:cs typeface="Arial" panose="020B0604020202020204" pitchFamily="34" charset="0"/>
              </a:rPr>
              <a:t>Here are three properties that are currently on the market. When you list your house, a buyer will be able to choose between it and these three other properties in the neighborhood. Let</a:t>
            </a:r>
            <a:r>
              <a:rPr lang="ja-JP" altLang="en-US" sz="1000" smtClean="0">
                <a:latin typeface="Arial" panose="020B0604020202020204" pitchFamily="34" charset="0"/>
                <a:cs typeface="Arial" panose="020B0604020202020204" pitchFamily="34" charset="0"/>
              </a:rPr>
              <a:t>’</a:t>
            </a:r>
            <a:r>
              <a:rPr lang="en-US" altLang="ja-JP" sz="1000" smtClean="0">
                <a:latin typeface="Arial" panose="020B0604020202020204" pitchFamily="34" charset="0"/>
                <a:cs typeface="Arial" panose="020B0604020202020204" pitchFamily="34" charset="0"/>
              </a:rPr>
              <a:t>s consider the choice from the buyer</a:t>
            </a:r>
            <a:r>
              <a:rPr lang="ja-JP" altLang="en-US" sz="1000" smtClean="0">
                <a:latin typeface="Arial" panose="020B0604020202020204" pitchFamily="34" charset="0"/>
                <a:cs typeface="Arial" panose="020B0604020202020204" pitchFamily="34" charset="0"/>
              </a:rPr>
              <a:t>’</a:t>
            </a:r>
            <a:r>
              <a:rPr lang="en-US" altLang="ja-JP" sz="1000" smtClean="0">
                <a:latin typeface="Arial" panose="020B0604020202020204" pitchFamily="34" charset="0"/>
                <a:cs typeface="Arial" panose="020B0604020202020204" pitchFamily="34" charset="0"/>
              </a:rPr>
              <a:t>s point of view and imagine how they would compare the four properties.</a:t>
            </a:r>
            <a:r>
              <a:rPr lang="ja-JP" altLang="en-US" sz="1000" smtClean="0">
                <a:latin typeface="Arial" panose="020B0604020202020204" pitchFamily="34" charset="0"/>
                <a:cs typeface="Arial" panose="020B0604020202020204" pitchFamily="34" charset="0"/>
              </a:rPr>
              <a:t>”</a:t>
            </a:r>
            <a:endParaRPr lang="en-US" altLang="ja-JP" sz="1000" smtClean="0">
              <a:latin typeface="Arial" panose="020B0604020202020204" pitchFamily="34" charset="0"/>
              <a:cs typeface="Arial" panose="020B0604020202020204" pitchFamily="34" charset="0"/>
            </a:endParaRPr>
          </a:p>
          <a:p>
            <a:pPr eaLnBrk="1" hangingPunct="1">
              <a:lnSpc>
                <a:spcPct val="90000"/>
              </a:lnSpc>
              <a:spcBef>
                <a:spcPct val="0"/>
              </a:spcBef>
              <a:spcAft>
                <a:spcPts val="388"/>
              </a:spcAft>
            </a:pPr>
            <a:r>
              <a:rPr lang="en-US" altLang="en-US" sz="1000" smtClean="0">
                <a:latin typeface="Arial" panose="020B0604020202020204" pitchFamily="34" charset="0"/>
                <a:cs typeface="Arial" panose="020B0604020202020204" pitchFamily="34" charset="0"/>
              </a:rPr>
              <a:t>• </a:t>
            </a:r>
            <a:r>
              <a:rPr lang="ja-JP" altLang="en-US" sz="1000" smtClean="0">
                <a:latin typeface="Arial" panose="020B0604020202020204" pitchFamily="34" charset="0"/>
                <a:cs typeface="Arial" panose="020B0604020202020204" pitchFamily="34" charset="0"/>
              </a:rPr>
              <a:t>“</a:t>
            </a:r>
            <a:r>
              <a:rPr lang="en-US" altLang="ja-JP" sz="1000" smtClean="0">
                <a:latin typeface="Arial" panose="020B0604020202020204" pitchFamily="34" charset="0"/>
                <a:cs typeface="Arial" panose="020B0604020202020204" pitchFamily="34" charset="0"/>
              </a:rPr>
              <a:t>Our challenge is to price your property so that it will jump out as the clear choice when buyers compare it to these others.</a:t>
            </a:r>
            <a:r>
              <a:rPr lang="ja-JP" altLang="en-US" sz="1000" smtClean="0">
                <a:latin typeface="Arial" panose="020B0604020202020204" pitchFamily="34" charset="0"/>
                <a:cs typeface="Arial" panose="020B0604020202020204" pitchFamily="34" charset="0"/>
              </a:rPr>
              <a:t>”</a:t>
            </a:r>
            <a:endParaRPr lang="en-US" altLang="ja-JP" sz="1000" smtClean="0">
              <a:latin typeface="Arial" panose="020B0604020202020204" pitchFamily="34" charset="0"/>
              <a:cs typeface="Arial" panose="020B0604020202020204" pitchFamily="34" charset="0"/>
            </a:endParaRPr>
          </a:p>
          <a:p>
            <a:pPr eaLnBrk="1" hangingPunct="1">
              <a:lnSpc>
                <a:spcPct val="90000"/>
              </a:lnSpc>
              <a:spcBef>
                <a:spcPct val="0"/>
              </a:spcBef>
              <a:spcAft>
                <a:spcPts val="388"/>
              </a:spcAft>
            </a:pPr>
            <a:r>
              <a:rPr lang="en-US" altLang="en-US" sz="1000" b="1" i="1" smtClean="0">
                <a:latin typeface="Arial" panose="020B0604020202020204" pitchFamily="34" charset="0"/>
                <a:cs typeface="Arial" panose="020B0604020202020204" pitchFamily="34" charset="0"/>
              </a:rPr>
              <a:t>Comments about properties that failed to sell:</a:t>
            </a:r>
          </a:p>
          <a:p>
            <a:pPr eaLnBrk="1" hangingPunct="1">
              <a:lnSpc>
                <a:spcPct val="90000"/>
              </a:lnSpc>
              <a:spcBef>
                <a:spcPct val="0"/>
              </a:spcBef>
              <a:spcAft>
                <a:spcPts val="388"/>
              </a:spcAft>
            </a:pPr>
            <a:r>
              <a:rPr lang="en-US" altLang="en-US" sz="1000" smtClean="0">
                <a:latin typeface="Arial" panose="020B0604020202020204" pitchFamily="34" charset="0"/>
                <a:cs typeface="Arial" panose="020B0604020202020204" pitchFamily="34" charset="0"/>
              </a:rPr>
              <a:t>• </a:t>
            </a:r>
            <a:r>
              <a:rPr lang="ja-JP" altLang="en-US" sz="1000" smtClean="0">
                <a:latin typeface="Arial" panose="020B0604020202020204" pitchFamily="34" charset="0"/>
                <a:cs typeface="Arial" panose="020B0604020202020204" pitchFamily="34" charset="0"/>
              </a:rPr>
              <a:t>“</a:t>
            </a:r>
            <a:r>
              <a:rPr lang="en-US" altLang="ja-JP" sz="1000" smtClean="0">
                <a:latin typeface="Arial" panose="020B0604020202020204" pitchFamily="34" charset="0"/>
                <a:cs typeface="Arial" panose="020B0604020202020204" pitchFamily="34" charset="0"/>
              </a:rPr>
              <a:t>Let</a:t>
            </a:r>
            <a:r>
              <a:rPr lang="ja-JP" altLang="en-US" sz="1000" smtClean="0">
                <a:latin typeface="Arial" panose="020B0604020202020204" pitchFamily="34" charset="0"/>
                <a:cs typeface="Arial" panose="020B0604020202020204" pitchFamily="34" charset="0"/>
              </a:rPr>
              <a:t>’</a:t>
            </a:r>
            <a:r>
              <a:rPr lang="en-US" altLang="ja-JP" sz="1000" smtClean="0">
                <a:latin typeface="Arial" panose="020B0604020202020204" pitchFamily="34" charset="0"/>
                <a:cs typeface="Arial" panose="020B0604020202020204" pitchFamily="34" charset="0"/>
              </a:rPr>
              <a:t>s make sure of one thing. Six months from now, </a:t>
            </a:r>
            <a:r>
              <a:rPr lang="en-US" altLang="ja-JP" sz="1000" b="1" i="1" smtClean="0">
                <a:latin typeface="Arial" panose="020B0604020202020204" pitchFamily="34" charset="0"/>
                <a:cs typeface="Arial" panose="020B0604020202020204" pitchFamily="34" charset="0"/>
              </a:rPr>
              <a:t>your house must not be the one people use as an </a:t>
            </a:r>
            <a:r>
              <a:rPr lang="en-US" altLang="ja-JP" sz="1000" smtClean="0">
                <a:latin typeface="Arial" panose="020B0604020202020204" pitchFamily="34" charset="0"/>
                <a:cs typeface="Arial" panose="020B0604020202020204" pitchFamily="34" charset="0"/>
              </a:rPr>
              <a:t>example of a listing that expired.</a:t>
            </a:r>
            <a:r>
              <a:rPr lang="ja-JP" altLang="en-US" sz="1000" smtClean="0">
                <a:latin typeface="Arial" panose="020B0604020202020204" pitchFamily="34" charset="0"/>
                <a:cs typeface="Arial" panose="020B0604020202020204" pitchFamily="34" charset="0"/>
              </a:rPr>
              <a:t>”</a:t>
            </a:r>
            <a:endParaRPr lang="en-US" altLang="en-US" sz="1000" smtClean="0">
              <a:latin typeface="Arial" panose="020B0604020202020204" pitchFamily="34" charset="0"/>
              <a:cs typeface="Arial" panose="020B0604020202020204" pitchFamily="34" charset="0"/>
            </a:endParaRP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itchFamily="34" charset="-128"/>
              </a:defRPr>
            </a:lvl1pPr>
            <a:lvl2pPr marL="742950" indent="-285750">
              <a:spcBef>
                <a:spcPct val="30000"/>
              </a:spcBef>
              <a:defRPr sz="1200">
                <a:solidFill>
                  <a:schemeClr val="tx1"/>
                </a:solidFill>
                <a:latin typeface="Calibri" panose="020F0502020204030204" pitchFamily="34" charset="0"/>
                <a:ea typeface="MS PGothic" pitchFamily="34" charset="-128"/>
              </a:defRPr>
            </a:lvl2pPr>
            <a:lvl3pPr marL="1143000" indent="-228600">
              <a:spcBef>
                <a:spcPct val="30000"/>
              </a:spcBef>
              <a:defRPr sz="1200">
                <a:solidFill>
                  <a:schemeClr val="tx1"/>
                </a:solidFill>
                <a:latin typeface="Calibri" panose="020F0502020204030204" pitchFamily="34" charset="0"/>
                <a:ea typeface="MS PGothic" pitchFamily="34" charset="-128"/>
              </a:defRPr>
            </a:lvl3pPr>
            <a:lvl4pPr marL="1600200" indent="-228600">
              <a:spcBef>
                <a:spcPct val="30000"/>
              </a:spcBef>
              <a:defRPr sz="1200">
                <a:solidFill>
                  <a:schemeClr val="tx1"/>
                </a:solidFill>
                <a:latin typeface="Calibri" panose="020F0502020204030204" pitchFamily="34" charset="0"/>
                <a:ea typeface="MS PGothic" pitchFamily="34" charset="-128"/>
              </a:defRPr>
            </a:lvl4pPr>
            <a:lvl5pPr marL="2057400" indent="-228600">
              <a:spcBef>
                <a:spcPct val="30000"/>
              </a:spcBef>
              <a:defRPr sz="1200">
                <a:solidFill>
                  <a:schemeClr val="tx1"/>
                </a:solidFill>
                <a:latin typeface="Calibri" panose="020F0502020204030204"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itchFamily="34" charset="-128"/>
              </a:defRPr>
            </a:lvl9pPr>
          </a:lstStyle>
          <a:p>
            <a:pPr>
              <a:spcBef>
                <a:spcPct val="0"/>
              </a:spcBef>
            </a:pPr>
            <a:fld id="{640BEF92-85A3-41E6-BDC0-FE9781B50E69}" type="slidenum">
              <a:rPr lang="en-US" altLang="en-US">
                <a:latin typeface="Times New Roman" panose="02020603050405020304" pitchFamily="18" charset="0"/>
              </a:rPr>
              <a:pPr>
                <a:spcBef>
                  <a:spcPct val="0"/>
                </a:spcBef>
              </a:pPr>
              <a:t>22</a:t>
            </a:fld>
            <a:endParaRPr lang="en-US" altLang="en-US">
              <a:latin typeface="Times New Roman" panose="02020603050405020304" pitchFamily="18" charset="0"/>
            </a:endParaRPr>
          </a:p>
        </p:txBody>
      </p:sp>
    </p:spTree>
    <p:extLst>
      <p:ext uri="{BB962C8B-B14F-4D97-AF65-F5344CB8AC3E}">
        <p14:creationId xmlns:p14="http://schemas.microsoft.com/office/powerpoint/2010/main" val="2808870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Instructions: </a:t>
            </a:r>
          </a:p>
          <a:p>
            <a:pPr eaLnBrk="1" hangingPunct="1">
              <a:spcBef>
                <a:spcPct val="0"/>
              </a:spcBef>
            </a:pPr>
            <a:r>
              <a:rPr lang="en-US" altLang="en-US" smtClean="0"/>
              <a:t>Determine the CMA</a:t>
            </a:r>
            <a:r>
              <a:rPr lang="ja-JP" altLang="en-US" smtClean="0"/>
              <a:t>’</a:t>
            </a:r>
            <a:r>
              <a:rPr lang="en-US" altLang="ja-JP" smtClean="0"/>
              <a:t>s price range, from the very lowest price (usually a property that has sold) to the very highest (usually an expired listing) and establish a range in equal distances for each cell.</a:t>
            </a:r>
          </a:p>
          <a:p>
            <a:pPr eaLnBrk="1" hangingPunct="1">
              <a:spcBef>
                <a:spcPct val="0"/>
              </a:spcBef>
            </a:pPr>
            <a:endParaRPr lang="en-US" altLang="en-US" smtClean="0"/>
          </a:p>
          <a:p>
            <a:pPr eaLnBrk="1" hangingPunct="1">
              <a:spcBef>
                <a:spcPct val="0"/>
              </a:spcBef>
            </a:pPr>
            <a:r>
              <a:rPr lang="en-US" altLang="en-US" smtClean="0"/>
              <a:t>The next step is to fill in dollar amounts in each of the twelve cells on the scale (</a:t>
            </a:r>
            <a:r>
              <a:rPr lang="en-US" altLang="en-US" b="1" i="1" smtClean="0"/>
              <a:t>the scales for each of the three categories of properties will be identical</a:t>
            </a:r>
            <a:r>
              <a:rPr lang="en-US" altLang="en-US" smtClean="0"/>
              <a:t>). Do this by selecting a value </a:t>
            </a:r>
            <a:r>
              <a:rPr lang="en-US" altLang="en-US" b="1" i="1" smtClean="0"/>
              <a:t>below </a:t>
            </a:r>
            <a:r>
              <a:rPr lang="en-US" altLang="en-US" smtClean="0"/>
              <a:t>the lowest price on the CMA for the box on the left end of the scale, and a value </a:t>
            </a:r>
            <a:r>
              <a:rPr lang="en-US" altLang="en-US" b="1" i="1" smtClean="0"/>
              <a:t>above </a:t>
            </a:r>
            <a:r>
              <a:rPr lang="en-US" altLang="en-US" smtClean="0"/>
              <a:t>the highest price on the CMA for the box on the extreme right, with each box between the two extremes separated by an </a:t>
            </a:r>
            <a:r>
              <a:rPr lang="en-US" altLang="en-US" b="1" i="1" smtClean="0"/>
              <a:t>equal increment</a:t>
            </a:r>
            <a:r>
              <a:rPr lang="en-US" altLang="en-US" smtClean="0"/>
              <a:t>. (Example: 150, 152, 154, etc.)</a:t>
            </a:r>
          </a:p>
          <a:p>
            <a:pPr eaLnBrk="1" hangingPunct="1">
              <a:spcBef>
                <a:spcPct val="0"/>
              </a:spcBef>
            </a:pPr>
            <a:endParaRPr lang="en-US" altLang="en-US" smtClean="0"/>
          </a:p>
          <a:p>
            <a:pPr eaLnBrk="1" hangingPunct="1">
              <a:spcBef>
                <a:spcPct val="0"/>
              </a:spcBef>
            </a:pPr>
            <a:r>
              <a:rPr lang="en-US" altLang="en-US" smtClean="0"/>
              <a:t>Next, for every property in each of the categories (Sold Recently, Now Active on the Market, Failed to Sell) place an </a:t>
            </a:r>
            <a:r>
              <a:rPr lang="ja-JP" altLang="en-US" smtClean="0"/>
              <a:t>“</a:t>
            </a:r>
            <a:r>
              <a:rPr lang="en-US" altLang="ja-JP" smtClean="0"/>
              <a:t>X</a:t>
            </a:r>
            <a:r>
              <a:rPr lang="ja-JP" altLang="en-US" smtClean="0"/>
              <a:t>”</a:t>
            </a:r>
            <a:r>
              <a:rPr lang="en-US" altLang="ja-JP" smtClean="0"/>
              <a:t> mark on the scale below the corresponding price. You might want to use green marks for properties on the Sold Recently scale, yellow marks for those on the Now Active on the Market scale, and red marks for properties that Failed to Sell, or fill the cells with a color shade as shown.</a:t>
            </a:r>
          </a:p>
          <a:p>
            <a:pPr eaLnBrk="1" hangingPunct="1">
              <a:spcBef>
                <a:spcPct val="0"/>
              </a:spcBef>
            </a:pPr>
            <a:endParaRPr lang="en-US" altLang="en-US" smtClean="0"/>
          </a:p>
          <a:p>
            <a:pPr eaLnBrk="1" hangingPunct="1">
              <a:spcBef>
                <a:spcPct val="0"/>
              </a:spcBef>
            </a:pPr>
            <a:r>
              <a:rPr lang="en-US" altLang="en-US" smtClean="0"/>
              <a:t>Typically, the prices of properties that have sold will be clustered at the low end of the scale; houses currently on the market will be priced in the middle of the scale; and expired listings will show up at the high end.</a:t>
            </a:r>
          </a:p>
          <a:p>
            <a:pPr eaLnBrk="1" hangingPunct="1">
              <a:spcBef>
                <a:spcPct val="0"/>
              </a:spcBef>
            </a:pPr>
            <a:endParaRPr lang="en-US" altLang="en-US" smtClean="0"/>
          </a:p>
          <a:p>
            <a:pPr eaLnBrk="1" hangingPunct="1">
              <a:spcBef>
                <a:spcPct val="0"/>
              </a:spcBef>
            </a:pPr>
            <a:endParaRPr lang="en-US" altLang="en-US" smtClean="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itchFamily="34" charset="-128"/>
              </a:defRPr>
            </a:lvl1pPr>
            <a:lvl2pPr marL="742950" indent="-285750">
              <a:spcBef>
                <a:spcPct val="30000"/>
              </a:spcBef>
              <a:defRPr sz="1200">
                <a:solidFill>
                  <a:schemeClr val="tx1"/>
                </a:solidFill>
                <a:latin typeface="Calibri" panose="020F0502020204030204" pitchFamily="34" charset="0"/>
                <a:ea typeface="MS PGothic" pitchFamily="34" charset="-128"/>
              </a:defRPr>
            </a:lvl2pPr>
            <a:lvl3pPr marL="1143000" indent="-228600">
              <a:spcBef>
                <a:spcPct val="30000"/>
              </a:spcBef>
              <a:defRPr sz="1200">
                <a:solidFill>
                  <a:schemeClr val="tx1"/>
                </a:solidFill>
                <a:latin typeface="Calibri" panose="020F0502020204030204" pitchFamily="34" charset="0"/>
                <a:ea typeface="MS PGothic" pitchFamily="34" charset="-128"/>
              </a:defRPr>
            </a:lvl3pPr>
            <a:lvl4pPr marL="1600200" indent="-228600">
              <a:spcBef>
                <a:spcPct val="30000"/>
              </a:spcBef>
              <a:defRPr sz="1200">
                <a:solidFill>
                  <a:schemeClr val="tx1"/>
                </a:solidFill>
                <a:latin typeface="Calibri" panose="020F0502020204030204" pitchFamily="34" charset="0"/>
                <a:ea typeface="MS PGothic" pitchFamily="34" charset="-128"/>
              </a:defRPr>
            </a:lvl4pPr>
            <a:lvl5pPr marL="2057400" indent="-228600">
              <a:spcBef>
                <a:spcPct val="30000"/>
              </a:spcBef>
              <a:defRPr sz="1200">
                <a:solidFill>
                  <a:schemeClr val="tx1"/>
                </a:solidFill>
                <a:latin typeface="Calibri" panose="020F0502020204030204"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itchFamily="34" charset="-128"/>
              </a:defRPr>
            </a:lvl9pPr>
          </a:lstStyle>
          <a:p>
            <a:pPr>
              <a:spcBef>
                <a:spcPct val="0"/>
              </a:spcBef>
            </a:pPr>
            <a:fld id="{709BDCF9-23ED-4C3A-A3D5-137E78375851}" type="slidenum">
              <a:rPr lang="en-US" altLang="en-US">
                <a:latin typeface="Times New Roman" panose="02020603050405020304" pitchFamily="18" charset="0"/>
              </a:rPr>
              <a:pPr>
                <a:spcBef>
                  <a:spcPct val="0"/>
                </a:spcBef>
              </a:pPr>
              <a:t>23</a:t>
            </a:fld>
            <a:endParaRPr lang="en-US" altLang="en-US">
              <a:latin typeface="Times New Roman" panose="02020603050405020304" pitchFamily="18" charset="0"/>
            </a:endParaRPr>
          </a:p>
        </p:txBody>
      </p:sp>
    </p:spTree>
    <p:extLst>
      <p:ext uri="{BB962C8B-B14F-4D97-AF65-F5344CB8AC3E}">
        <p14:creationId xmlns:p14="http://schemas.microsoft.com/office/powerpoint/2010/main" val="2017237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endParaRPr lang="en-US" altLang="en-US" sz="1000"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A26B3FB4-0202-4A8B-9B0B-098B08A3F644}" type="slidenum">
              <a:rPr lang="en-US" altLang="en-US" sz="1200"/>
              <a:pPr eaLnBrk="1" hangingPunct="1"/>
              <a:t>24</a:t>
            </a:fld>
            <a:endParaRPr lang="en-US" altLang="en-US" sz="1200"/>
          </a:p>
        </p:txBody>
      </p:sp>
    </p:spTree>
    <p:extLst>
      <p:ext uri="{BB962C8B-B14F-4D97-AF65-F5344CB8AC3E}">
        <p14:creationId xmlns:p14="http://schemas.microsoft.com/office/powerpoint/2010/main" val="2982197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82930" y="3118104"/>
            <a:ext cx="6606540" cy="2112263"/>
          </a:xfrm>
          <a:prstGeom prst="rect">
            <a:avLst/>
          </a:prstGeom>
        </p:spPr>
        <p:txBody>
          <a:bodyPr wrap="square" lIns="0" tIns="0" rIns="0" bIns="0">
            <a:noAutofit/>
          </a:bodyPr>
          <a:lstStyle/>
          <a:p>
            <a:endParaRPr/>
          </a:p>
        </p:txBody>
      </p:sp>
      <p:sp>
        <p:nvSpPr>
          <p:cNvPr id="3" name="Holder 3"/>
          <p:cNvSpPr>
            <a:spLocks noGrp="1"/>
          </p:cNvSpPr>
          <p:nvPr>
            <p:ph type="subTitle" idx="4"/>
          </p:nvPr>
        </p:nvSpPr>
        <p:spPr>
          <a:xfrm>
            <a:off x="1165860" y="5632704"/>
            <a:ext cx="5440679" cy="2514600"/>
          </a:xfrm>
          <a:prstGeom prst="rect">
            <a:avLst/>
          </a:prstGeom>
        </p:spPr>
        <p:txBody>
          <a:bodyPr wrap="square" lIns="0" tIns="0" rIns="0" bIns="0">
            <a:noAutofit/>
          </a:body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2/16/2016</a:t>
            </a:fld>
            <a:endParaRPr lang="en-US" dirty="0" smtClean="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blank page">
    <p:spTree>
      <p:nvGrpSpPr>
        <p:cNvPr id="1" name=""/>
        <p:cNvGrpSpPr/>
        <p:nvPr/>
      </p:nvGrpSpPr>
      <p:grpSpPr>
        <a:xfrm>
          <a:off x="0" y="0"/>
          <a:ext cx="0" cy="0"/>
          <a:chOff x="0" y="0"/>
          <a:chExt cx="0" cy="0"/>
        </a:xfrm>
      </p:grpSpPr>
      <p:sp>
        <p:nvSpPr>
          <p:cNvPr id="9" name="Title 1"/>
          <p:cNvSpPr>
            <a:spLocks noGrp="1"/>
          </p:cNvSpPr>
          <p:nvPr>
            <p:ph type="title"/>
          </p:nvPr>
        </p:nvSpPr>
        <p:spPr>
          <a:xfrm>
            <a:off x="533400" y="533400"/>
            <a:ext cx="4495800" cy="762000"/>
          </a:xfrm>
          <a:prstGeom prst="rect">
            <a:avLst/>
          </a:prstGeom>
        </p:spPr>
        <p:txBody>
          <a:bodyPr/>
          <a:lstStyle>
            <a:lvl1pPr algn="l">
              <a:defRPr sz="2000" b="0" i="0" baseline="0">
                <a:solidFill>
                  <a:schemeClr val="tx1"/>
                </a:solidFill>
                <a:latin typeface="District Light"/>
                <a:cs typeface="Arial" pitchFamily="34" charset="0"/>
              </a:defRPr>
            </a:lvl1pPr>
          </a:lstStyle>
          <a:p>
            <a:endParaRPr lang="en-US" dirty="0"/>
          </a:p>
        </p:txBody>
      </p:sp>
    </p:spTree>
    <p:extLst>
      <p:ext uri="{BB962C8B-B14F-4D97-AF65-F5344CB8AC3E}">
        <p14:creationId xmlns:p14="http://schemas.microsoft.com/office/powerpoint/2010/main" val="417828737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type="body" idx="1"/>
          </p:nvPr>
        </p:nvSpPr>
        <p:spPr/>
        <p:txBody>
          <a:bodyPr lIns="0" tIns="0" rIns="0" bIns="0"/>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2/16/2016</a:t>
            </a:fld>
            <a:endParaRPr lang="en-US" dirty="0" smtClean="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57200" y="0"/>
            <a:ext cx="931443" cy="1355852"/>
          </a:xfrm>
          <a:custGeom>
            <a:avLst/>
            <a:gdLst/>
            <a:ahLst/>
            <a:cxnLst/>
            <a:rect l="l" t="t" r="r" b="b"/>
            <a:pathLst>
              <a:path w="931443" h="1355852">
                <a:moveTo>
                  <a:pt x="0" y="1355852"/>
                </a:moveTo>
                <a:lnTo>
                  <a:pt x="931443" y="1355852"/>
                </a:lnTo>
                <a:lnTo>
                  <a:pt x="931443" y="0"/>
                </a:lnTo>
                <a:lnTo>
                  <a:pt x="0" y="0"/>
                </a:lnTo>
                <a:lnTo>
                  <a:pt x="0" y="1355852"/>
                </a:lnTo>
                <a:close/>
              </a:path>
            </a:pathLst>
          </a:custGeom>
          <a:solidFill>
            <a:srgbClr val="52144D"/>
          </a:solidFill>
        </p:spPr>
        <p:txBody>
          <a:bodyPr wrap="square" lIns="0" tIns="0" rIns="0" bIns="0" rtlCol="0">
            <a:noAutofit/>
          </a:bodyPr>
          <a:lstStyle/>
          <a:p>
            <a:endParaRPr dirty="0"/>
          </a:p>
        </p:txBody>
      </p:sp>
      <p:sp>
        <p:nvSpPr>
          <p:cNvPr id="2" name="Holder 2"/>
          <p:cNvSpPr>
            <a:spLocks noGrp="1"/>
          </p:cNvSpPr>
          <p:nvPr>
            <p:ph type="title"/>
          </p:nvPr>
        </p:nvSpPr>
        <p:spPr/>
        <p:txBody>
          <a:bodyPr lIns="0" tIns="0" rIns="0" bIns="0"/>
          <a:lstStyle/>
          <a:p>
            <a:endParaRPr/>
          </a:p>
        </p:txBody>
      </p:sp>
      <p:sp>
        <p:nvSpPr>
          <p:cNvPr id="3" name="Holder 3"/>
          <p:cNvSpPr>
            <a:spLocks noGrp="1"/>
          </p:cNvSpPr>
          <p:nvPr>
            <p:ph sz="half" idx="2"/>
          </p:nvPr>
        </p:nvSpPr>
        <p:spPr>
          <a:xfrm>
            <a:off x="388620" y="2313432"/>
            <a:ext cx="3380994" cy="6638544"/>
          </a:xfrm>
          <a:prstGeom prst="rect">
            <a:avLst/>
          </a:prstGeom>
        </p:spPr>
        <p:txBody>
          <a:bodyPr wrap="square" lIns="0" tIns="0" rIns="0" bIns="0">
            <a:noAutofit/>
          </a:bodyPr>
          <a:lstStyle/>
          <a:p>
            <a:endParaRPr/>
          </a:p>
        </p:txBody>
      </p:sp>
      <p:sp>
        <p:nvSpPr>
          <p:cNvPr id="4" name="Holder 4"/>
          <p:cNvSpPr>
            <a:spLocks noGrp="1"/>
          </p:cNvSpPr>
          <p:nvPr>
            <p:ph sz="half" idx="3"/>
          </p:nvPr>
        </p:nvSpPr>
        <p:spPr>
          <a:xfrm>
            <a:off x="4002785" y="2313432"/>
            <a:ext cx="3380994" cy="6638544"/>
          </a:xfrm>
          <a:prstGeom prst="rect">
            <a:avLst/>
          </a:prstGeom>
        </p:spPr>
        <p:txBody>
          <a:bodyPr wrap="square" lIns="0" tIns="0" rIns="0" bIns="0">
            <a:noAutofit/>
          </a:body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2/16/2016</a:t>
            </a:fld>
            <a:endParaRPr lang="en-US" dirty="0" smtClean="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9820656"/>
            <a:ext cx="7772400" cy="237744"/>
          </a:xfrm>
          <a:custGeom>
            <a:avLst/>
            <a:gdLst/>
            <a:ahLst/>
            <a:cxnLst/>
            <a:rect l="l" t="t" r="r" b="b"/>
            <a:pathLst>
              <a:path w="7772400" h="237744">
                <a:moveTo>
                  <a:pt x="0" y="237744"/>
                </a:moveTo>
                <a:lnTo>
                  <a:pt x="7772400" y="237744"/>
                </a:lnTo>
                <a:lnTo>
                  <a:pt x="7772400" y="0"/>
                </a:lnTo>
                <a:lnTo>
                  <a:pt x="0" y="0"/>
                </a:lnTo>
                <a:lnTo>
                  <a:pt x="0" y="237744"/>
                </a:lnTo>
                <a:close/>
              </a:path>
            </a:pathLst>
          </a:custGeom>
          <a:solidFill>
            <a:srgbClr val="52144D"/>
          </a:solidFill>
        </p:spPr>
        <p:txBody>
          <a:bodyPr wrap="square" lIns="0" tIns="0" rIns="0" bIns="0" rtlCol="0">
            <a:noAutofit/>
          </a:bodyPr>
          <a:lstStyle/>
          <a:p>
            <a:endParaRPr dirty="0"/>
          </a:p>
        </p:txBody>
      </p:sp>
      <p:sp>
        <p:nvSpPr>
          <p:cNvPr id="17" name="bk object 17"/>
          <p:cNvSpPr/>
          <p:nvPr/>
        </p:nvSpPr>
        <p:spPr>
          <a:xfrm>
            <a:off x="450850" y="0"/>
            <a:ext cx="944143" cy="1368552"/>
          </a:xfrm>
          <a:prstGeom prst="rect">
            <a:avLst/>
          </a:prstGeom>
          <a:blipFill>
            <a:blip r:embed="rId2" cstate="print"/>
            <a:stretch>
              <a:fillRect/>
            </a:stretch>
          </a:blipFill>
        </p:spPr>
        <p:txBody>
          <a:bodyPr wrap="square" lIns="0" tIns="0" rIns="0" bIns="0" rtlCol="0">
            <a:noAutofit/>
          </a:bodyPr>
          <a:lstStyle/>
          <a:p>
            <a:endParaRPr dirty="0"/>
          </a:p>
        </p:txBody>
      </p:sp>
      <p:sp>
        <p:nvSpPr>
          <p:cNvPr id="18" name="bk object 18"/>
          <p:cNvSpPr/>
          <p:nvPr/>
        </p:nvSpPr>
        <p:spPr>
          <a:xfrm>
            <a:off x="5693131" y="8715374"/>
            <a:ext cx="1679943" cy="828672"/>
          </a:xfrm>
          <a:prstGeom prst="rect">
            <a:avLst/>
          </a:prstGeom>
          <a:blipFill>
            <a:blip r:embed="rId3" cstate="print"/>
            <a:stretch>
              <a:fillRect/>
            </a:stretch>
          </a:blipFill>
        </p:spPr>
        <p:txBody>
          <a:bodyPr wrap="square" lIns="0" tIns="0" rIns="0" bIns="0" rtlCol="0">
            <a:noAutofit/>
          </a:bodyPr>
          <a:lstStyle/>
          <a:p>
            <a:endParaRPr dirty="0"/>
          </a:p>
        </p:txBody>
      </p:sp>
      <p:sp>
        <p:nvSpPr>
          <p:cNvPr id="2" name="Holder 2"/>
          <p:cNvSpPr>
            <a:spLocks noGrp="1"/>
          </p:cNvSpPr>
          <p:nvPr>
            <p:ph type="title"/>
          </p:nvPr>
        </p:nvSpPr>
        <p:spPr/>
        <p:txBody>
          <a:bodyPr lIns="0" tIns="0" rIns="0" bIns="0"/>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2/16/2016</a:t>
            </a:fld>
            <a:endParaRPr lang="en-US" dirty="0" smtClean="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2/16/2016</a:t>
            </a:fld>
            <a:endParaRPr lang="en-US" dirty="0" smtClean="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Diamond Bullets">
    <p:spTree>
      <p:nvGrpSpPr>
        <p:cNvPr id="1" name=""/>
        <p:cNvGrpSpPr/>
        <p:nvPr/>
      </p:nvGrpSpPr>
      <p:grpSpPr>
        <a:xfrm>
          <a:off x="0" y="0"/>
          <a:ext cx="0" cy="0"/>
          <a:chOff x="0" y="0"/>
          <a:chExt cx="0" cy="0"/>
        </a:xfrm>
      </p:grpSpPr>
      <p:sp>
        <p:nvSpPr>
          <p:cNvPr id="2" name="Title 1"/>
          <p:cNvSpPr>
            <a:spLocks noGrp="1"/>
          </p:cNvSpPr>
          <p:nvPr>
            <p:ph type="title"/>
          </p:nvPr>
        </p:nvSpPr>
        <p:spPr>
          <a:xfrm>
            <a:off x="494081" y="563271"/>
            <a:ext cx="4687519" cy="732129"/>
          </a:xfrm>
          <a:prstGeom prst="rect">
            <a:avLst/>
          </a:prstGeom>
        </p:spPr>
        <p:txBody>
          <a:bodyPr/>
          <a:lstStyle>
            <a:lvl1pPr algn="l">
              <a:spcBef>
                <a:spcPts val="0"/>
              </a:spcBef>
              <a:defRPr sz="2000">
                <a:solidFill>
                  <a:schemeClr val="tx1"/>
                </a:solidFill>
                <a:latin typeface="District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685800" y="1722120"/>
            <a:ext cx="6629400" cy="5364480"/>
          </a:xfrm>
          <a:prstGeom prst="rect">
            <a:avLst/>
          </a:prstGeom>
        </p:spPr>
        <p:txBody>
          <a:bodyPr/>
          <a:lstStyle>
            <a:lvl1pPr>
              <a:buNone/>
              <a:defRPr sz="1800" b="0"/>
            </a:lvl1pPr>
            <a:lvl2pPr>
              <a:buClr>
                <a:srgbClr val="F2E8C6"/>
              </a:buClr>
              <a:buSzPct val="75000"/>
              <a:buFont typeface="Wingdings" pitchFamily="2" charset="2"/>
              <a:buChar char="t"/>
              <a:defRPr sz="1800"/>
            </a:lvl2pPr>
            <a:lvl3pPr>
              <a:defRPr sz="1800"/>
            </a:lvl3pPr>
            <a:lvl4pPr>
              <a:defRPr sz="1800"/>
            </a:lvl4pPr>
            <a:lvl5pPr>
              <a:defRPr sz="1800"/>
            </a:lvl5pPr>
          </a:lstStyle>
          <a:p>
            <a:pPr lvl="0"/>
            <a:r>
              <a:rPr lang="en-US" dirty="0" smtClean="0"/>
              <a:t>Click to edit Master text styles</a:t>
            </a:r>
          </a:p>
          <a:p>
            <a:pPr lvl="1"/>
            <a:r>
              <a:rPr lang="en-US" dirty="0" smtClean="0"/>
              <a:t>Second level</a:t>
            </a:r>
          </a:p>
          <a:p>
            <a:pPr lvl="1"/>
            <a:r>
              <a:rPr lang="en-US" dirty="0" smtClean="0"/>
              <a:t>Second</a:t>
            </a:r>
          </a:p>
          <a:p>
            <a:pPr lvl="1"/>
            <a:r>
              <a:rPr lang="en-US" dirty="0" smtClean="0"/>
              <a:t>Second</a:t>
            </a:r>
          </a:p>
          <a:p>
            <a:pPr lvl="1"/>
            <a:r>
              <a:rPr lang="en-US" dirty="0" smtClean="0"/>
              <a:t>Second</a:t>
            </a:r>
          </a:p>
          <a:p>
            <a:pPr lvl="1"/>
            <a:endParaRPr lang="en-US" dirty="0" smtClean="0"/>
          </a:p>
        </p:txBody>
      </p:sp>
    </p:spTree>
    <p:extLst>
      <p:ext uri="{BB962C8B-B14F-4D97-AF65-F5344CB8AC3E}">
        <p14:creationId xmlns:p14="http://schemas.microsoft.com/office/powerpoint/2010/main" val="65737525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Blue Text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6412230" cy="731520"/>
          </a:xfrm>
          <a:prstGeom prst="rect">
            <a:avLst/>
          </a:prstGeom>
        </p:spPr>
        <p:txBody>
          <a:bodyPr/>
          <a:lstStyle>
            <a:lvl1pPr algn="l">
              <a:spcBef>
                <a:spcPts val="0"/>
              </a:spcBef>
              <a:defRPr sz="2000">
                <a:solidFill>
                  <a:schemeClr val="tx1"/>
                </a:solidFill>
                <a:latin typeface="District Light"/>
              </a:defRPr>
            </a:lvl1pPr>
          </a:lstStyle>
          <a:p>
            <a:r>
              <a:rPr lang="en-US" dirty="0" smtClean="0"/>
              <a:t>Click to edit Master title style</a:t>
            </a:r>
            <a:endParaRPr lang="en-US" dirty="0"/>
          </a:p>
        </p:txBody>
      </p:sp>
      <p:sp>
        <p:nvSpPr>
          <p:cNvPr id="4" name="Content Placeholder 2"/>
          <p:cNvSpPr>
            <a:spLocks noGrp="1"/>
          </p:cNvSpPr>
          <p:nvPr>
            <p:ph idx="10"/>
          </p:nvPr>
        </p:nvSpPr>
        <p:spPr>
          <a:xfrm>
            <a:off x="685800" y="1518920"/>
            <a:ext cx="6629400" cy="6329680"/>
          </a:xfrm>
          <a:prstGeom prst="rect">
            <a:avLst/>
          </a:prstGeom>
        </p:spPr>
        <p:txBody>
          <a:bodyPr/>
          <a:lstStyle>
            <a:lvl1pPr marL="0" algn="l">
              <a:buFontTx/>
              <a:buNone/>
              <a:defRPr sz="1500" b="1">
                <a:solidFill>
                  <a:schemeClr val="tx1"/>
                </a:solidFill>
                <a:latin typeface="District Light"/>
              </a:defRPr>
            </a:lvl1pPr>
          </a:lstStyle>
          <a:p>
            <a:pPr lvl="0"/>
            <a:r>
              <a:rPr lang="en-US" dirty="0" smtClean="0"/>
              <a:t>Click to edit Master text styles</a:t>
            </a:r>
          </a:p>
        </p:txBody>
      </p:sp>
    </p:spTree>
    <p:extLst>
      <p:ext uri="{BB962C8B-B14F-4D97-AF65-F5344CB8AC3E}">
        <p14:creationId xmlns:p14="http://schemas.microsoft.com/office/powerpoint/2010/main" val="126686890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1490" y="563880"/>
            <a:ext cx="6671310" cy="731520"/>
          </a:xfrm>
          <a:prstGeom prst="rect">
            <a:avLst/>
          </a:prstGeom>
        </p:spPr>
        <p:txBody>
          <a:bodyPr/>
          <a:lstStyle>
            <a:lvl1pPr algn="l">
              <a:defRPr sz="2000">
                <a:latin typeface="District Light"/>
              </a:defRPr>
            </a:lvl1pPr>
          </a:lstStyle>
          <a:p>
            <a:r>
              <a:rPr lang="en-US" smtClean="0"/>
              <a:t>Click to edit Master title style</a:t>
            </a:r>
            <a:endParaRPr lang="en-US"/>
          </a:p>
        </p:txBody>
      </p:sp>
      <p:sp>
        <p:nvSpPr>
          <p:cNvPr id="3" name="Content Placeholder 2"/>
          <p:cNvSpPr>
            <a:spLocks noGrp="1"/>
          </p:cNvSpPr>
          <p:nvPr>
            <p:ph sz="half" idx="1"/>
          </p:nvPr>
        </p:nvSpPr>
        <p:spPr>
          <a:xfrm>
            <a:off x="685800" y="2286000"/>
            <a:ext cx="3141345" cy="6035040"/>
          </a:xfrm>
          <a:prstGeom prst="rect">
            <a:avLst/>
          </a:prstGeom>
        </p:spPr>
        <p:txBody>
          <a:bodyPr/>
          <a:lstStyle>
            <a:lvl1pPr>
              <a:buNone/>
              <a:defRPr sz="1500">
                <a:latin typeface="District Light"/>
              </a:defRPr>
            </a:lvl1pPr>
            <a:lvl2pPr>
              <a:buClr>
                <a:srgbClr val="F2E8C6"/>
              </a:buClr>
              <a:buSzPct val="75000"/>
              <a:buFont typeface="Wingdings" pitchFamily="2" charset="2"/>
              <a:buChar char="t"/>
              <a:defRPr sz="1500">
                <a:latin typeface="District Light"/>
              </a:defRPr>
            </a:lvl2pPr>
            <a:lvl3pPr>
              <a:buClr>
                <a:srgbClr val="F2E8C6"/>
              </a:buClr>
              <a:defRPr sz="1500">
                <a:latin typeface="District Light"/>
              </a:defRPr>
            </a:lvl3pPr>
            <a:lvl4pPr>
              <a:buClr>
                <a:srgbClr val="F2E8C6"/>
              </a:buClr>
              <a:defRPr sz="1500">
                <a:latin typeface="District Light"/>
              </a:defRPr>
            </a:lvl4pPr>
            <a:lvl5pPr>
              <a:buClr>
                <a:srgbClr val="F2E8C6"/>
              </a:buClr>
              <a:defRPr sz="1500">
                <a:latin typeface="District Ligh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173855" y="2286000"/>
            <a:ext cx="3141345" cy="6035040"/>
          </a:xfrm>
          <a:prstGeom prst="rect">
            <a:avLst/>
          </a:prstGeom>
        </p:spPr>
        <p:txBody>
          <a:bodyPr/>
          <a:lstStyle>
            <a:lvl1pPr>
              <a:buNone/>
              <a:defRPr sz="1500">
                <a:latin typeface="District Light"/>
              </a:defRPr>
            </a:lvl1pPr>
            <a:lvl2pPr>
              <a:buClr>
                <a:srgbClr val="F2E8C6"/>
              </a:buClr>
              <a:buSzPct val="75000"/>
              <a:buFont typeface="Wingdings" pitchFamily="2" charset="2"/>
              <a:buChar char="t"/>
              <a:defRPr sz="1500">
                <a:latin typeface="District Light"/>
              </a:defRPr>
            </a:lvl2pPr>
            <a:lvl3pPr>
              <a:buClr>
                <a:srgbClr val="F2E8C6"/>
              </a:buClr>
              <a:defRPr sz="1500">
                <a:latin typeface="District Light"/>
              </a:defRPr>
            </a:lvl3pPr>
            <a:lvl4pPr>
              <a:buClr>
                <a:srgbClr val="F2E8C6"/>
              </a:buClr>
              <a:defRPr sz="1500">
                <a:latin typeface="District Light"/>
              </a:defRPr>
            </a:lvl4pPr>
            <a:lvl5pPr>
              <a:buClr>
                <a:srgbClr val="F2E8C6"/>
              </a:buClr>
              <a:defRPr sz="1500">
                <a:latin typeface="District Ligh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idx="10"/>
          </p:nvPr>
        </p:nvSpPr>
        <p:spPr>
          <a:xfrm>
            <a:off x="685800" y="1447800"/>
            <a:ext cx="6629400" cy="609600"/>
          </a:xfrm>
          <a:prstGeom prst="rect">
            <a:avLst/>
          </a:prstGeom>
        </p:spPr>
        <p:txBody>
          <a:bodyPr/>
          <a:lstStyle>
            <a:lvl1pPr marL="0" algn="l">
              <a:buFontTx/>
              <a:buNone/>
              <a:defRPr sz="1500" b="1">
                <a:solidFill>
                  <a:schemeClr val="tx1"/>
                </a:solidFill>
                <a:latin typeface="District Light"/>
              </a:defRPr>
            </a:lvl1pPr>
          </a:lstStyle>
          <a:p>
            <a:pPr lvl="0"/>
            <a:r>
              <a:rPr lang="en-US" dirty="0" smtClean="0"/>
              <a:t>Click to edit Master text styles</a:t>
            </a:r>
          </a:p>
        </p:txBody>
      </p:sp>
    </p:spTree>
    <p:extLst>
      <p:ext uri="{BB962C8B-B14F-4D97-AF65-F5344CB8AC3E}">
        <p14:creationId xmlns:p14="http://schemas.microsoft.com/office/powerpoint/2010/main" val="6602838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a:xfrm>
            <a:off x="906780" y="335280"/>
            <a:ext cx="6671310" cy="16764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7942521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9820656"/>
            <a:ext cx="7772400" cy="237744"/>
          </a:xfrm>
          <a:custGeom>
            <a:avLst/>
            <a:gdLst/>
            <a:ahLst/>
            <a:cxnLst/>
            <a:rect l="l" t="t" r="r" b="b"/>
            <a:pathLst>
              <a:path w="7772400" h="237744">
                <a:moveTo>
                  <a:pt x="0" y="237744"/>
                </a:moveTo>
                <a:lnTo>
                  <a:pt x="7772400" y="237744"/>
                </a:lnTo>
                <a:lnTo>
                  <a:pt x="7772400" y="0"/>
                </a:lnTo>
                <a:lnTo>
                  <a:pt x="0" y="0"/>
                </a:lnTo>
                <a:lnTo>
                  <a:pt x="0" y="237744"/>
                </a:lnTo>
                <a:close/>
              </a:path>
            </a:pathLst>
          </a:custGeom>
          <a:solidFill>
            <a:srgbClr val="52144D"/>
          </a:solidFill>
        </p:spPr>
        <p:txBody>
          <a:bodyPr wrap="square" lIns="0" tIns="0" rIns="0" bIns="0" rtlCol="0">
            <a:noAutofit/>
          </a:bodyPr>
          <a:lstStyle/>
          <a:p>
            <a:endParaRPr dirty="0"/>
          </a:p>
        </p:txBody>
      </p:sp>
      <p:sp>
        <p:nvSpPr>
          <p:cNvPr id="17" name="bk object 17"/>
          <p:cNvSpPr/>
          <p:nvPr/>
        </p:nvSpPr>
        <p:spPr>
          <a:xfrm>
            <a:off x="450850" y="0"/>
            <a:ext cx="944143" cy="1368552"/>
          </a:xfrm>
          <a:prstGeom prst="rect">
            <a:avLst/>
          </a:prstGeom>
          <a:blipFill>
            <a:blip r:embed="rId12" cstate="print"/>
            <a:stretch>
              <a:fillRect/>
            </a:stretch>
          </a:blipFill>
        </p:spPr>
        <p:txBody>
          <a:bodyPr wrap="square" lIns="0" tIns="0" rIns="0" bIns="0" rtlCol="0">
            <a:noAutofit/>
          </a:bodyPr>
          <a:lstStyle/>
          <a:p>
            <a:endParaRPr dirty="0"/>
          </a:p>
        </p:txBody>
      </p:sp>
      <p:sp>
        <p:nvSpPr>
          <p:cNvPr id="2" name="Holder 2"/>
          <p:cNvSpPr>
            <a:spLocks noGrp="1"/>
          </p:cNvSpPr>
          <p:nvPr>
            <p:ph type="title"/>
          </p:nvPr>
        </p:nvSpPr>
        <p:spPr>
          <a:xfrm>
            <a:off x="397001" y="667511"/>
            <a:ext cx="6978396" cy="745640"/>
          </a:xfrm>
          <a:prstGeom prst="rect">
            <a:avLst/>
          </a:prstGeom>
        </p:spPr>
        <p:txBody>
          <a:bodyPr wrap="square" lIns="0" tIns="0" rIns="0" bIns="0">
            <a:noAutofit/>
          </a:bodyPr>
          <a:lstStyle/>
          <a:p>
            <a:endParaRPr/>
          </a:p>
        </p:txBody>
      </p:sp>
      <p:sp>
        <p:nvSpPr>
          <p:cNvPr id="3" name="Holder 3"/>
          <p:cNvSpPr>
            <a:spLocks noGrp="1"/>
          </p:cNvSpPr>
          <p:nvPr>
            <p:ph type="body" idx="1"/>
          </p:nvPr>
        </p:nvSpPr>
        <p:spPr>
          <a:xfrm>
            <a:off x="444500" y="2630619"/>
            <a:ext cx="6883400" cy="3167317"/>
          </a:xfrm>
          <a:prstGeom prst="rect">
            <a:avLst/>
          </a:prstGeom>
        </p:spPr>
        <p:txBody>
          <a:bodyPr wrap="square" lIns="0" tIns="0" rIns="0" bIns="0">
            <a:noAutofit/>
          </a:bodyPr>
          <a:lstStyle/>
          <a:p>
            <a:endParaRPr/>
          </a:p>
        </p:txBody>
      </p:sp>
      <p:sp>
        <p:nvSpPr>
          <p:cNvPr id="4" name="Holder 4"/>
          <p:cNvSpPr>
            <a:spLocks noGrp="1"/>
          </p:cNvSpPr>
          <p:nvPr>
            <p:ph type="ftr" sz="quarter" idx="5"/>
          </p:nvPr>
        </p:nvSpPr>
        <p:spPr>
          <a:xfrm>
            <a:off x="2642616" y="9354312"/>
            <a:ext cx="2487167" cy="502920"/>
          </a:xfrm>
          <a:prstGeom prst="rect">
            <a:avLst/>
          </a:prstGeom>
        </p:spPr>
        <p:txBody>
          <a:bodyPr wrap="square" lIns="0" tIns="0" rIns="0" bIns="0">
            <a:no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388620" y="9354312"/>
            <a:ext cx="1787652" cy="502920"/>
          </a:xfrm>
          <a:prstGeom prst="rect">
            <a:avLst/>
          </a:prstGeom>
        </p:spPr>
        <p:txBody>
          <a:bodyPr wrap="square" lIns="0" tIns="0" rIns="0" bIns="0">
            <a:noAutofit/>
          </a:bodyPr>
          <a:lstStyle>
            <a:lvl1pPr algn="l">
              <a:defRPr>
                <a:solidFill>
                  <a:schemeClr val="tx1">
                    <a:tint val="75000"/>
                  </a:schemeClr>
                </a:solidFill>
              </a:defRPr>
            </a:lvl1pPr>
          </a:lstStyle>
          <a:p>
            <a:fld id="{1D8BD707-D9CF-40AE-B4C6-C98DA3205C09}" type="datetimeFigureOut">
              <a:rPr lang="en-US" smtClean="0"/>
              <a:t>2/16/2016</a:t>
            </a:fld>
            <a:endParaRPr lang="en-US" dirty="0" smtClean="0"/>
          </a:p>
        </p:txBody>
      </p:sp>
      <p:sp>
        <p:nvSpPr>
          <p:cNvPr id="6" name="Holder 6"/>
          <p:cNvSpPr>
            <a:spLocks noGrp="1"/>
          </p:cNvSpPr>
          <p:nvPr>
            <p:ph type="sldNum" sz="quarter" idx="7"/>
          </p:nvPr>
        </p:nvSpPr>
        <p:spPr>
          <a:xfrm>
            <a:off x="5596128" y="9354312"/>
            <a:ext cx="1787652" cy="502920"/>
          </a:xfrm>
          <a:prstGeom prst="rect">
            <a:avLst/>
          </a:prstGeom>
        </p:spPr>
        <p:txBody>
          <a:bodyPr wrap="square" lIns="0" tIns="0" rIns="0" bIns="0">
            <a:noAutofit/>
          </a:bodyPr>
          <a:lstStyle>
            <a:lvl1pPr algn="r">
              <a:defRPr>
                <a:solidFill>
                  <a:schemeClr val="tx1">
                    <a:tint val="75000"/>
                  </a:schemeClr>
                </a:solidFill>
              </a:defRPr>
            </a:lvl1pPr>
          </a:lstStyle>
          <a:p>
            <a:fld id="{B6F15528-21DE-4FAA-801E-634DDDAF4B2B}" type="slidenum">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8" r:id="rId7"/>
    <p:sldLayoutId id="2147483670" r:id="rId8"/>
    <p:sldLayoutId id="2147483671" r:id="rId9"/>
    <p:sldLayoutId id="2147483672" r:id="rId10"/>
  </p:sldLayoutIdLst>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8.jpe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jp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jp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56.jpg"/></Relationships>
</file>

<file path=ppt/slides/_rels/slide4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5.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9.jpg"/><Relationship Id="rId7" Type="http://schemas.openxmlformats.org/officeDocument/2006/relationships/image" Target="../media/image62.jpeg"/><Relationship Id="rId2" Type="http://schemas.openxmlformats.org/officeDocument/2006/relationships/image" Target="../media/image58.jp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61.jpg"/><Relationship Id="rId4" Type="http://schemas.openxmlformats.org/officeDocument/2006/relationships/image" Target="../media/image60.jpg"/></Relationships>
</file>

<file path=ppt/slides/_rels/slide4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hyperlink" Target="http://www.searchhomes.com/" TargetMode="External"/><Relationship Id="rId7" Type="http://schemas.openxmlformats.org/officeDocument/2006/relationships/image" Target="../media/image10.jpeg"/><Relationship Id="rId2" Type="http://schemas.openxmlformats.org/officeDocument/2006/relationships/hyperlink" Target="http://www.realtor.com/" TargetMode="External"/><Relationship Id="rId1" Type="http://schemas.openxmlformats.org/officeDocument/2006/relationships/slideLayout" Target="../slideLayouts/slideLayout5.xml"/><Relationship Id="rId6" Type="http://schemas.openxmlformats.org/officeDocument/2006/relationships/image" Target="../media/image8.jpeg"/><Relationship Id="rId5" Type="http://schemas.openxmlformats.org/officeDocument/2006/relationships/hyperlink" Target="http://www.lindabooker.com/" TargetMode="External"/><Relationship Id="rId4" Type="http://schemas.openxmlformats.org/officeDocument/2006/relationships/hyperlink" Target="http://www.homes.com/"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9820656"/>
            <a:ext cx="7772400" cy="237744"/>
          </a:xfrm>
          <a:custGeom>
            <a:avLst/>
            <a:gdLst/>
            <a:ahLst/>
            <a:cxnLst/>
            <a:rect l="l" t="t" r="r" b="b"/>
            <a:pathLst>
              <a:path w="7772400" h="237744">
                <a:moveTo>
                  <a:pt x="0" y="237744"/>
                </a:moveTo>
                <a:lnTo>
                  <a:pt x="7772400" y="237744"/>
                </a:lnTo>
                <a:lnTo>
                  <a:pt x="7772400" y="0"/>
                </a:lnTo>
                <a:lnTo>
                  <a:pt x="0" y="0"/>
                </a:lnTo>
                <a:lnTo>
                  <a:pt x="0" y="237744"/>
                </a:lnTo>
                <a:close/>
              </a:path>
            </a:pathLst>
          </a:custGeom>
          <a:solidFill>
            <a:srgbClr val="52144D"/>
          </a:solidFill>
        </p:spPr>
        <p:txBody>
          <a:bodyPr wrap="square" lIns="0" tIns="0" rIns="0" bIns="0" rtlCol="0">
            <a:noAutofit/>
          </a:bodyPr>
          <a:lstStyle/>
          <a:p>
            <a:endParaRPr dirty="0"/>
          </a:p>
        </p:txBody>
      </p:sp>
      <p:sp>
        <p:nvSpPr>
          <p:cNvPr id="3" name="object 3"/>
          <p:cNvSpPr/>
          <p:nvPr/>
        </p:nvSpPr>
        <p:spPr>
          <a:xfrm>
            <a:off x="583455" y="557240"/>
            <a:ext cx="680132" cy="679450"/>
          </a:xfrm>
          <a:prstGeom prst="rect">
            <a:avLst/>
          </a:prstGeom>
          <a:blipFill>
            <a:blip r:embed="rId4" cstate="print"/>
            <a:stretch>
              <a:fillRect/>
            </a:stretch>
          </a:blipFill>
        </p:spPr>
        <p:txBody>
          <a:bodyPr wrap="square" lIns="0" tIns="0" rIns="0" bIns="0" rtlCol="0">
            <a:noAutofit/>
          </a:bodyPr>
          <a:lstStyle/>
          <a:p>
            <a:endParaRPr dirty="0"/>
          </a:p>
        </p:txBody>
      </p:sp>
      <p:sp>
        <p:nvSpPr>
          <p:cNvPr id="4" name="object 4"/>
          <p:cNvSpPr txBox="1"/>
          <p:nvPr/>
        </p:nvSpPr>
        <p:spPr>
          <a:xfrm>
            <a:off x="1157027" y="8787449"/>
            <a:ext cx="4527099" cy="667626"/>
          </a:xfrm>
          <a:prstGeom prst="rect">
            <a:avLst/>
          </a:prstGeom>
        </p:spPr>
        <p:txBody>
          <a:bodyPr vert="horz" wrap="square" lIns="0" tIns="0" rIns="0" bIns="0" rtlCol="0">
            <a:noAutofit/>
          </a:bodyPr>
          <a:lstStyle/>
          <a:p>
            <a:pPr marL="12700" algn="ctr">
              <a:lnSpc>
                <a:spcPct val="100000"/>
              </a:lnSpc>
            </a:pPr>
            <a:r>
              <a:rPr sz="1100" dirty="0" smtClean="0">
                <a:solidFill>
                  <a:srgbClr val="58595B"/>
                </a:solidFill>
                <a:latin typeface="Arial" panose="020B0604020202020204" pitchFamily="34" charset="0"/>
                <a:cs typeface="Arial" panose="020B0604020202020204" pitchFamily="34" charset="0"/>
              </a:rPr>
              <a:t>Presented by:</a:t>
            </a:r>
            <a:r>
              <a:rPr lang="en-US" sz="1100" dirty="0" smtClean="0">
                <a:solidFill>
                  <a:srgbClr val="58595B"/>
                </a:solidFill>
                <a:latin typeface="Arial" panose="020B0604020202020204" pitchFamily="34" charset="0"/>
                <a:cs typeface="Arial" panose="020B0604020202020204" pitchFamily="34" charset="0"/>
              </a:rPr>
              <a:t> </a:t>
            </a:r>
            <a:r>
              <a:rPr sz="1100" dirty="0" smtClean="0">
                <a:solidFill>
                  <a:srgbClr val="58595B"/>
                </a:solidFill>
                <a:latin typeface="Arial" panose="020B0604020202020204" pitchFamily="34" charset="0"/>
                <a:cs typeface="Arial" panose="020B0604020202020204" pitchFamily="34" charset="0"/>
              </a:rPr>
              <a:t> </a:t>
            </a:r>
            <a:r>
              <a:rPr lang="en-US" sz="3600" b="1" dirty="0" smtClean="0">
                <a:solidFill>
                  <a:srgbClr val="58595B"/>
                </a:solidFill>
                <a:latin typeface="Times New Roman" panose="02020603050405020304" pitchFamily="18" charset="0"/>
                <a:cs typeface="Times New Roman" panose="02020603050405020304" pitchFamily="18" charset="0"/>
              </a:rPr>
              <a:t>Amir Vahdat</a:t>
            </a:r>
            <a:endParaRPr sz="3600" b="1" dirty="0">
              <a:latin typeface="Times New Roman" panose="02020603050405020304" pitchFamily="18" charset="0"/>
              <a:cs typeface="Times New Roman" panose="02020603050405020304" pitchFamily="18" charset="0"/>
            </a:endParaRPr>
          </a:p>
        </p:txBody>
      </p:sp>
      <p:sp>
        <p:nvSpPr>
          <p:cNvPr id="9" name="object 9"/>
          <p:cNvSpPr txBox="1"/>
          <p:nvPr/>
        </p:nvSpPr>
        <p:spPr>
          <a:xfrm>
            <a:off x="463637" y="4635336"/>
            <a:ext cx="6828790" cy="953769"/>
          </a:xfrm>
          <a:prstGeom prst="rect">
            <a:avLst/>
          </a:prstGeom>
        </p:spPr>
        <p:txBody>
          <a:bodyPr vert="horz" wrap="square" lIns="0" tIns="0" rIns="0" bIns="0" rtlCol="0">
            <a:noAutofit/>
          </a:bodyPr>
          <a:lstStyle/>
          <a:p>
            <a:pPr algn="ctr">
              <a:lnSpc>
                <a:spcPct val="100000"/>
              </a:lnSpc>
            </a:pPr>
            <a:r>
              <a:rPr sz="3600" dirty="0" smtClean="0">
                <a:solidFill>
                  <a:srgbClr val="52144D"/>
                </a:solidFill>
                <a:latin typeface="Georgia" panose="02040502050405020303" pitchFamily="18" charset="0"/>
                <a:cs typeface="ITC Eras Std Light"/>
              </a:rPr>
              <a:t>Berkshire Hathaway </a:t>
            </a:r>
            <a:endParaRPr lang="en-US" sz="3600" dirty="0" smtClean="0">
              <a:solidFill>
                <a:srgbClr val="52144D"/>
              </a:solidFill>
              <a:latin typeface="Georgia" panose="02040502050405020303" pitchFamily="18" charset="0"/>
              <a:cs typeface="ITC Eras Std Light"/>
            </a:endParaRPr>
          </a:p>
          <a:p>
            <a:pPr algn="ctr">
              <a:lnSpc>
                <a:spcPct val="100000"/>
              </a:lnSpc>
            </a:pPr>
            <a:r>
              <a:rPr sz="2000" dirty="0" smtClean="0">
                <a:solidFill>
                  <a:srgbClr val="52144D"/>
                </a:solidFill>
                <a:latin typeface="Georgia" panose="02040502050405020303" pitchFamily="18" charset="0"/>
                <a:cs typeface="ITC Eras Std Light"/>
              </a:rPr>
              <a:t>HomeServices</a:t>
            </a:r>
            <a:endParaRPr sz="2000" dirty="0">
              <a:latin typeface="Georgia" panose="02040502050405020303" pitchFamily="18" charset="0"/>
              <a:cs typeface="ITC Eras Std Light"/>
            </a:endParaRPr>
          </a:p>
          <a:p>
            <a:pPr>
              <a:lnSpc>
                <a:spcPts val="800"/>
              </a:lnSpc>
              <a:spcBef>
                <a:spcPts val="30"/>
              </a:spcBef>
            </a:pPr>
            <a:endParaRPr sz="800" dirty="0">
              <a:latin typeface="Georgia" panose="02040502050405020303" pitchFamily="18" charset="0"/>
            </a:endParaRPr>
          </a:p>
          <a:p>
            <a:pPr marL="0" algn="ctr">
              <a:lnSpc>
                <a:spcPct val="100000"/>
              </a:lnSpc>
            </a:pPr>
            <a:r>
              <a:rPr sz="2000" dirty="0" smtClean="0">
                <a:solidFill>
                  <a:srgbClr val="52144D"/>
                </a:solidFill>
                <a:latin typeface="Georgia" panose="02040502050405020303" pitchFamily="18" charset="0"/>
                <a:cs typeface="ITC Eras Std Medium"/>
              </a:rPr>
              <a:t>California Properties</a:t>
            </a:r>
            <a:endParaRPr lang="en-US" sz="2000" dirty="0" smtClean="0">
              <a:solidFill>
                <a:srgbClr val="52144D"/>
              </a:solidFill>
              <a:latin typeface="Georgia" panose="02040502050405020303" pitchFamily="18" charset="0"/>
              <a:cs typeface="ITC Eras Std Medium"/>
            </a:endParaRPr>
          </a:p>
          <a:p>
            <a:pPr marL="0" algn="ctr">
              <a:lnSpc>
                <a:spcPct val="100000"/>
              </a:lnSpc>
            </a:pPr>
            <a:endParaRPr lang="en-US" sz="2000" dirty="0">
              <a:solidFill>
                <a:srgbClr val="52144D"/>
              </a:solidFill>
              <a:latin typeface="Georgia" panose="02040502050405020303" pitchFamily="18" charset="0"/>
              <a:cs typeface="ITC Eras Std Medium"/>
            </a:endParaRPr>
          </a:p>
          <a:p>
            <a:pPr marL="0" algn="ctr">
              <a:lnSpc>
                <a:spcPct val="100000"/>
              </a:lnSpc>
            </a:pPr>
            <a:endParaRPr lang="en-US" sz="2000" dirty="0">
              <a:solidFill>
                <a:srgbClr val="52144D"/>
              </a:solidFill>
              <a:latin typeface="Georgia" panose="02040502050405020303" pitchFamily="18" charset="0"/>
              <a:cs typeface="ITC Eras Std Medium"/>
            </a:endParaRPr>
          </a:p>
          <a:p>
            <a:pPr marL="0" algn="ctr">
              <a:lnSpc>
                <a:spcPct val="100000"/>
              </a:lnSpc>
            </a:pPr>
            <a:endParaRPr lang="en-US" sz="2000" dirty="0" smtClean="0">
              <a:solidFill>
                <a:srgbClr val="52144D"/>
              </a:solidFill>
              <a:latin typeface="Georgia" panose="02040502050405020303" pitchFamily="18" charset="0"/>
              <a:cs typeface="ITC Eras Std Medium"/>
            </a:endParaRPr>
          </a:p>
          <a:p>
            <a:pPr marL="0" algn="ctr">
              <a:lnSpc>
                <a:spcPct val="100000"/>
              </a:lnSpc>
            </a:pPr>
            <a:endParaRPr lang="en-US" sz="2000" dirty="0" smtClean="0">
              <a:solidFill>
                <a:srgbClr val="52144D"/>
              </a:solidFill>
              <a:latin typeface="Georgia" panose="02040502050405020303" pitchFamily="18" charset="0"/>
              <a:cs typeface="ITC Eras Std Medium"/>
            </a:endParaRPr>
          </a:p>
          <a:p>
            <a:pPr algn="ctr"/>
            <a:endParaRPr lang="en-US" sz="1200" b="1" dirty="0" smtClean="0">
              <a:latin typeface="Georgia" panose="02040502050405020303" pitchFamily="18" charset="0"/>
              <a:cs typeface="ITC Eras Std Medium"/>
            </a:endParaRPr>
          </a:p>
          <a:p>
            <a:pPr algn="ctr"/>
            <a:r>
              <a:rPr lang="en-US" sz="1200" b="1" dirty="0" smtClean="0">
                <a:latin typeface="Georgia" panose="02040502050405020303" pitchFamily="18" charset="0"/>
                <a:cs typeface="ITC Eras Std Medium"/>
              </a:rPr>
              <a:t>Prepared for</a:t>
            </a:r>
            <a:r>
              <a:rPr lang="en-US" sz="1200" b="1" dirty="0" smtClean="0">
                <a:latin typeface="Georgia" panose="02040502050405020303" pitchFamily="18" charset="0"/>
                <a:cs typeface="ITC Eras Std Medium"/>
              </a:rPr>
              <a:t>:    </a:t>
            </a:r>
            <a:r>
              <a:rPr lang="en-US" sz="2000" b="1" dirty="0" smtClean="0">
                <a:latin typeface="Georgia" panose="02040502050405020303" pitchFamily="18" charset="0"/>
                <a:cs typeface="ITC Eras Std Medium"/>
              </a:rPr>
              <a:t>Mr. Client </a:t>
            </a:r>
            <a:endParaRPr sz="2000" b="1" dirty="0">
              <a:latin typeface="Georgia" panose="02040502050405020303" pitchFamily="18" charset="0"/>
              <a:cs typeface="ITC Eras Std Medium"/>
            </a:endParaRPr>
          </a:p>
        </p:txBody>
      </p:sp>
      <p:sp>
        <p:nvSpPr>
          <p:cNvPr id="10" name="object 10"/>
          <p:cNvSpPr txBox="1"/>
          <p:nvPr/>
        </p:nvSpPr>
        <p:spPr>
          <a:xfrm>
            <a:off x="628707" y="7016284"/>
            <a:ext cx="1056640" cy="504825"/>
          </a:xfrm>
          <a:prstGeom prst="rect">
            <a:avLst/>
          </a:prstGeom>
        </p:spPr>
        <p:txBody>
          <a:bodyPr vert="horz" wrap="square" lIns="0" tIns="0" rIns="0" bIns="0" rtlCol="0">
            <a:noAutofit/>
          </a:bodyPr>
          <a:lstStyle/>
          <a:p>
            <a:pPr marR="12700">
              <a:lnSpc>
                <a:spcPct val="100000"/>
              </a:lnSpc>
            </a:pPr>
            <a:endParaRPr sz="1600" dirty="0">
              <a:latin typeface="Arial" panose="020B0604020202020204" pitchFamily="34" charset="0"/>
              <a:cs typeface="Arial" panose="020B0604020202020204" pitchFamily="34" charset="0"/>
            </a:endParaRPr>
          </a:p>
        </p:txBody>
      </p:sp>
      <p:sp>
        <p:nvSpPr>
          <p:cNvPr id="11" name="object 11"/>
          <p:cNvSpPr txBox="1"/>
          <p:nvPr/>
        </p:nvSpPr>
        <p:spPr>
          <a:xfrm>
            <a:off x="6051099" y="7016284"/>
            <a:ext cx="1056640" cy="504825"/>
          </a:xfrm>
          <a:prstGeom prst="rect">
            <a:avLst/>
          </a:prstGeom>
        </p:spPr>
        <p:txBody>
          <a:bodyPr vert="horz" wrap="square" lIns="0" tIns="0" rIns="0" bIns="0" rtlCol="0">
            <a:noAutofit/>
          </a:bodyPr>
          <a:lstStyle/>
          <a:p>
            <a:pPr marR="12700">
              <a:lnSpc>
                <a:spcPct val="100000"/>
              </a:lnSpc>
            </a:pPr>
            <a:endParaRPr sz="1600" dirty="0">
              <a:latin typeface="Arial" panose="020B0604020202020204" pitchFamily="34" charset="0"/>
              <a:cs typeface="Arial" panose="020B0604020202020204" pitchFamily="34" charset="0"/>
            </a:endParaRPr>
          </a:p>
        </p:txBody>
      </p:sp>
      <p:sp>
        <p:nvSpPr>
          <p:cNvPr id="13" name="object 13"/>
          <p:cNvSpPr txBox="1"/>
          <p:nvPr/>
        </p:nvSpPr>
        <p:spPr>
          <a:xfrm>
            <a:off x="2584659" y="7016284"/>
            <a:ext cx="1056640" cy="504825"/>
          </a:xfrm>
          <a:prstGeom prst="rect">
            <a:avLst/>
          </a:prstGeom>
        </p:spPr>
        <p:txBody>
          <a:bodyPr vert="horz" wrap="square" lIns="0" tIns="0" rIns="0" bIns="0" rtlCol="0">
            <a:noAutofit/>
          </a:bodyPr>
          <a:lstStyle/>
          <a:p>
            <a:pPr marR="12700">
              <a:lnSpc>
                <a:spcPct val="100000"/>
              </a:lnSpc>
            </a:pPr>
            <a:endParaRPr sz="16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6005" y="1523090"/>
            <a:ext cx="4944053" cy="2587388"/>
          </a:xfrm>
          <a:prstGeom prst="rect">
            <a:avLst/>
          </a:prstGeom>
        </p:spPr>
      </p:pic>
      <p:pic>
        <p:nvPicPr>
          <p:cNvPr id="6" name="Aelx Fox-just-Grac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641725" y="4784725"/>
            <a:ext cx="487363" cy="487363"/>
          </a:xfrm>
          <a:prstGeom prst="rect">
            <a:avLst/>
          </a:prstGeom>
        </p:spPr>
      </p:pic>
    </p:spTree>
    <p:extLst>
      <p:ext uri="{BB962C8B-B14F-4D97-AF65-F5344CB8AC3E}">
        <p14:creationId xmlns:p14="http://schemas.microsoft.com/office/powerpoint/2010/main" val="232555426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605095516"/>
              </p:ext>
            </p:extLst>
          </p:nvPr>
        </p:nvGraphicFramePr>
        <p:xfrm>
          <a:off x="762000" y="1905000"/>
          <a:ext cx="6762750" cy="9186863"/>
        </p:xfrm>
        <a:graphic>
          <a:graphicData uri="http://schemas.openxmlformats.org/drawingml/2006/table">
            <a:tbl>
              <a:tblPr/>
              <a:tblGrid>
                <a:gridCol w="4260850">
                  <a:extLst>
                    <a:ext uri="{9D8B030D-6E8A-4147-A177-3AD203B41FA5}">
                      <a16:colId xmlns:a16="http://schemas.microsoft.com/office/drawing/2014/main" val="20000"/>
                    </a:ext>
                  </a:extLst>
                </a:gridCol>
                <a:gridCol w="2501900">
                  <a:extLst>
                    <a:ext uri="{9D8B030D-6E8A-4147-A177-3AD203B41FA5}">
                      <a16:colId xmlns:a16="http://schemas.microsoft.com/office/drawing/2014/main" val="20001"/>
                    </a:ext>
                  </a:extLst>
                </a:gridCol>
              </a:tblGrid>
              <a:tr h="544513">
                <a:tc>
                  <a:txBody>
                    <a:bodyPr/>
                    <a:lstStyle/>
                    <a:p>
                      <a:pPr marL="0" marR="0" lvl="0" indent="0" algn="l" defTabSz="914400" rtl="0" eaLnBrk="1" fontAlgn="base" latinLnBrk="0" hangingPunct="1">
                        <a:lnSpc>
                          <a:spcPct val="110000"/>
                        </a:lnSpc>
                        <a:spcBef>
                          <a:spcPts val="400"/>
                        </a:spcBef>
                        <a:spcAft>
                          <a:spcPct val="0"/>
                        </a:spcAft>
                        <a:buClrTx/>
                        <a:buSzTx/>
                        <a:buFontTx/>
                        <a:buNone/>
                        <a:tabLst/>
                      </a:pPr>
                      <a:r>
                        <a:rPr kumimoji="0" lang="en-US" sz="1500" b="1" i="0" u="none" strike="noStrike" cap="none" normalizeH="0" baseline="0" dirty="0" smtClean="0">
                          <a:ln>
                            <a:noFill/>
                          </a:ln>
                          <a:solidFill>
                            <a:schemeClr val="tx1"/>
                          </a:solidFill>
                          <a:effectLst/>
                          <a:latin typeface="District Light" charset="0"/>
                          <a:ea typeface="ＭＳ Ｐゴシック" charset="-128"/>
                        </a:rPr>
                        <a:t>Marketing Tactic</a:t>
                      </a:r>
                    </a:p>
                  </a:txBody>
                  <a:tcPr marL="77724" marR="77724" marT="67070" marB="670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ts val="400"/>
                        </a:spcBef>
                        <a:spcAft>
                          <a:spcPct val="0"/>
                        </a:spcAft>
                        <a:buClrTx/>
                        <a:buSzTx/>
                        <a:buFontTx/>
                        <a:buNone/>
                        <a:tabLst/>
                      </a:pPr>
                      <a:r>
                        <a:rPr kumimoji="0" lang="en-US" sz="1500" b="1" i="0" u="none" strike="noStrike" cap="none" normalizeH="0" baseline="0" dirty="0" smtClean="0">
                          <a:ln>
                            <a:noFill/>
                          </a:ln>
                          <a:solidFill>
                            <a:schemeClr val="tx1"/>
                          </a:solidFill>
                          <a:effectLst/>
                          <a:latin typeface="District Light" charset="0"/>
                          <a:ea typeface="ＭＳ Ｐゴシック" charset="-128"/>
                        </a:rPr>
                        <a:t>Implementation</a:t>
                      </a:r>
                    </a:p>
                  </a:txBody>
                  <a:tcPr marL="77724" marR="77724" marT="67070" marB="670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642350">
                <a:tc>
                  <a:txBody>
                    <a:bodyPr/>
                    <a:lstStyle/>
                    <a:p>
                      <a:pPr marL="0" marR="0" lvl="0" indent="0" algn="l" defTabSz="914400" rtl="0" eaLnBrk="1" fontAlgn="base" latinLnBrk="0" hangingPunct="1">
                        <a:lnSpc>
                          <a:spcPct val="110000"/>
                        </a:lnSpc>
                        <a:spcBef>
                          <a:spcPts val="400"/>
                        </a:spcBef>
                        <a:spcAft>
                          <a:spcPct val="0"/>
                        </a:spcAft>
                        <a:buClrTx/>
                        <a:buSzTx/>
                        <a:buFontTx/>
                        <a:buNone/>
                        <a:tabLst/>
                      </a:pPr>
                      <a:r>
                        <a:rPr kumimoji="0" lang="en-US" sz="1500" b="0" i="0" u="none" strike="noStrike" cap="none" normalizeH="0" baseline="0" dirty="0" smtClean="0">
                          <a:ln>
                            <a:noFill/>
                          </a:ln>
                          <a:solidFill>
                            <a:srgbClr val="000000"/>
                          </a:solidFill>
                          <a:effectLst/>
                          <a:latin typeface="District Light" charset="0"/>
                          <a:ea typeface="ＭＳ Ｐゴシック" charset="-128"/>
                        </a:rPr>
                        <a:t>Install lock box with key</a:t>
                      </a:r>
                    </a:p>
                    <a:p>
                      <a:pPr marL="0" marR="0" lvl="0" indent="0" algn="l" defTabSz="914400" rtl="0" eaLnBrk="1" fontAlgn="base" latinLnBrk="0" hangingPunct="1">
                        <a:lnSpc>
                          <a:spcPct val="110000"/>
                        </a:lnSpc>
                        <a:spcBef>
                          <a:spcPts val="400"/>
                        </a:spcBef>
                        <a:spcAft>
                          <a:spcPct val="0"/>
                        </a:spcAft>
                        <a:buClrTx/>
                        <a:buSzTx/>
                        <a:buFontTx/>
                        <a:buNone/>
                        <a:tabLst/>
                      </a:pPr>
                      <a:r>
                        <a:rPr kumimoji="0" lang="en-US" sz="1500" b="0" i="0" u="none" strike="noStrike" cap="none" normalizeH="0" baseline="0" dirty="0" smtClean="0">
                          <a:ln>
                            <a:noFill/>
                          </a:ln>
                          <a:solidFill>
                            <a:srgbClr val="000000"/>
                          </a:solidFill>
                          <a:effectLst/>
                          <a:latin typeface="District Light" charset="0"/>
                          <a:ea typeface="ＭＳ Ｐゴシック" charset="-128"/>
                        </a:rPr>
                        <a:t>Install yard sign</a:t>
                      </a:r>
                    </a:p>
                    <a:p>
                      <a:pPr marL="0" marR="0" lvl="0" indent="0" algn="l" defTabSz="914400" rtl="0" eaLnBrk="1" fontAlgn="base" latinLnBrk="0" hangingPunct="1">
                        <a:lnSpc>
                          <a:spcPct val="110000"/>
                        </a:lnSpc>
                        <a:spcBef>
                          <a:spcPts val="400"/>
                        </a:spcBef>
                        <a:spcAft>
                          <a:spcPct val="0"/>
                        </a:spcAft>
                        <a:buClrTx/>
                        <a:buSzTx/>
                        <a:buFontTx/>
                        <a:buNone/>
                        <a:tabLst/>
                      </a:pPr>
                      <a:r>
                        <a:rPr kumimoji="0" lang="en-US" sz="1500" b="0" i="0" u="none" strike="noStrike" cap="none" normalizeH="0" baseline="0" dirty="0" smtClean="0">
                          <a:ln>
                            <a:noFill/>
                          </a:ln>
                          <a:solidFill>
                            <a:srgbClr val="000000"/>
                          </a:solidFill>
                          <a:effectLst/>
                          <a:latin typeface="District Light" charset="0"/>
                          <a:ea typeface="ＭＳ Ｐゴシック" charset="-128"/>
                        </a:rPr>
                        <a:t>Submit property information to </a:t>
                      </a:r>
                      <a:r>
                        <a:rPr kumimoji="0" lang="en-US" sz="1500" b="0" i="0" u="sng" strike="noStrike" cap="none" normalizeH="0" baseline="0" dirty="0" smtClean="0">
                          <a:ln>
                            <a:noFill/>
                          </a:ln>
                          <a:solidFill>
                            <a:srgbClr val="000000"/>
                          </a:solidFill>
                          <a:effectLst/>
                          <a:latin typeface="District Light" charset="0"/>
                          <a:ea typeface="ＭＳ Ｐゴシック" charset="-128"/>
                        </a:rPr>
                        <a:t>www.Berkshirehathawayhs.com</a:t>
                      </a:r>
                    </a:p>
                    <a:p>
                      <a:pPr marL="0" marR="0" lvl="0" indent="0" algn="l" defTabSz="914400" rtl="0" eaLnBrk="1" fontAlgn="base" latinLnBrk="0" hangingPunct="1">
                        <a:lnSpc>
                          <a:spcPct val="110000"/>
                        </a:lnSpc>
                        <a:spcBef>
                          <a:spcPts val="400"/>
                        </a:spcBef>
                        <a:spcAft>
                          <a:spcPct val="0"/>
                        </a:spcAft>
                        <a:buClrTx/>
                        <a:buSzTx/>
                        <a:buFontTx/>
                        <a:buNone/>
                        <a:tabLst/>
                      </a:pPr>
                      <a:r>
                        <a:rPr kumimoji="0" lang="en-US" sz="1500" b="0" i="0" u="none" strike="noStrike" cap="none" normalizeH="0" baseline="0" dirty="0" smtClean="0">
                          <a:ln>
                            <a:noFill/>
                          </a:ln>
                          <a:solidFill>
                            <a:srgbClr val="000000"/>
                          </a:solidFill>
                          <a:effectLst/>
                          <a:latin typeface="District Light" charset="0"/>
                          <a:ea typeface="ＭＳ Ｐゴシック" charset="-128"/>
                        </a:rPr>
                        <a:t>Submit property information to Multiple Listing Service</a:t>
                      </a:r>
                    </a:p>
                    <a:p>
                      <a:pPr marL="0" marR="0" lvl="0" indent="0" algn="l" defTabSz="914400" rtl="0" eaLnBrk="1" fontAlgn="base" latinLnBrk="0" hangingPunct="1">
                        <a:lnSpc>
                          <a:spcPct val="110000"/>
                        </a:lnSpc>
                        <a:spcBef>
                          <a:spcPts val="400"/>
                        </a:spcBef>
                        <a:spcAft>
                          <a:spcPct val="0"/>
                        </a:spcAft>
                        <a:buClrTx/>
                        <a:buSzTx/>
                        <a:buFontTx/>
                        <a:buNone/>
                        <a:tabLst/>
                      </a:pPr>
                      <a:r>
                        <a:rPr kumimoji="0" lang="en-US" sz="1500" b="0" i="0" u="none" strike="noStrike" cap="none" normalizeH="0" baseline="0" dirty="0" smtClean="0">
                          <a:ln>
                            <a:noFill/>
                          </a:ln>
                          <a:solidFill>
                            <a:srgbClr val="000000"/>
                          </a:solidFill>
                          <a:effectLst/>
                          <a:latin typeface="District Light" charset="0"/>
                          <a:ea typeface="ＭＳ Ｐゴシック" charset="-128"/>
                        </a:rPr>
                        <a:t>Promote to BHHS sales professionals at office meeting</a:t>
                      </a:r>
                    </a:p>
                    <a:p>
                      <a:pPr marL="0" marR="0" lvl="0" indent="0" algn="l" defTabSz="914400" rtl="0" eaLnBrk="1" fontAlgn="base" latinLnBrk="0" hangingPunct="1">
                        <a:lnSpc>
                          <a:spcPct val="110000"/>
                        </a:lnSpc>
                        <a:spcBef>
                          <a:spcPts val="400"/>
                        </a:spcBef>
                        <a:spcAft>
                          <a:spcPct val="0"/>
                        </a:spcAft>
                        <a:buClrTx/>
                        <a:buSzTx/>
                        <a:buFontTx/>
                        <a:buNone/>
                        <a:tabLst/>
                      </a:pPr>
                      <a:r>
                        <a:rPr kumimoji="0" lang="en-US" sz="1500" b="0" i="0" u="none" strike="noStrike" cap="none" normalizeH="0" baseline="0" dirty="0" smtClean="0">
                          <a:ln>
                            <a:noFill/>
                          </a:ln>
                          <a:solidFill>
                            <a:srgbClr val="000000"/>
                          </a:solidFill>
                          <a:effectLst/>
                          <a:latin typeface="District Light" charset="0"/>
                          <a:ea typeface="ＭＳ Ｐゴシック" charset="-128"/>
                        </a:rPr>
                        <a:t>Preview for BHHS sales professionals</a:t>
                      </a:r>
                    </a:p>
                    <a:p>
                      <a:pPr marL="0" marR="0" lvl="0" indent="0" algn="l" defTabSz="914400" rtl="0" eaLnBrk="1" fontAlgn="base" latinLnBrk="0" hangingPunct="1">
                        <a:lnSpc>
                          <a:spcPct val="110000"/>
                        </a:lnSpc>
                        <a:spcBef>
                          <a:spcPts val="400"/>
                        </a:spcBef>
                        <a:spcAft>
                          <a:spcPct val="0"/>
                        </a:spcAft>
                        <a:buClrTx/>
                        <a:buSzTx/>
                        <a:buFontTx/>
                        <a:buNone/>
                        <a:tabLst/>
                      </a:pPr>
                      <a:r>
                        <a:rPr kumimoji="0" lang="en-US" sz="1500" b="0" i="0" u="none" strike="noStrike" cap="none" normalizeH="0" baseline="0" dirty="0" smtClean="0">
                          <a:ln>
                            <a:noFill/>
                          </a:ln>
                          <a:solidFill>
                            <a:srgbClr val="000000"/>
                          </a:solidFill>
                          <a:effectLst/>
                          <a:latin typeface="District Light" charset="0"/>
                          <a:ea typeface="ＭＳ Ｐゴシック" charset="-128"/>
                        </a:rPr>
                        <a:t>Promote to other sales professionals at Board </a:t>
                      </a:r>
                      <a:br>
                        <a:rPr kumimoji="0" lang="en-US" sz="1500" b="0" i="0" u="none" strike="noStrike" cap="none" normalizeH="0" baseline="0" dirty="0" smtClean="0">
                          <a:ln>
                            <a:noFill/>
                          </a:ln>
                          <a:solidFill>
                            <a:srgbClr val="000000"/>
                          </a:solidFill>
                          <a:effectLst/>
                          <a:latin typeface="District Light" charset="0"/>
                          <a:ea typeface="ＭＳ Ｐゴシック" charset="-128"/>
                        </a:rPr>
                      </a:br>
                      <a:r>
                        <a:rPr kumimoji="0" lang="en-US" sz="1500" b="0" i="0" u="none" strike="noStrike" cap="none" normalizeH="0" baseline="0" dirty="0" smtClean="0">
                          <a:ln>
                            <a:noFill/>
                          </a:ln>
                          <a:solidFill>
                            <a:srgbClr val="000000"/>
                          </a:solidFill>
                          <a:effectLst/>
                          <a:latin typeface="District Light" charset="0"/>
                          <a:ea typeface="ＭＳ Ｐゴシック" charset="-128"/>
                        </a:rPr>
                        <a:t>of REALTORS</a:t>
                      </a:r>
                      <a:r>
                        <a:rPr kumimoji="0" lang="en-US" sz="1500" b="0" i="0" u="none" strike="noStrike" cap="none" normalizeH="0" baseline="30000" dirty="0" smtClean="0">
                          <a:ln>
                            <a:noFill/>
                          </a:ln>
                          <a:solidFill>
                            <a:srgbClr val="000000"/>
                          </a:solidFill>
                          <a:effectLst/>
                          <a:latin typeface="District Light" charset="0"/>
                          <a:ea typeface="ＭＳ Ｐゴシック" charset="-128"/>
                        </a:rPr>
                        <a:t>®</a:t>
                      </a:r>
                      <a:r>
                        <a:rPr kumimoji="0" lang="en-US" sz="1500" b="0" i="0" u="none" strike="noStrike" cap="none" normalizeH="0" baseline="0" dirty="0" smtClean="0">
                          <a:ln>
                            <a:noFill/>
                          </a:ln>
                          <a:solidFill>
                            <a:srgbClr val="000000"/>
                          </a:solidFill>
                          <a:effectLst/>
                          <a:latin typeface="District Light" charset="0"/>
                          <a:ea typeface="ＭＳ Ｐゴシック" charset="-128"/>
                        </a:rPr>
                        <a:t> </a:t>
                      </a:r>
                    </a:p>
                    <a:p>
                      <a:pPr marL="0" marR="0" lvl="0" indent="0" algn="l" defTabSz="914400" rtl="0" eaLnBrk="1" fontAlgn="base" latinLnBrk="0" hangingPunct="1">
                        <a:lnSpc>
                          <a:spcPct val="110000"/>
                        </a:lnSpc>
                        <a:spcBef>
                          <a:spcPts val="400"/>
                        </a:spcBef>
                        <a:spcAft>
                          <a:spcPct val="0"/>
                        </a:spcAft>
                        <a:buClrTx/>
                        <a:buSzTx/>
                        <a:buFontTx/>
                        <a:buNone/>
                        <a:tabLst/>
                      </a:pPr>
                      <a:r>
                        <a:rPr kumimoji="0" lang="en-US" sz="1500" b="0" i="0" u="none" strike="noStrike" cap="none" normalizeH="0" baseline="0" dirty="0" smtClean="0">
                          <a:ln>
                            <a:noFill/>
                          </a:ln>
                          <a:solidFill>
                            <a:srgbClr val="000000"/>
                          </a:solidFill>
                          <a:effectLst/>
                          <a:latin typeface="District Light" charset="0"/>
                          <a:ea typeface="ＭＳ Ｐゴシック" charset="-128"/>
                        </a:rPr>
                        <a:t>Real estate professionals preview</a:t>
                      </a:r>
                    </a:p>
                    <a:p>
                      <a:pPr marL="0" marR="0" lvl="0" indent="0" algn="l" defTabSz="914400" rtl="0" eaLnBrk="1" fontAlgn="base" latinLnBrk="0" hangingPunct="1">
                        <a:lnSpc>
                          <a:spcPct val="110000"/>
                        </a:lnSpc>
                        <a:spcBef>
                          <a:spcPts val="400"/>
                        </a:spcBef>
                        <a:spcAft>
                          <a:spcPct val="0"/>
                        </a:spcAft>
                        <a:buClrTx/>
                        <a:buSzTx/>
                        <a:buFontTx/>
                        <a:buNone/>
                        <a:tabLst/>
                      </a:pPr>
                      <a:r>
                        <a:rPr kumimoji="0" lang="en-US" sz="1500" b="0" i="0" u="none" strike="noStrike" cap="none" normalizeH="0" baseline="0" dirty="0" smtClean="0">
                          <a:ln>
                            <a:noFill/>
                          </a:ln>
                          <a:solidFill>
                            <a:srgbClr val="000000"/>
                          </a:solidFill>
                          <a:effectLst/>
                          <a:latin typeface="District Light" charset="0"/>
                          <a:ea typeface="ＭＳ Ｐゴシック" charset="-128"/>
                        </a:rPr>
                        <a:t>Advertise in newspaper</a:t>
                      </a:r>
                    </a:p>
                    <a:p>
                      <a:pPr marL="0" marR="0" lvl="0" indent="0" algn="l" defTabSz="914400" rtl="0" eaLnBrk="1" fontAlgn="base" latinLnBrk="0" hangingPunct="1">
                        <a:lnSpc>
                          <a:spcPct val="110000"/>
                        </a:lnSpc>
                        <a:spcBef>
                          <a:spcPts val="400"/>
                        </a:spcBef>
                        <a:spcAft>
                          <a:spcPct val="0"/>
                        </a:spcAft>
                        <a:buClrTx/>
                        <a:buSzTx/>
                        <a:buFontTx/>
                        <a:buNone/>
                        <a:tabLst/>
                      </a:pPr>
                      <a:r>
                        <a:rPr kumimoji="0" lang="en-US" sz="1500" b="0" i="0" u="none" strike="noStrike" cap="none" normalizeH="0" baseline="0" dirty="0" smtClean="0">
                          <a:ln>
                            <a:noFill/>
                          </a:ln>
                          <a:solidFill>
                            <a:srgbClr val="000000"/>
                          </a:solidFill>
                          <a:effectLst/>
                          <a:latin typeface="District Light" charset="0"/>
                          <a:ea typeface="ＭＳ Ｐゴシック" charset="-128"/>
                        </a:rPr>
                        <a:t>Open House</a:t>
                      </a:r>
                    </a:p>
                    <a:p>
                      <a:pPr marL="0" marR="0" lvl="0" indent="0" algn="l" defTabSz="914400" rtl="0" eaLnBrk="1" fontAlgn="base" latinLnBrk="0" hangingPunct="1">
                        <a:lnSpc>
                          <a:spcPct val="110000"/>
                        </a:lnSpc>
                        <a:spcBef>
                          <a:spcPts val="400"/>
                        </a:spcBef>
                        <a:spcAft>
                          <a:spcPct val="0"/>
                        </a:spcAft>
                        <a:buClrTx/>
                        <a:buSzTx/>
                        <a:buFontTx/>
                        <a:buNone/>
                        <a:tabLst/>
                      </a:pPr>
                      <a:r>
                        <a:rPr kumimoji="0" lang="en-US" sz="1500" b="0" i="0" u="none" strike="noStrike" cap="none" normalizeH="0" baseline="0" dirty="0" smtClean="0">
                          <a:ln>
                            <a:noFill/>
                          </a:ln>
                          <a:solidFill>
                            <a:srgbClr val="000000"/>
                          </a:solidFill>
                          <a:effectLst/>
                          <a:latin typeface="District Light" charset="0"/>
                          <a:ea typeface="ＭＳ Ｐゴシック" charset="-128"/>
                        </a:rPr>
                        <a:t>Distribute </a:t>
                      </a:r>
                      <a:r>
                        <a:rPr kumimoji="0" lang="ja-JP" altLang="en-US" sz="1500" b="0" i="0" u="none" strike="noStrike" cap="none" normalizeH="0" baseline="0" smtClean="0">
                          <a:ln>
                            <a:noFill/>
                          </a:ln>
                          <a:solidFill>
                            <a:srgbClr val="000000"/>
                          </a:solidFill>
                          <a:effectLst/>
                          <a:latin typeface="District Light" charset="0"/>
                          <a:ea typeface="ＭＳ Ｐゴシック" charset="-128"/>
                        </a:rPr>
                        <a:t>“</a:t>
                      </a:r>
                      <a:r>
                        <a:rPr kumimoji="0" lang="en-US" altLang="ja-JP" sz="1500" b="0" i="0" u="none" strike="noStrike" cap="none" normalizeH="0" baseline="0" dirty="0" smtClean="0">
                          <a:ln>
                            <a:noFill/>
                          </a:ln>
                          <a:solidFill>
                            <a:srgbClr val="000000"/>
                          </a:solidFill>
                          <a:effectLst/>
                          <a:latin typeface="District Light" charset="0"/>
                          <a:ea typeface="ＭＳ Ｐゴシック" charset="-128"/>
                        </a:rPr>
                        <a:t>Just Listed</a:t>
                      </a:r>
                      <a:r>
                        <a:rPr kumimoji="0" lang="ja-JP" altLang="en-US" sz="1500" b="0" i="0" u="none" strike="noStrike" cap="none" normalizeH="0" baseline="0" smtClean="0">
                          <a:ln>
                            <a:noFill/>
                          </a:ln>
                          <a:solidFill>
                            <a:srgbClr val="000000"/>
                          </a:solidFill>
                          <a:effectLst/>
                          <a:latin typeface="District Light" charset="0"/>
                          <a:ea typeface="ＭＳ Ｐゴシック" charset="-128"/>
                        </a:rPr>
                        <a:t>”</a:t>
                      </a:r>
                      <a:r>
                        <a:rPr kumimoji="0" lang="en-US" altLang="ja-JP" sz="1500" b="0" i="0" u="none" strike="noStrike" cap="none" normalizeH="0" baseline="0" dirty="0" smtClean="0">
                          <a:ln>
                            <a:noFill/>
                          </a:ln>
                          <a:solidFill>
                            <a:srgbClr val="000000"/>
                          </a:solidFill>
                          <a:effectLst/>
                          <a:latin typeface="District Light" charset="0"/>
                          <a:ea typeface="ＭＳ Ｐゴシック" charset="-128"/>
                        </a:rPr>
                        <a:t> eCards and postcards</a:t>
                      </a:r>
                      <a:endParaRPr kumimoji="0" lang="en-US" sz="1500" b="0" i="0" u="none" strike="noStrike" cap="none" normalizeH="0" baseline="0" dirty="0" smtClean="0">
                        <a:ln>
                          <a:noFill/>
                        </a:ln>
                        <a:solidFill>
                          <a:schemeClr val="tx1"/>
                        </a:solidFill>
                        <a:effectLst/>
                        <a:latin typeface="District Light" charset="0"/>
                        <a:ea typeface="ＭＳ Ｐゴシック" charset="-128"/>
                      </a:endParaRPr>
                    </a:p>
                  </a:txBody>
                  <a:tcPr marL="77724" marR="77724" marT="67070" marB="670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ts val="400"/>
                        </a:spcBef>
                        <a:spcAft>
                          <a:spcPct val="0"/>
                        </a:spcAft>
                        <a:buClrTx/>
                        <a:buSzTx/>
                        <a:buFontTx/>
                        <a:buNone/>
                        <a:tabLst/>
                      </a:pPr>
                      <a:r>
                        <a:rPr kumimoji="0" lang="en-US" sz="1500" b="0" i="0" u="none" strike="noStrike" cap="none" normalizeH="0" baseline="0" dirty="0" smtClean="0">
                          <a:ln>
                            <a:noFill/>
                          </a:ln>
                          <a:solidFill>
                            <a:srgbClr val="000000"/>
                          </a:solidFill>
                          <a:effectLst/>
                          <a:latin typeface="District Light" charset="0"/>
                          <a:ea typeface="ＭＳ Ｐゴシック" charset="-128"/>
                        </a:rPr>
                        <a:t>4/7 (ongoing)</a:t>
                      </a:r>
                    </a:p>
                    <a:p>
                      <a:pPr marL="0" marR="0" lvl="0" indent="0" algn="l" defTabSz="914400" rtl="0" eaLnBrk="1" fontAlgn="base" latinLnBrk="0" hangingPunct="1">
                        <a:lnSpc>
                          <a:spcPct val="110000"/>
                        </a:lnSpc>
                        <a:spcBef>
                          <a:spcPts val="400"/>
                        </a:spcBef>
                        <a:spcAft>
                          <a:spcPct val="0"/>
                        </a:spcAft>
                        <a:buClrTx/>
                        <a:buSzTx/>
                        <a:buFontTx/>
                        <a:buNone/>
                        <a:tabLst/>
                      </a:pPr>
                      <a:r>
                        <a:rPr kumimoji="0" lang="en-US" sz="1500" b="0" i="0" u="none" strike="noStrike" cap="none" normalizeH="0" baseline="0" dirty="0" smtClean="0">
                          <a:ln>
                            <a:noFill/>
                          </a:ln>
                          <a:solidFill>
                            <a:srgbClr val="000000"/>
                          </a:solidFill>
                          <a:effectLst/>
                          <a:latin typeface="District Light" charset="0"/>
                          <a:ea typeface="ＭＳ Ｐゴシック" charset="-128"/>
                        </a:rPr>
                        <a:t>Week of x/x    (ongoing)</a:t>
                      </a:r>
                    </a:p>
                    <a:p>
                      <a:pPr marL="0" marR="0" lvl="0" indent="0" algn="l" defTabSz="914400" rtl="0" eaLnBrk="1" fontAlgn="base" latinLnBrk="0" hangingPunct="1">
                        <a:lnSpc>
                          <a:spcPct val="110000"/>
                        </a:lnSpc>
                        <a:spcBef>
                          <a:spcPts val="400"/>
                        </a:spcBef>
                        <a:spcAft>
                          <a:spcPct val="0"/>
                        </a:spcAft>
                        <a:buClrTx/>
                        <a:buSzTx/>
                        <a:buFontTx/>
                        <a:buNone/>
                        <a:tabLst/>
                      </a:pPr>
                      <a:r>
                        <a:rPr kumimoji="0" lang="en-US" sz="1500" b="0" i="0" u="none" strike="noStrike" cap="none" normalizeH="0" baseline="0" dirty="0" smtClean="0">
                          <a:ln>
                            <a:noFill/>
                          </a:ln>
                          <a:solidFill>
                            <a:srgbClr val="000000"/>
                          </a:solidFill>
                          <a:effectLst/>
                          <a:latin typeface="District Light" charset="0"/>
                          <a:ea typeface="ＭＳ Ｐゴシック" charset="-128"/>
                        </a:rPr>
                        <a:t>Week of x/x  (ongoing) </a:t>
                      </a:r>
                    </a:p>
                    <a:p>
                      <a:pPr marL="0" marR="0" lvl="0" indent="0" algn="l" defTabSz="914400" rtl="0" eaLnBrk="1" fontAlgn="base" latinLnBrk="0" hangingPunct="1">
                        <a:lnSpc>
                          <a:spcPct val="110000"/>
                        </a:lnSpc>
                        <a:spcBef>
                          <a:spcPts val="400"/>
                        </a:spcBef>
                        <a:spcAft>
                          <a:spcPct val="0"/>
                        </a:spcAft>
                        <a:buClrTx/>
                        <a:buSzTx/>
                        <a:buFontTx/>
                        <a:buNone/>
                        <a:tabLst/>
                      </a:pPr>
                      <a:r>
                        <a:rPr kumimoji="0" lang="en-US" sz="1500" b="0" i="0" u="none" strike="noStrike" cap="none" normalizeH="0" baseline="0" dirty="0" smtClean="0">
                          <a:ln>
                            <a:noFill/>
                          </a:ln>
                          <a:solidFill>
                            <a:srgbClr val="000000"/>
                          </a:solidFill>
                          <a:effectLst/>
                          <a:latin typeface="District Light" charset="0"/>
                          <a:ea typeface="ＭＳ Ｐゴシック" charset="-128"/>
                        </a:rPr>
                        <a:t/>
                      </a:r>
                      <a:br>
                        <a:rPr kumimoji="0" lang="en-US" sz="1500" b="0" i="0" u="none" strike="noStrike" cap="none" normalizeH="0" baseline="0" dirty="0" smtClean="0">
                          <a:ln>
                            <a:noFill/>
                          </a:ln>
                          <a:solidFill>
                            <a:srgbClr val="000000"/>
                          </a:solidFill>
                          <a:effectLst/>
                          <a:latin typeface="District Light" charset="0"/>
                          <a:ea typeface="ＭＳ Ｐゴシック" charset="-128"/>
                        </a:rPr>
                      </a:br>
                      <a:r>
                        <a:rPr kumimoji="0" lang="en-US" sz="1500" b="0" i="0" u="none" strike="noStrike" cap="none" normalizeH="0" baseline="0" dirty="0" smtClean="0">
                          <a:ln>
                            <a:noFill/>
                          </a:ln>
                          <a:solidFill>
                            <a:srgbClr val="000000"/>
                          </a:solidFill>
                          <a:effectLst/>
                          <a:latin typeface="District Light" charset="0"/>
                          <a:ea typeface="ＭＳ Ｐゴシック" charset="-128"/>
                        </a:rPr>
                        <a:t>Week of x/x  (ongoing)</a:t>
                      </a:r>
                      <a:br>
                        <a:rPr kumimoji="0" lang="en-US" sz="1500" b="0" i="0" u="none" strike="noStrike" cap="none" normalizeH="0" baseline="0" dirty="0" smtClean="0">
                          <a:ln>
                            <a:noFill/>
                          </a:ln>
                          <a:solidFill>
                            <a:srgbClr val="000000"/>
                          </a:solidFill>
                          <a:effectLst/>
                          <a:latin typeface="District Light" charset="0"/>
                          <a:ea typeface="ＭＳ Ｐゴシック" charset="-128"/>
                        </a:rPr>
                      </a:br>
                      <a:endParaRPr kumimoji="0" lang="en-US" sz="1500" b="0" i="0" u="none" strike="noStrike" cap="none" normalizeH="0" baseline="0" dirty="0" smtClean="0">
                        <a:ln>
                          <a:noFill/>
                        </a:ln>
                        <a:solidFill>
                          <a:srgbClr val="000000"/>
                        </a:solidFill>
                        <a:effectLst/>
                        <a:latin typeface="District Light" charset="0"/>
                        <a:ea typeface="ＭＳ Ｐゴシック" charset="-128"/>
                      </a:endParaRPr>
                    </a:p>
                    <a:p>
                      <a:pPr marL="0" marR="0" lvl="0" indent="0" algn="l" defTabSz="914400" rtl="0" eaLnBrk="1" fontAlgn="base" latinLnBrk="0" hangingPunct="1">
                        <a:lnSpc>
                          <a:spcPct val="110000"/>
                        </a:lnSpc>
                        <a:spcBef>
                          <a:spcPts val="400"/>
                        </a:spcBef>
                        <a:spcAft>
                          <a:spcPct val="0"/>
                        </a:spcAft>
                        <a:buClrTx/>
                        <a:buSzTx/>
                        <a:buFontTx/>
                        <a:buNone/>
                        <a:tabLst/>
                      </a:pPr>
                      <a:r>
                        <a:rPr kumimoji="0" lang="en-US" sz="1500" b="0" i="0" u="none" strike="noStrike" cap="none" normalizeH="0" baseline="0" dirty="0" smtClean="0">
                          <a:ln>
                            <a:noFill/>
                          </a:ln>
                          <a:solidFill>
                            <a:srgbClr val="000000"/>
                          </a:solidFill>
                          <a:effectLst/>
                          <a:latin typeface="District Light" charset="0"/>
                          <a:ea typeface="ＭＳ Ｐゴシック" charset="-128"/>
                        </a:rPr>
                        <a:t>x/x  (weekly)</a:t>
                      </a:r>
                      <a:br>
                        <a:rPr kumimoji="0" lang="en-US" sz="1500" b="0" i="0" u="none" strike="noStrike" cap="none" normalizeH="0" baseline="0" dirty="0" smtClean="0">
                          <a:ln>
                            <a:noFill/>
                          </a:ln>
                          <a:solidFill>
                            <a:srgbClr val="000000"/>
                          </a:solidFill>
                          <a:effectLst/>
                          <a:latin typeface="District Light" charset="0"/>
                          <a:ea typeface="ＭＳ Ｐゴシック" charset="-128"/>
                        </a:rPr>
                      </a:br>
                      <a:endParaRPr kumimoji="0" lang="en-US" sz="1500" b="0" i="0" u="none" strike="noStrike" cap="none" normalizeH="0" baseline="0" dirty="0" smtClean="0">
                        <a:ln>
                          <a:noFill/>
                        </a:ln>
                        <a:solidFill>
                          <a:srgbClr val="000000"/>
                        </a:solidFill>
                        <a:effectLst/>
                        <a:latin typeface="District Light" charset="0"/>
                        <a:ea typeface="ＭＳ Ｐゴシック" charset="-128"/>
                      </a:endParaRPr>
                    </a:p>
                    <a:p>
                      <a:pPr marL="0" marR="0" lvl="0" indent="0" algn="l" defTabSz="914400" rtl="0" eaLnBrk="1" fontAlgn="base" latinLnBrk="0" hangingPunct="1">
                        <a:lnSpc>
                          <a:spcPct val="110000"/>
                        </a:lnSpc>
                        <a:spcBef>
                          <a:spcPts val="400"/>
                        </a:spcBef>
                        <a:spcAft>
                          <a:spcPct val="0"/>
                        </a:spcAft>
                        <a:buClrTx/>
                        <a:buSzTx/>
                        <a:buFontTx/>
                        <a:buNone/>
                        <a:tabLst/>
                      </a:pPr>
                      <a:r>
                        <a:rPr kumimoji="0" lang="en-US" sz="1500" b="0" i="0" u="none" strike="noStrike" cap="none" normalizeH="0" baseline="0" dirty="0" smtClean="0">
                          <a:ln>
                            <a:noFill/>
                          </a:ln>
                          <a:solidFill>
                            <a:srgbClr val="000000"/>
                          </a:solidFill>
                          <a:effectLst/>
                          <a:latin typeface="District Light" charset="0"/>
                          <a:ea typeface="ＭＳ Ｐゴシック" charset="-128"/>
                        </a:rPr>
                        <a:t>x/x </a:t>
                      </a:r>
                    </a:p>
                    <a:p>
                      <a:pPr marL="0" marR="0" lvl="0" indent="0" algn="l" defTabSz="914400" rtl="0" eaLnBrk="1" fontAlgn="base" latinLnBrk="0" hangingPunct="1">
                        <a:lnSpc>
                          <a:spcPct val="110000"/>
                        </a:lnSpc>
                        <a:spcBef>
                          <a:spcPts val="400"/>
                        </a:spcBef>
                        <a:spcAft>
                          <a:spcPct val="0"/>
                        </a:spcAft>
                        <a:buClrTx/>
                        <a:buSzTx/>
                        <a:buFontTx/>
                        <a:buNone/>
                        <a:tabLst/>
                      </a:pPr>
                      <a:r>
                        <a:rPr kumimoji="0" lang="en-US" sz="1500" b="0" i="0" u="none" strike="noStrike" cap="none" normalizeH="0" baseline="0" dirty="0" smtClean="0">
                          <a:ln>
                            <a:noFill/>
                          </a:ln>
                          <a:solidFill>
                            <a:srgbClr val="000000"/>
                          </a:solidFill>
                          <a:effectLst/>
                          <a:latin typeface="District Light" charset="0"/>
                          <a:ea typeface="ＭＳ Ｐゴシック" charset="-128"/>
                        </a:rPr>
                        <a:t>x/x </a:t>
                      </a:r>
                      <a:br>
                        <a:rPr kumimoji="0" lang="en-US" sz="1500" b="0" i="0" u="none" strike="noStrike" cap="none" normalizeH="0" baseline="0" dirty="0" smtClean="0">
                          <a:ln>
                            <a:noFill/>
                          </a:ln>
                          <a:solidFill>
                            <a:srgbClr val="000000"/>
                          </a:solidFill>
                          <a:effectLst/>
                          <a:latin typeface="District Light" charset="0"/>
                          <a:ea typeface="ＭＳ Ｐゴシック" charset="-128"/>
                        </a:rPr>
                      </a:br>
                      <a:endParaRPr kumimoji="0" lang="en-US" sz="1500" b="0" i="0" u="none" strike="noStrike" cap="none" normalizeH="0" baseline="0" dirty="0" smtClean="0">
                        <a:ln>
                          <a:noFill/>
                        </a:ln>
                        <a:solidFill>
                          <a:srgbClr val="000000"/>
                        </a:solidFill>
                        <a:effectLst/>
                        <a:latin typeface="District Light" charset="0"/>
                        <a:ea typeface="ＭＳ Ｐゴシック" charset="-128"/>
                      </a:endParaRPr>
                    </a:p>
                    <a:p>
                      <a:pPr marL="0" marR="0" lvl="0" indent="0" algn="l" defTabSz="914400" rtl="0" eaLnBrk="1" fontAlgn="base" latinLnBrk="0" hangingPunct="1">
                        <a:lnSpc>
                          <a:spcPct val="110000"/>
                        </a:lnSpc>
                        <a:spcBef>
                          <a:spcPts val="400"/>
                        </a:spcBef>
                        <a:spcAft>
                          <a:spcPct val="0"/>
                        </a:spcAft>
                        <a:buClrTx/>
                        <a:buSzTx/>
                        <a:buFontTx/>
                        <a:buNone/>
                        <a:tabLst/>
                      </a:pPr>
                      <a:r>
                        <a:rPr kumimoji="0" lang="en-US" sz="1500" b="0" i="0" u="none" strike="noStrike" cap="none" normalizeH="0" baseline="0" dirty="0" smtClean="0">
                          <a:ln>
                            <a:noFill/>
                          </a:ln>
                          <a:solidFill>
                            <a:srgbClr val="000000"/>
                          </a:solidFill>
                          <a:effectLst/>
                          <a:latin typeface="District Light" charset="0"/>
                          <a:ea typeface="ＭＳ Ｐゴシック" charset="-128"/>
                        </a:rPr>
                        <a:t>x/x </a:t>
                      </a:r>
                    </a:p>
                    <a:p>
                      <a:pPr marL="0" marR="0" lvl="0" indent="0" algn="l" defTabSz="914400" rtl="0" eaLnBrk="1" fontAlgn="base" latinLnBrk="0" hangingPunct="1">
                        <a:lnSpc>
                          <a:spcPct val="110000"/>
                        </a:lnSpc>
                        <a:spcBef>
                          <a:spcPts val="400"/>
                        </a:spcBef>
                        <a:spcAft>
                          <a:spcPct val="0"/>
                        </a:spcAft>
                        <a:buClrTx/>
                        <a:buSzTx/>
                        <a:buFontTx/>
                        <a:buNone/>
                        <a:tabLst/>
                      </a:pPr>
                      <a:r>
                        <a:rPr kumimoji="0" lang="en-US" sz="1500" b="0" i="0" u="none" strike="noStrike" cap="none" normalizeH="0" baseline="0" dirty="0" smtClean="0">
                          <a:ln>
                            <a:noFill/>
                          </a:ln>
                          <a:solidFill>
                            <a:srgbClr val="000000"/>
                          </a:solidFill>
                          <a:effectLst/>
                          <a:latin typeface="District Light" charset="0"/>
                          <a:ea typeface="ＭＳ Ｐゴシック" charset="-128"/>
                        </a:rPr>
                        <a:t>x/x  (twice monthly or more)</a:t>
                      </a:r>
                    </a:p>
                    <a:p>
                      <a:pPr marL="0" marR="0" lvl="0" indent="0" algn="l" defTabSz="914400" rtl="0" eaLnBrk="1" fontAlgn="base" latinLnBrk="0" hangingPunct="1">
                        <a:lnSpc>
                          <a:spcPct val="110000"/>
                        </a:lnSpc>
                        <a:spcBef>
                          <a:spcPts val="400"/>
                        </a:spcBef>
                        <a:spcAft>
                          <a:spcPct val="0"/>
                        </a:spcAft>
                        <a:buClrTx/>
                        <a:buSzTx/>
                        <a:buFontTx/>
                        <a:buNone/>
                        <a:tabLst/>
                      </a:pPr>
                      <a:r>
                        <a:rPr kumimoji="0" lang="en-US" sz="1500" b="0" i="0" u="none" strike="noStrike" cap="none" normalizeH="0" baseline="0" dirty="0" smtClean="0">
                          <a:ln>
                            <a:noFill/>
                          </a:ln>
                          <a:solidFill>
                            <a:srgbClr val="000000"/>
                          </a:solidFill>
                          <a:effectLst/>
                          <a:latin typeface="District Light" charset="0"/>
                          <a:ea typeface="ＭＳ Ｐゴシック" charset="-128"/>
                        </a:rPr>
                        <a:t>x/x  (twice monthly or more)</a:t>
                      </a:r>
                    </a:p>
                    <a:p>
                      <a:pPr marL="0" marR="0" lvl="0" indent="0" algn="l" defTabSz="914400" rtl="0" eaLnBrk="1" fontAlgn="base" latinLnBrk="0" hangingPunct="1">
                        <a:lnSpc>
                          <a:spcPct val="110000"/>
                        </a:lnSpc>
                        <a:spcBef>
                          <a:spcPts val="400"/>
                        </a:spcBef>
                        <a:spcAft>
                          <a:spcPct val="0"/>
                        </a:spcAft>
                        <a:buClrTx/>
                        <a:buSzTx/>
                        <a:buFontTx/>
                        <a:buNone/>
                        <a:tabLst/>
                      </a:pPr>
                      <a:r>
                        <a:rPr kumimoji="0" lang="en-US" sz="1500" b="0" i="0" u="none" strike="noStrike" cap="none" normalizeH="0" baseline="0" dirty="0" smtClean="0">
                          <a:ln>
                            <a:noFill/>
                          </a:ln>
                          <a:solidFill>
                            <a:srgbClr val="000000"/>
                          </a:solidFill>
                          <a:effectLst/>
                          <a:latin typeface="District Light" charset="0"/>
                          <a:ea typeface="ＭＳ Ｐゴシック" charset="-128"/>
                        </a:rPr>
                        <a:t>Week of   x/x </a:t>
                      </a:r>
                      <a:endParaRPr kumimoji="0" lang="en-US" sz="1500" b="0" i="0" u="none" strike="noStrike" cap="none" normalizeH="0" baseline="0" dirty="0" smtClean="0">
                        <a:ln>
                          <a:noFill/>
                        </a:ln>
                        <a:solidFill>
                          <a:schemeClr val="tx1"/>
                        </a:solidFill>
                        <a:effectLst/>
                        <a:latin typeface="District Light" charset="0"/>
                        <a:ea typeface="ＭＳ Ｐゴシック" charset="-128"/>
                      </a:endParaRPr>
                    </a:p>
                  </a:txBody>
                  <a:tcPr marL="77724" marR="77724" marT="67070" marB="6707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9469" name="Title 5"/>
          <p:cNvSpPr>
            <a:spLocks noGrp="1"/>
          </p:cNvSpPr>
          <p:nvPr>
            <p:ph type="title"/>
          </p:nvPr>
        </p:nvSpPr>
        <p:spPr bwMode="auto">
          <a:xfrm>
            <a:off x="1360487" y="533400"/>
            <a:ext cx="6411913" cy="731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ct val="0"/>
              </a:spcBef>
            </a:pPr>
            <a:r>
              <a:rPr lang="en-US" altLang="en-US" dirty="0" smtClean="0">
                <a:latin typeface="District Light" charset="0"/>
                <a:ea typeface="ＭＳ Ｐゴシック" panose="020B0600070205080204" pitchFamily="34" charset="-128"/>
              </a:rPr>
              <a:t>A Marketing Plan for Your Property</a:t>
            </a:r>
            <a:endParaRPr lang="en-US" altLang="en-US" baseline="30000" dirty="0" smtClean="0">
              <a:latin typeface="District Light" charset="0"/>
              <a:ea typeface="ＭＳ Ｐゴシック" panose="020B0600070205080204" pitchFamily="34" charset="-128"/>
            </a:endParaRPr>
          </a:p>
        </p:txBody>
      </p:sp>
    </p:spTree>
    <p:extLst>
      <p:ext uri="{BB962C8B-B14F-4D97-AF65-F5344CB8AC3E}">
        <p14:creationId xmlns:p14="http://schemas.microsoft.com/office/powerpoint/2010/main" val="8053244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829579" y="9580035"/>
            <a:ext cx="2092325" cy="106045"/>
          </a:xfrm>
          <a:prstGeom prst="rect">
            <a:avLst/>
          </a:prstGeom>
        </p:spPr>
        <p:txBody>
          <a:bodyPr vert="horz" wrap="square" lIns="0" tIns="0" rIns="0" bIns="0" rtlCol="0">
            <a:noAutofit/>
          </a:bodyPr>
          <a:lstStyle/>
          <a:p>
            <a:pPr marL="12700">
              <a:lnSpc>
                <a:spcPct val="100000"/>
              </a:lnSpc>
            </a:pPr>
            <a:r>
              <a:rPr sz="600" dirty="0" smtClean="0">
                <a:solidFill>
                  <a:srgbClr val="58595B"/>
                </a:solidFill>
                <a:latin typeface="ITC Eras Std Book"/>
                <a:cs typeface="ITC Eras Std Book"/>
              </a:rPr>
              <a:t>© 2013 Berkshi</a:t>
            </a:r>
            <a:r>
              <a:rPr sz="600" spc="-20" dirty="0" smtClean="0">
                <a:solidFill>
                  <a:srgbClr val="58595B"/>
                </a:solidFill>
                <a:latin typeface="ITC Eras Std Book"/>
                <a:cs typeface="ITC Eras Std Book"/>
              </a:rPr>
              <a:t>r</a:t>
            </a:r>
            <a:r>
              <a:rPr sz="600" spc="0" dirty="0" smtClean="0">
                <a:solidFill>
                  <a:srgbClr val="58595B"/>
                </a:solidFill>
                <a:latin typeface="ITC Eras Std Book"/>
                <a:cs typeface="ITC Eras Std Book"/>
              </a:rPr>
              <a:t>e Hathaway HomeSe</a:t>
            </a:r>
            <a:r>
              <a:rPr sz="600" spc="5" dirty="0" smtClean="0">
                <a:solidFill>
                  <a:srgbClr val="58595B"/>
                </a:solidFill>
                <a:latin typeface="ITC Eras Std Book"/>
                <a:cs typeface="ITC Eras Std Book"/>
              </a:rPr>
              <a:t>r</a:t>
            </a:r>
            <a:r>
              <a:rPr sz="600" spc="0" dirty="0" smtClean="0">
                <a:solidFill>
                  <a:srgbClr val="58595B"/>
                </a:solidFill>
                <a:latin typeface="ITC Eras Std Book"/>
                <a:cs typeface="ITC Eras Std Book"/>
              </a:rPr>
              <a:t>vices California P</a:t>
            </a:r>
            <a:r>
              <a:rPr sz="600" spc="-20" dirty="0" smtClean="0">
                <a:solidFill>
                  <a:srgbClr val="58595B"/>
                </a:solidFill>
                <a:latin typeface="ITC Eras Std Book"/>
                <a:cs typeface="ITC Eras Std Book"/>
              </a:rPr>
              <a:t>r</a:t>
            </a:r>
            <a:r>
              <a:rPr sz="600" spc="0" dirty="0" smtClean="0">
                <a:solidFill>
                  <a:srgbClr val="58595B"/>
                </a:solidFill>
                <a:latin typeface="ITC Eras Std Book"/>
                <a:cs typeface="ITC Eras Std Book"/>
              </a:rPr>
              <a:t>operties</a:t>
            </a:r>
            <a:endParaRPr sz="600">
              <a:latin typeface="ITC Eras Std Book"/>
              <a:cs typeface="ITC Eras Std Book"/>
            </a:endParaRPr>
          </a:p>
        </p:txBody>
      </p:sp>
      <p:sp>
        <p:nvSpPr>
          <p:cNvPr id="3" name="object 3"/>
          <p:cNvSpPr txBox="1"/>
          <p:nvPr/>
        </p:nvSpPr>
        <p:spPr>
          <a:xfrm>
            <a:off x="3078215" y="8574073"/>
            <a:ext cx="1616075" cy="800100"/>
          </a:xfrm>
          <a:prstGeom prst="rect">
            <a:avLst/>
          </a:prstGeom>
        </p:spPr>
        <p:txBody>
          <a:bodyPr vert="horz" wrap="square" lIns="0" tIns="0" rIns="0" bIns="0" rtlCol="0">
            <a:noAutofit/>
          </a:bodyPr>
          <a:lstStyle/>
          <a:p>
            <a:pPr marR="0" algn="ctr">
              <a:lnSpc>
                <a:spcPct val="100000"/>
              </a:lnSpc>
            </a:pPr>
            <a:endParaRPr sz="900" dirty="0">
              <a:latin typeface="ITC Eras Std Book"/>
              <a:cs typeface="ITC Eras Std Book"/>
            </a:endParaRPr>
          </a:p>
        </p:txBody>
      </p:sp>
      <p:sp>
        <p:nvSpPr>
          <p:cNvPr id="4" name="object 5"/>
          <p:cNvSpPr txBox="1">
            <a:spLocks/>
          </p:cNvSpPr>
          <p:nvPr/>
        </p:nvSpPr>
        <p:spPr>
          <a:xfrm>
            <a:off x="397001" y="667511"/>
            <a:ext cx="6978396" cy="745640"/>
          </a:xfrm>
          <a:prstGeom prst="rect">
            <a:avLst/>
          </a:prstGeom>
        </p:spPr>
        <p:txBody>
          <a:bodyPr vert="horz" wrap="square" lIns="0" tIns="0" rIns="0" bIns="0" rtlCol="0">
            <a:noAutofit/>
          </a:bodyPr>
          <a:lstStyle/>
          <a:p>
            <a:pPr marL="1139190">
              <a:lnSpc>
                <a:spcPts val="4185"/>
              </a:lnSpc>
            </a:pPr>
            <a:r>
              <a:rPr lang="en-US" sz="2400" kern="0" dirty="0" smtClean="0">
                <a:solidFill>
                  <a:srgbClr val="52144D"/>
                </a:solidFill>
                <a:latin typeface="Georgia" panose="02040502050405020303" pitchFamily="18" charset="0"/>
                <a:cs typeface="ITC Eras Std Light"/>
              </a:rPr>
              <a:t>Marketing Schedule</a:t>
            </a:r>
            <a:endParaRPr lang="en-US" sz="2400" kern="0" dirty="0">
              <a:solidFill>
                <a:sysClr val="windowText" lastClr="000000"/>
              </a:solidFill>
              <a:latin typeface="Georgia" panose="02040502050405020303" pitchFamily="18" charset="0"/>
              <a:cs typeface="ITC Eras Std Light"/>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50287" b="-49716"/>
          <a:stretch/>
        </p:blipFill>
        <p:spPr>
          <a:xfrm>
            <a:off x="5604522" y="9073055"/>
            <a:ext cx="1857159" cy="909145"/>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3612" t="21213" r="15578" b="5303"/>
          <a:stretch/>
        </p:blipFill>
        <p:spPr>
          <a:xfrm>
            <a:off x="1066800" y="1524000"/>
            <a:ext cx="5486400" cy="7391400"/>
          </a:xfrm>
          <a:prstGeom prst="rect">
            <a:avLst/>
          </a:prstGeom>
        </p:spPr>
      </p:pic>
    </p:spTree>
    <p:extLst>
      <p:ext uri="{BB962C8B-B14F-4D97-AF65-F5344CB8AC3E}">
        <p14:creationId xmlns:p14="http://schemas.microsoft.com/office/powerpoint/2010/main" val="155004562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object 21"/>
          <p:cNvSpPr/>
          <p:nvPr/>
        </p:nvSpPr>
        <p:spPr>
          <a:xfrm>
            <a:off x="0" y="9820656"/>
            <a:ext cx="7772400" cy="237744"/>
          </a:xfrm>
          <a:custGeom>
            <a:avLst/>
            <a:gdLst/>
            <a:ahLst/>
            <a:cxnLst/>
            <a:rect l="l" t="t" r="r" b="b"/>
            <a:pathLst>
              <a:path w="7772400" h="237744">
                <a:moveTo>
                  <a:pt x="0" y="237744"/>
                </a:moveTo>
                <a:lnTo>
                  <a:pt x="7772400" y="237744"/>
                </a:lnTo>
                <a:lnTo>
                  <a:pt x="7772400" y="0"/>
                </a:lnTo>
                <a:lnTo>
                  <a:pt x="0" y="0"/>
                </a:lnTo>
                <a:lnTo>
                  <a:pt x="0" y="237744"/>
                </a:lnTo>
                <a:close/>
              </a:path>
            </a:pathLst>
          </a:custGeom>
          <a:solidFill>
            <a:srgbClr val="52144D"/>
          </a:solidFill>
        </p:spPr>
        <p:txBody>
          <a:bodyPr wrap="square" lIns="0" tIns="0" rIns="0" bIns="0" rtlCol="0">
            <a:noAutofit/>
          </a:bodyPr>
          <a:lstStyle/>
          <a:p>
            <a:endParaRPr/>
          </a:p>
        </p:txBody>
      </p:sp>
      <p:sp>
        <p:nvSpPr>
          <p:cNvPr id="22" name="object 22"/>
          <p:cNvSpPr/>
          <p:nvPr/>
        </p:nvSpPr>
        <p:spPr>
          <a:xfrm>
            <a:off x="450850" y="0"/>
            <a:ext cx="944143" cy="1368552"/>
          </a:xfrm>
          <a:prstGeom prst="rect">
            <a:avLst/>
          </a:prstGeom>
          <a:blipFill>
            <a:blip r:embed="rId2" cstate="print"/>
            <a:stretch>
              <a:fillRect/>
            </a:stretch>
          </a:blipFill>
        </p:spPr>
        <p:txBody>
          <a:bodyPr wrap="square" lIns="0" tIns="0" rIns="0" bIns="0" rtlCol="0">
            <a:noAutofit/>
          </a:bodyPr>
          <a:lstStyle/>
          <a:p>
            <a:endParaRPr/>
          </a:p>
        </p:txBody>
      </p:sp>
      <p:sp>
        <p:nvSpPr>
          <p:cNvPr id="23" name="object 23"/>
          <p:cNvSpPr txBox="1">
            <a:spLocks noGrp="1"/>
          </p:cNvSpPr>
          <p:nvPr>
            <p:ph type="title"/>
          </p:nvPr>
        </p:nvSpPr>
        <p:spPr>
          <a:prstGeom prst="rect">
            <a:avLst/>
          </a:prstGeom>
        </p:spPr>
        <p:txBody>
          <a:bodyPr vert="horz" wrap="square" lIns="0" tIns="0" rIns="0" bIns="0" rtlCol="0">
            <a:noAutofit/>
          </a:bodyPr>
          <a:lstStyle/>
          <a:p>
            <a:pPr marL="1139190">
              <a:lnSpc>
                <a:spcPts val="4185"/>
              </a:lnSpc>
            </a:pPr>
            <a:r>
              <a:rPr sz="2400" dirty="0" smtClean="0">
                <a:solidFill>
                  <a:srgbClr val="52144D"/>
                </a:solidFill>
                <a:latin typeface="Georgia" panose="02040502050405020303" pitchFamily="18" charset="0"/>
                <a:cs typeface="ITC Eras Std Light"/>
              </a:rPr>
              <a:t>HOW BUYERS</a:t>
            </a:r>
            <a:endParaRPr sz="2400" dirty="0">
              <a:latin typeface="Georgia" panose="02040502050405020303" pitchFamily="18" charset="0"/>
              <a:cs typeface="ITC Eras Std Light"/>
            </a:endParaRPr>
          </a:p>
          <a:p>
            <a:pPr marL="1139190">
              <a:lnSpc>
                <a:spcPts val="1555"/>
              </a:lnSpc>
            </a:pPr>
            <a:r>
              <a:rPr sz="1600" spc="-140" dirty="0" smtClean="0">
                <a:solidFill>
                  <a:srgbClr val="52144D"/>
                </a:solidFill>
                <a:latin typeface="Georgia" panose="02040502050405020303" pitchFamily="18" charset="0"/>
                <a:cs typeface="ITC Eras Std Medium"/>
              </a:rPr>
              <a:t>Find</a:t>
            </a:r>
            <a:r>
              <a:rPr sz="1600" spc="-80" dirty="0" smtClean="0">
                <a:solidFill>
                  <a:srgbClr val="52144D"/>
                </a:solidFill>
                <a:latin typeface="Georgia" panose="02040502050405020303" pitchFamily="18" charset="0"/>
                <a:cs typeface="ITC Eras Std Medium"/>
              </a:rPr>
              <a:t> </a:t>
            </a:r>
            <a:r>
              <a:rPr sz="1600" spc="-145" dirty="0" smtClean="0">
                <a:solidFill>
                  <a:srgbClr val="52144D"/>
                </a:solidFill>
                <a:latin typeface="Georgia" panose="02040502050405020303" pitchFamily="18" charset="0"/>
                <a:cs typeface="ITC Eras Std Medium"/>
              </a:rPr>
              <a:t>Their</a:t>
            </a:r>
            <a:r>
              <a:rPr sz="1600" spc="-80" dirty="0" smtClean="0">
                <a:solidFill>
                  <a:srgbClr val="52144D"/>
                </a:solidFill>
                <a:latin typeface="Georgia" panose="02040502050405020303" pitchFamily="18" charset="0"/>
                <a:cs typeface="ITC Eras Std Medium"/>
              </a:rPr>
              <a:t> </a:t>
            </a:r>
            <a:r>
              <a:rPr sz="1600" spc="-125" dirty="0" smtClean="0">
                <a:solidFill>
                  <a:srgbClr val="52144D"/>
                </a:solidFill>
                <a:latin typeface="Georgia" panose="02040502050405020303" pitchFamily="18" charset="0"/>
                <a:cs typeface="ITC Eras Std Medium"/>
              </a:rPr>
              <a:t>Home</a:t>
            </a:r>
            <a:endParaRPr sz="1600" dirty="0">
              <a:latin typeface="Georgia" panose="02040502050405020303" pitchFamily="18" charset="0"/>
              <a:cs typeface="ITC Eras Std Medium"/>
            </a:endParaRPr>
          </a:p>
        </p:txBody>
      </p:sp>
      <p:sp>
        <p:nvSpPr>
          <p:cNvPr id="25" name="object 25"/>
          <p:cNvSpPr txBox="1"/>
          <p:nvPr/>
        </p:nvSpPr>
        <p:spPr>
          <a:xfrm>
            <a:off x="446087" y="2017970"/>
            <a:ext cx="6932930" cy="447675"/>
          </a:xfrm>
          <a:prstGeom prst="rect">
            <a:avLst/>
          </a:prstGeom>
        </p:spPr>
        <p:txBody>
          <a:bodyPr vert="horz" wrap="square" lIns="0" tIns="0" rIns="0" bIns="0" rtlCol="0">
            <a:noAutofit/>
          </a:bodyPr>
          <a:lstStyle/>
          <a:p>
            <a:pPr marL="12700" marR="12700">
              <a:lnSpc>
                <a:spcPct val="128800"/>
              </a:lnSpc>
            </a:pPr>
            <a:r>
              <a:rPr sz="1100" dirty="0" smtClean="0">
                <a:solidFill>
                  <a:srgbClr val="58595B"/>
                </a:solidFill>
                <a:latin typeface="Arial" panose="020B0604020202020204" pitchFamily="34" charset="0"/>
                <a:cs typeface="Arial" panose="020B0604020202020204" pitchFamily="34" charset="0"/>
              </a:rPr>
              <a:t>Though home buyers may use several information sources in their search process, they are most likely to find the home they purchase through a real estate sales professional and the internet.</a:t>
            </a:r>
            <a:endParaRPr sz="1100" dirty="0">
              <a:latin typeface="Arial" panose="020B0604020202020204" pitchFamily="34" charset="0"/>
              <a:cs typeface="Arial" panose="020B0604020202020204" pitchFamily="34" charset="0"/>
            </a:endParaRPr>
          </a:p>
        </p:txBody>
      </p:sp>
      <p:sp>
        <p:nvSpPr>
          <p:cNvPr id="26" name="object 26"/>
          <p:cNvSpPr/>
          <p:nvPr/>
        </p:nvSpPr>
        <p:spPr>
          <a:xfrm>
            <a:off x="461962" y="2700869"/>
            <a:ext cx="6901586" cy="0"/>
          </a:xfrm>
          <a:custGeom>
            <a:avLst/>
            <a:gdLst/>
            <a:ahLst/>
            <a:cxnLst/>
            <a:rect l="l" t="t" r="r" b="b"/>
            <a:pathLst>
              <a:path w="6901586">
                <a:moveTo>
                  <a:pt x="0" y="0"/>
                </a:moveTo>
                <a:lnTo>
                  <a:pt x="6901586" y="0"/>
                </a:lnTo>
              </a:path>
            </a:pathLst>
          </a:custGeom>
          <a:ln w="6350">
            <a:solidFill>
              <a:srgbClr val="58595B"/>
            </a:solidFill>
          </a:ln>
        </p:spPr>
        <p:txBody>
          <a:bodyPr wrap="square" lIns="0" tIns="0" rIns="0" bIns="0" rtlCol="0">
            <a:noAutofit/>
          </a:bodyPr>
          <a:lstStyle/>
          <a:p>
            <a:endParaRPr/>
          </a:p>
        </p:txBody>
      </p:sp>
      <p:sp>
        <p:nvSpPr>
          <p:cNvPr id="30" name="object 30"/>
          <p:cNvSpPr txBox="1"/>
          <p:nvPr/>
        </p:nvSpPr>
        <p:spPr>
          <a:xfrm>
            <a:off x="446087" y="9210409"/>
            <a:ext cx="4157979" cy="365125"/>
          </a:xfrm>
          <a:prstGeom prst="rect">
            <a:avLst/>
          </a:prstGeom>
        </p:spPr>
        <p:txBody>
          <a:bodyPr vert="horz" wrap="square" lIns="0" tIns="0" rIns="0" bIns="0" rtlCol="0">
            <a:noAutofit/>
          </a:bodyPr>
          <a:lstStyle/>
          <a:p>
            <a:pPr marL="12700">
              <a:lnSpc>
                <a:spcPct val="100000"/>
              </a:lnSpc>
            </a:pPr>
            <a:r>
              <a:rPr sz="850" spc="10" dirty="0" smtClean="0">
                <a:solidFill>
                  <a:srgbClr val="58595B"/>
                </a:solidFill>
                <a:latin typeface="Arial" panose="020B0604020202020204" pitchFamily="34" charset="0"/>
                <a:cs typeface="Arial" panose="020B0604020202020204" pitchFamily="34" charset="0"/>
              </a:rPr>
              <a:t>Pe</a:t>
            </a:r>
            <a:r>
              <a:rPr sz="850" spc="-25" dirty="0" smtClean="0">
                <a:solidFill>
                  <a:srgbClr val="58595B"/>
                </a:solidFill>
                <a:latin typeface="Arial" panose="020B0604020202020204" pitchFamily="34" charset="0"/>
                <a:cs typeface="Arial" panose="020B0604020202020204" pitchFamily="34" charset="0"/>
              </a:rPr>
              <a:t>r</a:t>
            </a:r>
            <a:r>
              <a:rPr sz="850" spc="10" dirty="0" smtClean="0">
                <a:solidFill>
                  <a:srgbClr val="58595B"/>
                </a:solidFill>
                <a:latin typeface="Arial" panose="020B0604020202020204" pitchFamily="34" charset="0"/>
                <a:cs typeface="Arial" panose="020B0604020202020204" pitchFamily="34" charset="0"/>
              </a:rPr>
              <a:t>centages</a:t>
            </a:r>
            <a:r>
              <a:rPr sz="850" spc="5" dirty="0" smtClean="0">
                <a:solidFill>
                  <a:srgbClr val="58595B"/>
                </a:solidFill>
                <a:latin typeface="Arial" panose="020B0604020202020204" pitchFamily="34" charset="0"/>
                <a:cs typeface="Arial" panose="020B0604020202020204" pitchFamily="34" charset="0"/>
              </a:rPr>
              <a:t> </a:t>
            </a:r>
            <a:r>
              <a:rPr sz="850" spc="15" dirty="0" smtClean="0">
                <a:solidFill>
                  <a:srgbClr val="58595B"/>
                </a:solidFill>
                <a:latin typeface="Arial" panose="020B0604020202020204" pitchFamily="34" charset="0"/>
                <a:cs typeface="Arial" panose="020B0604020202020204" pitchFamily="34" charset="0"/>
              </a:rPr>
              <a:t>may</a:t>
            </a:r>
            <a:r>
              <a:rPr sz="850" spc="5" dirty="0" smtClean="0">
                <a:solidFill>
                  <a:srgbClr val="58595B"/>
                </a:solidFill>
                <a:latin typeface="Arial" panose="020B0604020202020204" pitchFamily="34" charset="0"/>
                <a:cs typeface="Arial" panose="020B0604020202020204" pitchFamily="34" charset="0"/>
              </a:rPr>
              <a:t> </a:t>
            </a:r>
            <a:r>
              <a:rPr sz="850" spc="10" dirty="0" smtClean="0">
                <a:solidFill>
                  <a:srgbClr val="58595B"/>
                </a:solidFill>
                <a:latin typeface="Arial" panose="020B0604020202020204" pitchFamily="34" charset="0"/>
                <a:cs typeface="Arial" panose="020B0604020202020204" pitchFamily="34" charset="0"/>
              </a:rPr>
              <a:t>not</a:t>
            </a:r>
            <a:r>
              <a:rPr sz="850" spc="5" dirty="0" smtClean="0">
                <a:solidFill>
                  <a:srgbClr val="58595B"/>
                </a:solidFill>
                <a:latin typeface="Arial" panose="020B0604020202020204" pitchFamily="34" charset="0"/>
                <a:cs typeface="Arial" panose="020B0604020202020204" pitchFamily="34" charset="0"/>
              </a:rPr>
              <a:t> </a:t>
            </a:r>
            <a:r>
              <a:rPr sz="850" spc="10" dirty="0" smtClean="0">
                <a:solidFill>
                  <a:srgbClr val="58595B"/>
                </a:solidFill>
                <a:latin typeface="Arial" panose="020B0604020202020204" pitchFamily="34" charset="0"/>
                <a:cs typeface="Arial" panose="020B0604020202020204" pitchFamily="34" charset="0"/>
              </a:rPr>
              <a:t>equal</a:t>
            </a:r>
            <a:r>
              <a:rPr sz="850" spc="5" dirty="0" smtClean="0">
                <a:solidFill>
                  <a:srgbClr val="58595B"/>
                </a:solidFill>
                <a:latin typeface="Arial" panose="020B0604020202020204" pitchFamily="34" charset="0"/>
                <a:cs typeface="Arial" panose="020B0604020202020204" pitchFamily="34" charset="0"/>
              </a:rPr>
              <a:t> </a:t>
            </a:r>
            <a:r>
              <a:rPr sz="850" spc="15" dirty="0" smtClean="0">
                <a:solidFill>
                  <a:srgbClr val="58595B"/>
                </a:solidFill>
                <a:latin typeface="Arial" panose="020B0604020202020204" pitchFamily="34" charset="0"/>
                <a:cs typeface="Arial" panose="020B0604020202020204" pitchFamily="34" charset="0"/>
              </a:rPr>
              <a:t>100%</a:t>
            </a:r>
            <a:r>
              <a:rPr sz="850" spc="5" dirty="0" smtClean="0">
                <a:solidFill>
                  <a:srgbClr val="58595B"/>
                </a:solidFill>
                <a:latin typeface="Arial" panose="020B0604020202020204" pitchFamily="34" charset="0"/>
                <a:cs typeface="Arial" panose="020B0604020202020204" pitchFamily="34" charset="0"/>
              </a:rPr>
              <a:t> </a:t>
            </a:r>
            <a:r>
              <a:rPr sz="850" spc="10" dirty="0" smtClean="0">
                <a:solidFill>
                  <a:srgbClr val="58595B"/>
                </a:solidFill>
                <a:latin typeface="Arial" panose="020B0604020202020204" pitchFamily="34" charset="0"/>
                <a:cs typeface="Arial" panose="020B0604020202020204" pitchFamily="34" charset="0"/>
              </a:rPr>
              <a:t>because</a:t>
            </a:r>
            <a:r>
              <a:rPr sz="850" spc="5" dirty="0" smtClean="0">
                <a:solidFill>
                  <a:srgbClr val="58595B"/>
                </a:solidFill>
                <a:latin typeface="Arial" panose="020B0604020202020204" pitchFamily="34" charset="0"/>
                <a:cs typeface="Arial" panose="020B0604020202020204" pitchFamily="34" charset="0"/>
              </a:rPr>
              <a:t> </a:t>
            </a:r>
            <a:r>
              <a:rPr sz="850" spc="10" dirty="0" smtClean="0">
                <a:solidFill>
                  <a:srgbClr val="58595B"/>
                </a:solidFill>
                <a:latin typeface="Arial" panose="020B0604020202020204" pitchFamily="34" charset="0"/>
                <a:cs typeface="Arial" panose="020B0604020202020204" pitchFamily="34" charset="0"/>
              </a:rPr>
              <a:t>of</a:t>
            </a:r>
            <a:r>
              <a:rPr sz="850" spc="5" dirty="0" smtClean="0">
                <a:solidFill>
                  <a:srgbClr val="58595B"/>
                </a:solidFill>
                <a:latin typeface="Arial" panose="020B0604020202020204" pitchFamily="34" charset="0"/>
                <a:cs typeface="Arial" panose="020B0604020202020204" pitchFamily="34" charset="0"/>
              </a:rPr>
              <a:t> </a:t>
            </a:r>
            <a:r>
              <a:rPr sz="850" spc="-25" dirty="0" smtClean="0">
                <a:solidFill>
                  <a:srgbClr val="58595B"/>
                </a:solidFill>
                <a:latin typeface="Arial" panose="020B0604020202020204" pitchFamily="34" charset="0"/>
                <a:cs typeface="Arial" panose="020B0604020202020204" pitchFamily="34" charset="0"/>
              </a:rPr>
              <a:t>r</a:t>
            </a:r>
            <a:r>
              <a:rPr sz="850" spc="10" dirty="0" smtClean="0">
                <a:solidFill>
                  <a:srgbClr val="58595B"/>
                </a:solidFill>
                <a:latin typeface="Arial" panose="020B0604020202020204" pitchFamily="34" charset="0"/>
                <a:cs typeface="Arial" panose="020B0604020202020204" pitchFamily="34" charset="0"/>
              </a:rPr>
              <a:t>ounding.</a:t>
            </a:r>
            <a:endParaRPr sz="850" dirty="0">
              <a:latin typeface="Arial" panose="020B0604020202020204" pitchFamily="34" charset="0"/>
              <a:cs typeface="Arial" panose="020B0604020202020204" pitchFamily="34" charset="0"/>
            </a:endParaRPr>
          </a:p>
          <a:p>
            <a:pPr>
              <a:lnSpc>
                <a:spcPts val="700"/>
              </a:lnSpc>
              <a:spcBef>
                <a:spcPts val="7"/>
              </a:spcBef>
            </a:pPr>
            <a:endParaRPr sz="700" dirty="0">
              <a:latin typeface="Arial" panose="020B0604020202020204" pitchFamily="34" charset="0"/>
              <a:cs typeface="Arial" panose="020B0604020202020204" pitchFamily="34" charset="0"/>
            </a:endParaRPr>
          </a:p>
          <a:p>
            <a:pPr marL="12700">
              <a:lnSpc>
                <a:spcPct val="100000"/>
              </a:lnSpc>
            </a:pPr>
            <a:r>
              <a:rPr sz="850" spc="10" dirty="0" smtClean="0">
                <a:solidFill>
                  <a:srgbClr val="58595B"/>
                </a:solidFill>
                <a:latin typeface="Arial" panose="020B0604020202020204" pitchFamily="34" charset="0"/>
                <a:cs typeface="Arial" panose="020B0604020202020204" pitchFamily="34" charset="0"/>
              </a:rPr>
              <a:t>Sou</a:t>
            </a:r>
            <a:r>
              <a:rPr sz="850" spc="-25" dirty="0" smtClean="0">
                <a:solidFill>
                  <a:srgbClr val="58595B"/>
                </a:solidFill>
                <a:latin typeface="Arial" panose="020B0604020202020204" pitchFamily="34" charset="0"/>
                <a:cs typeface="Arial" panose="020B0604020202020204" pitchFamily="34" charset="0"/>
              </a:rPr>
              <a:t>r</a:t>
            </a:r>
            <a:r>
              <a:rPr sz="850" spc="10" dirty="0" smtClean="0">
                <a:solidFill>
                  <a:srgbClr val="58595B"/>
                </a:solidFill>
                <a:latin typeface="Arial" panose="020B0604020202020204" pitchFamily="34" charset="0"/>
                <a:cs typeface="Arial" panose="020B0604020202020204" pitchFamily="34" charset="0"/>
              </a:rPr>
              <a:t>ce:</a:t>
            </a:r>
            <a:r>
              <a:rPr sz="850" spc="5" dirty="0" smtClean="0">
                <a:solidFill>
                  <a:srgbClr val="58595B"/>
                </a:solidFill>
                <a:latin typeface="Arial" panose="020B0604020202020204" pitchFamily="34" charset="0"/>
                <a:cs typeface="Arial" panose="020B0604020202020204" pitchFamily="34" charset="0"/>
              </a:rPr>
              <a:t> </a:t>
            </a:r>
            <a:r>
              <a:rPr sz="850" spc="10" dirty="0" smtClean="0">
                <a:solidFill>
                  <a:srgbClr val="58595B"/>
                </a:solidFill>
                <a:latin typeface="Arial" panose="020B0604020202020204" pitchFamily="34" charset="0"/>
                <a:cs typeface="Arial" panose="020B0604020202020204" pitchFamily="34" charset="0"/>
              </a:rPr>
              <a:t>The</a:t>
            </a:r>
            <a:r>
              <a:rPr sz="850" spc="5" dirty="0" smtClean="0">
                <a:solidFill>
                  <a:srgbClr val="58595B"/>
                </a:solidFill>
                <a:latin typeface="Arial" panose="020B0604020202020204" pitchFamily="34" charset="0"/>
                <a:cs typeface="Arial" panose="020B0604020202020204" pitchFamily="34" charset="0"/>
              </a:rPr>
              <a:t> </a:t>
            </a:r>
            <a:r>
              <a:rPr sz="850" spc="10" dirty="0" smtClean="0">
                <a:solidFill>
                  <a:srgbClr val="58595B"/>
                </a:solidFill>
                <a:latin typeface="Arial" panose="020B0604020202020204" pitchFamily="34" charset="0"/>
                <a:cs typeface="Arial" panose="020B0604020202020204" pitchFamily="34" charset="0"/>
              </a:rPr>
              <a:t>2012</a:t>
            </a:r>
            <a:r>
              <a:rPr sz="850" spc="5" dirty="0" smtClean="0">
                <a:solidFill>
                  <a:srgbClr val="58595B"/>
                </a:solidFill>
                <a:latin typeface="Arial" panose="020B0604020202020204" pitchFamily="34" charset="0"/>
                <a:cs typeface="Arial" panose="020B0604020202020204" pitchFamily="34" charset="0"/>
              </a:rPr>
              <a:t> </a:t>
            </a:r>
            <a:r>
              <a:rPr sz="850" spc="10" dirty="0" smtClean="0">
                <a:solidFill>
                  <a:srgbClr val="58595B"/>
                </a:solidFill>
                <a:latin typeface="Arial" panose="020B0604020202020204" pitchFamily="34" charset="0"/>
                <a:cs typeface="Arial" panose="020B0604020202020204" pitchFamily="34" charset="0"/>
              </a:rPr>
              <a:t>National</a:t>
            </a:r>
            <a:r>
              <a:rPr sz="850" spc="5" dirty="0" smtClean="0">
                <a:solidFill>
                  <a:srgbClr val="58595B"/>
                </a:solidFill>
                <a:latin typeface="Arial" panose="020B0604020202020204" pitchFamily="34" charset="0"/>
                <a:cs typeface="Arial" panose="020B0604020202020204" pitchFamily="34" charset="0"/>
              </a:rPr>
              <a:t> </a:t>
            </a:r>
            <a:r>
              <a:rPr sz="850" spc="10" dirty="0" smtClean="0">
                <a:solidFill>
                  <a:srgbClr val="58595B"/>
                </a:solidFill>
                <a:latin typeface="Arial" panose="020B0604020202020204" pitchFamily="34" charset="0"/>
                <a:cs typeface="Arial" panose="020B0604020202020204" pitchFamily="34" charset="0"/>
              </a:rPr>
              <a:t>Association</a:t>
            </a:r>
            <a:r>
              <a:rPr sz="850" spc="5" dirty="0" smtClean="0">
                <a:solidFill>
                  <a:srgbClr val="58595B"/>
                </a:solidFill>
                <a:latin typeface="Arial" panose="020B0604020202020204" pitchFamily="34" charset="0"/>
                <a:cs typeface="Arial" panose="020B0604020202020204" pitchFamily="34" charset="0"/>
              </a:rPr>
              <a:t> </a:t>
            </a:r>
            <a:r>
              <a:rPr sz="850" spc="10" dirty="0" smtClean="0">
                <a:solidFill>
                  <a:srgbClr val="58595B"/>
                </a:solidFill>
                <a:latin typeface="Arial" panose="020B0604020202020204" pitchFamily="34" charset="0"/>
                <a:cs typeface="Arial" panose="020B0604020202020204" pitchFamily="34" charset="0"/>
              </a:rPr>
              <a:t>of</a:t>
            </a:r>
            <a:r>
              <a:rPr sz="850" spc="5" dirty="0" smtClean="0">
                <a:solidFill>
                  <a:srgbClr val="58595B"/>
                </a:solidFill>
                <a:latin typeface="Arial" panose="020B0604020202020204" pitchFamily="34" charset="0"/>
                <a:cs typeface="Arial" panose="020B0604020202020204" pitchFamily="34" charset="0"/>
              </a:rPr>
              <a:t> </a:t>
            </a:r>
            <a:r>
              <a:rPr sz="850" spc="10" dirty="0" smtClean="0">
                <a:solidFill>
                  <a:srgbClr val="58595B"/>
                </a:solidFill>
                <a:latin typeface="Arial" panose="020B0604020202020204" pitchFamily="34" charset="0"/>
                <a:cs typeface="Arial" panose="020B0604020202020204" pitchFamily="34" charset="0"/>
              </a:rPr>
              <a:t>Realtors®</a:t>
            </a:r>
            <a:r>
              <a:rPr sz="850" spc="5" dirty="0" smtClean="0">
                <a:solidFill>
                  <a:srgbClr val="58595B"/>
                </a:solidFill>
                <a:latin typeface="Arial" panose="020B0604020202020204" pitchFamily="34" charset="0"/>
                <a:cs typeface="Arial" panose="020B0604020202020204" pitchFamily="34" charset="0"/>
              </a:rPr>
              <a:t> </a:t>
            </a:r>
            <a:r>
              <a:rPr sz="850" spc="10" dirty="0" smtClean="0">
                <a:solidFill>
                  <a:srgbClr val="58595B"/>
                </a:solidFill>
                <a:latin typeface="Arial" panose="020B0604020202020204" pitchFamily="34" charset="0"/>
                <a:cs typeface="Arial" panose="020B0604020202020204" pitchFamily="34" charset="0"/>
              </a:rPr>
              <a:t>P</a:t>
            </a:r>
            <a:r>
              <a:rPr sz="850" spc="-25" dirty="0" smtClean="0">
                <a:solidFill>
                  <a:srgbClr val="58595B"/>
                </a:solidFill>
                <a:latin typeface="Arial" panose="020B0604020202020204" pitchFamily="34" charset="0"/>
                <a:cs typeface="Arial" panose="020B0604020202020204" pitchFamily="34" charset="0"/>
              </a:rPr>
              <a:t>r</a:t>
            </a:r>
            <a:r>
              <a:rPr sz="850" spc="5" dirty="0" smtClean="0">
                <a:solidFill>
                  <a:srgbClr val="58595B"/>
                </a:solidFill>
                <a:latin typeface="Arial" panose="020B0604020202020204" pitchFamily="34" charset="0"/>
                <a:cs typeface="Arial" panose="020B0604020202020204" pitchFamily="34" charset="0"/>
              </a:rPr>
              <a:t>ofile </a:t>
            </a:r>
            <a:r>
              <a:rPr sz="850" spc="10" dirty="0" smtClean="0">
                <a:solidFill>
                  <a:srgbClr val="58595B"/>
                </a:solidFill>
                <a:latin typeface="Arial" panose="020B0604020202020204" pitchFamily="34" charset="0"/>
                <a:cs typeface="Arial" panose="020B0604020202020204" pitchFamily="34" charset="0"/>
              </a:rPr>
              <a:t>of</a:t>
            </a:r>
            <a:r>
              <a:rPr sz="850" spc="5" dirty="0" smtClean="0">
                <a:solidFill>
                  <a:srgbClr val="58595B"/>
                </a:solidFill>
                <a:latin typeface="Arial" panose="020B0604020202020204" pitchFamily="34" charset="0"/>
                <a:cs typeface="Arial" panose="020B0604020202020204" pitchFamily="34" charset="0"/>
              </a:rPr>
              <a:t> </a:t>
            </a:r>
            <a:r>
              <a:rPr sz="850" spc="15" dirty="0" smtClean="0">
                <a:solidFill>
                  <a:srgbClr val="58595B"/>
                </a:solidFill>
                <a:latin typeface="Arial" panose="020B0604020202020204" pitchFamily="34" charset="0"/>
                <a:cs typeface="Arial" panose="020B0604020202020204" pitchFamily="34" charset="0"/>
              </a:rPr>
              <a:t>Home</a:t>
            </a:r>
            <a:r>
              <a:rPr sz="850" spc="5" dirty="0" smtClean="0">
                <a:solidFill>
                  <a:srgbClr val="58595B"/>
                </a:solidFill>
                <a:latin typeface="Arial" panose="020B0604020202020204" pitchFamily="34" charset="0"/>
                <a:cs typeface="Arial" panose="020B0604020202020204" pitchFamily="34" charset="0"/>
              </a:rPr>
              <a:t> </a:t>
            </a:r>
            <a:r>
              <a:rPr sz="850" spc="10" dirty="0" smtClean="0">
                <a:solidFill>
                  <a:srgbClr val="58595B"/>
                </a:solidFill>
                <a:latin typeface="Arial" panose="020B0604020202020204" pitchFamily="34" charset="0"/>
                <a:cs typeface="Arial" panose="020B0604020202020204" pitchFamily="34" charset="0"/>
              </a:rPr>
              <a:t>Buyers</a:t>
            </a:r>
            <a:r>
              <a:rPr sz="850" spc="5" dirty="0" smtClean="0">
                <a:solidFill>
                  <a:srgbClr val="58595B"/>
                </a:solidFill>
                <a:latin typeface="Arial" panose="020B0604020202020204" pitchFamily="34" charset="0"/>
                <a:cs typeface="Arial" panose="020B0604020202020204" pitchFamily="34" charset="0"/>
              </a:rPr>
              <a:t> </a:t>
            </a:r>
            <a:r>
              <a:rPr sz="850" spc="10" dirty="0" smtClean="0">
                <a:solidFill>
                  <a:srgbClr val="58595B"/>
                </a:solidFill>
                <a:latin typeface="Arial" panose="020B0604020202020204" pitchFamily="34" charset="0"/>
                <a:cs typeface="Arial" panose="020B0604020202020204" pitchFamily="34" charset="0"/>
              </a:rPr>
              <a:t>and</a:t>
            </a:r>
            <a:r>
              <a:rPr sz="850" spc="5" dirty="0" smtClean="0">
                <a:solidFill>
                  <a:srgbClr val="58595B"/>
                </a:solidFill>
                <a:latin typeface="Arial" panose="020B0604020202020204" pitchFamily="34" charset="0"/>
                <a:cs typeface="Arial" panose="020B0604020202020204" pitchFamily="34" charset="0"/>
              </a:rPr>
              <a:t> Sellers.</a:t>
            </a:r>
            <a:endParaRPr sz="850" dirty="0">
              <a:latin typeface="Arial" panose="020B0604020202020204" pitchFamily="34" charset="0"/>
              <a:cs typeface="Arial" panose="020B0604020202020204" pitchFamily="34" charset="0"/>
            </a:endParaRPr>
          </a:p>
        </p:txBody>
      </p:sp>
      <p:pic>
        <p:nvPicPr>
          <p:cNvPr id="39" name="Picture 38"/>
          <p:cNvPicPr>
            <a:picLocks noChangeAspect="1"/>
          </p:cNvPicPr>
          <p:nvPr/>
        </p:nvPicPr>
        <p:blipFill rotWithShape="1">
          <a:blip r:embed="rId3" cstate="print">
            <a:extLst>
              <a:ext uri="{28A0092B-C50C-407E-A947-70E740481C1C}">
                <a14:useLocalDpi xmlns:a14="http://schemas.microsoft.com/office/drawing/2010/main" val="0"/>
              </a:ext>
            </a:extLst>
          </a:blip>
          <a:srcRect t="50287" b="-49716"/>
          <a:stretch/>
        </p:blipFill>
        <p:spPr>
          <a:xfrm>
            <a:off x="5604522" y="9073055"/>
            <a:ext cx="1857159" cy="909145"/>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124200"/>
            <a:ext cx="7467600" cy="506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noAutofit/>
          </a:bodyPr>
          <a:lstStyle/>
          <a:p>
            <a:pPr marL="1139190" algn="l">
              <a:lnSpc>
                <a:spcPts val="4185"/>
              </a:lnSpc>
            </a:pPr>
            <a:r>
              <a:rPr lang="en-US" sz="2400" dirty="0" smtClean="0">
                <a:solidFill>
                  <a:srgbClr val="52144D"/>
                </a:solidFill>
                <a:latin typeface="Georgia" panose="02040502050405020303" pitchFamily="18" charset="0"/>
                <a:cs typeface="ITC Eras Std Light"/>
              </a:rPr>
              <a:t>ATTRACTING </a:t>
            </a:r>
            <a:r>
              <a:rPr sz="2400" dirty="0" smtClean="0">
                <a:solidFill>
                  <a:srgbClr val="52144D"/>
                </a:solidFill>
                <a:latin typeface="Georgia" panose="02040502050405020303" pitchFamily="18" charset="0"/>
                <a:cs typeface="ITC Eras Std Light"/>
              </a:rPr>
              <a:t>BUYERS</a:t>
            </a:r>
            <a:endParaRPr sz="2400" dirty="0">
              <a:latin typeface="Georgia" panose="02040502050405020303" pitchFamily="18" charset="0"/>
              <a:cs typeface="ITC Eras Std Light"/>
            </a:endParaRPr>
          </a:p>
          <a:p>
            <a:pPr marL="1139190">
              <a:lnSpc>
                <a:spcPts val="1555"/>
              </a:lnSpc>
            </a:pPr>
            <a:r>
              <a:rPr sz="1600" dirty="0" smtClean="0">
                <a:solidFill>
                  <a:srgbClr val="52144D"/>
                </a:solidFill>
                <a:latin typeface="Georgia" panose="02040502050405020303" pitchFamily="18" charset="0"/>
                <a:cs typeface="ITC Eras Std Medium"/>
              </a:rPr>
              <a:t>A Multi-Channel Approach</a:t>
            </a:r>
            <a:endParaRPr sz="1600" dirty="0">
              <a:latin typeface="Georgia" panose="02040502050405020303" pitchFamily="18" charset="0"/>
              <a:cs typeface="ITC Eras Std Medium"/>
            </a:endParaRPr>
          </a:p>
        </p:txBody>
      </p:sp>
      <p:sp>
        <p:nvSpPr>
          <p:cNvPr id="4" name="object 4"/>
          <p:cNvSpPr/>
          <p:nvPr/>
        </p:nvSpPr>
        <p:spPr>
          <a:xfrm>
            <a:off x="458787" y="3364459"/>
            <a:ext cx="1847850" cy="5855742"/>
          </a:xfrm>
          <a:custGeom>
            <a:avLst/>
            <a:gdLst/>
            <a:ahLst/>
            <a:cxnLst/>
            <a:rect l="l" t="t" r="r" b="b"/>
            <a:pathLst>
              <a:path w="1847850" h="6236741">
                <a:moveTo>
                  <a:pt x="0" y="6236741"/>
                </a:moveTo>
                <a:lnTo>
                  <a:pt x="1847850" y="6236741"/>
                </a:lnTo>
                <a:lnTo>
                  <a:pt x="1847850" y="0"/>
                </a:lnTo>
                <a:lnTo>
                  <a:pt x="0" y="0"/>
                </a:lnTo>
                <a:lnTo>
                  <a:pt x="0" y="6236741"/>
                </a:lnTo>
                <a:close/>
              </a:path>
            </a:pathLst>
          </a:custGeom>
          <a:solidFill>
            <a:srgbClr val="E6E7E8"/>
          </a:solidFill>
        </p:spPr>
        <p:txBody>
          <a:bodyPr wrap="square" lIns="0" tIns="0" rIns="0" bIns="0" rtlCol="0">
            <a:noAutofit/>
          </a:bodyPr>
          <a:lstStyle/>
          <a:p>
            <a:endParaRPr/>
          </a:p>
        </p:txBody>
      </p:sp>
      <p:sp>
        <p:nvSpPr>
          <p:cNvPr id="5" name="object 5"/>
          <p:cNvSpPr/>
          <p:nvPr/>
        </p:nvSpPr>
        <p:spPr>
          <a:xfrm>
            <a:off x="3545475" y="6568685"/>
            <a:ext cx="695205" cy="294578"/>
          </a:xfrm>
          <a:prstGeom prst="rect">
            <a:avLst/>
          </a:prstGeom>
          <a:blipFill>
            <a:blip r:embed="rId2" cstate="print"/>
            <a:stretch>
              <a:fillRect/>
            </a:stretch>
          </a:blipFill>
        </p:spPr>
        <p:txBody>
          <a:bodyPr wrap="square" lIns="0" tIns="0" rIns="0" bIns="0" rtlCol="0">
            <a:noAutofit/>
          </a:bodyPr>
          <a:lstStyle/>
          <a:p>
            <a:endParaRPr/>
          </a:p>
        </p:txBody>
      </p:sp>
      <p:sp>
        <p:nvSpPr>
          <p:cNvPr id="6" name="object 6"/>
          <p:cNvSpPr/>
          <p:nvPr/>
        </p:nvSpPr>
        <p:spPr>
          <a:xfrm>
            <a:off x="5414991" y="4597558"/>
            <a:ext cx="1429518" cy="435002"/>
          </a:xfrm>
          <a:prstGeom prst="rect">
            <a:avLst/>
          </a:prstGeom>
          <a:blipFill>
            <a:blip r:embed="rId3" cstate="print"/>
            <a:stretch>
              <a:fillRect/>
            </a:stretch>
          </a:blipFill>
        </p:spPr>
        <p:txBody>
          <a:bodyPr wrap="square" lIns="0" tIns="0" rIns="0" bIns="0" rtlCol="0">
            <a:noAutofit/>
          </a:bodyPr>
          <a:lstStyle/>
          <a:p>
            <a:endParaRPr/>
          </a:p>
        </p:txBody>
      </p:sp>
      <p:sp>
        <p:nvSpPr>
          <p:cNvPr id="7" name="object 7"/>
          <p:cNvSpPr/>
          <p:nvPr/>
        </p:nvSpPr>
        <p:spPr>
          <a:xfrm>
            <a:off x="3281159" y="4577334"/>
            <a:ext cx="1228559" cy="522490"/>
          </a:xfrm>
          <a:prstGeom prst="rect">
            <a:avLst/>
          </a:prstGeom>
          <a:blipFill>
            <a:blip r:embed="rId4" cstate="print"/>
            <a:stretch>
              <a:fillRect/>
            </a:stretch>
          </a:blipFill>
        </p:spPr>
        <p:txBody>
          <a:bodyPr wrap="square" lIns="0" tIns="0" rIns="0" bIns="0" rtlCol="0">
            <a:noAutofit/>
          </a:bodyPr>
          <a:lstStyle/>
          <a:p>
            <a:endParaRPr/>
          </a:p>
        </p:txBody>
      </p:sp>
      <p:sp>
        <p:nvSpPr>
          <p:cNvPr id="8" name="object 8"/>
          <p:cNvSpPr/>
          <p:nvPr/>
        </p:nvSpPr>
        <p:spPr>
          <a:xfrm>
            <a:off x="3307092" y="4608347"/>
            <a:ext cx="206654" cy="466382"/>
          </a:xfrm>
          <a:prstGeom prst="rect">
            <a:avLst/>
          </a:prstGeom>
          <a:blipFill>
            <a:blip r:embed="rId5" cstate="print"/>
            <a:stretch>
              <a:fillRect/>
            </a:stretch>
          </a:blipFill>
        </p:spPr>
        <p:txBody>
          <a:bodyPr wrap="square" lIns="0" tIns="0" rIns="0" bIns="0" rtlCol="0">
            <a:noAutofit/>
          </a:bodyPr>
          <a:lstStyle/>
          <a:p>
            <a:endParaRPr/>
          </a:p>
        </p:txBody>
      </p:sp>
      <p:sp>
        <p:nvSpPr>
          <p:cNvPr id="9" name="object 9"/>
          <p:cNvSpPr/>
          <p:nvPr/>
        </p:nvSpPr>
        <p:spPr>
          <a:xfrm>
            <a:off x="3341623" y="4643716"/>
            <a:ext cx="138163" cy="138137"/>
          </a:xfrm>
          <a:prstGeom prst="rect">
            <a:avLst/>
          </a:prstGeom>
          <a:blipFill>
            <a:blip r:embed="rId6" cstate="print"/>
            <a:stretch>
              <a:fillRect/>
            </a:stretch>
          </a:blipFill>
        </p:spPr>
        <p:txBody>
          <a:bodyPr wrap="square" lIns="0" tIns="0" rIns="0" bIns="0" rtlCol="0">
            <a:noAutofit/>
          </a:bodyPr>
          <a:lstStyle/>
          <a:p>
            <a:endParaRPr/>
          </a:p>
        </p:txBody>
      </p:sp>
      <p:sp>
        <p:nvSpPr>
          <p:cNvPr id="10" name="object 10"/>
          <p:cNvSpPr/>
          <p:nvPr/>
        </p:nvSpPr>
        <p:spPr>
          <a:xfrm>
            <a:off x="4415751" y="4759464"/>
            <a:ext cx="43091" cy="43078"/>
          </a:xfrm>
          <a:prstGeom prst="rect">
            <a:avLst/>
          </a:prstGeom>
          <a:blipFill>
            <a:blip r:embed="rId7" cstate="print"/>
            <a:stretch>
              <a:fillRect/>
            </a:stretch>
          </a:blipFill>
        </p:spPr>
        <p:txBody>
          <a:bodyPr wrap="square" lIns="0" tIns="0" rIns="0" bIns="0" rtlCol="0">
            <a:noAutofit/>
          </a:bodyPr>
          <a:lstStyle/>
          <a:p>
            <a:endParaRPr/>
          </a:p>
        </p:txBody>
      </p:sp>
      <p:sp>
        <p:nvSpPr>
          <p:cNvPr id="11" name="object 11"/>
          <p:cNvSpPr/>
          <p:nvPr/>
        </p:nvSpPr>
        <p:spPr>
          <a:xfrm>
            <a:off x="5427201" y="5712521"/>
            <a:ext cx="151123" cy="66046"/>
          </a:xfrm>
          <a:custGeom>
            <a:avLst/>
            <a:gdLst/>
            <a:ahLst/>
            <a:cxnLst/>
            <a:rect l="l" t="t" r="r" b="b"/>
            <a:pathLst>
              <a:path w="151123" h="66046">
                <a:moveTo>
                  <a:pt x="94128" y="0"/>
                </a:moveTo>
                <a:lnTo>
                  <a:pt x="57635" y="23416"/>
                </a:lnTo>
                <a:lnTo>
                  <a:pt x="0" y="66046"/>
                </a:lnTo>
                <a:lnTo>
                  <a:pt x="41262" y="57199"/>
                </a:lnTo>
                <a:lnTo>
                  <a:pt x="68968" y="51757"/>
                </a:lnTo>
                <a:lnTo>
                  <a:pt x="112512" y="44425"/>
                </a:lnTo>
                <a:lnTo>
                  <a:pt x="151123" y="40335"/>
                </a:lnTo>
                <a:lnTo>
                  <a:pt x="143809" y="33691"/>
                </a:lnTo>
                <a:lnTo>
                  <a:pt x="132734" y="25193"/>
                </a:lnTo>
                <a:lnTo>
                  <a:pt x="119958" y="16167"/>
                </a:lnTo>
                <a:lnTo>
                  <a:pt x="107546" y="7938"/>
                </a:lnTo>
                <a:lnTo>
                  <a:pt x="97557" y="1834"/>
                </a:lnTo>
                <a:lnTo>
                  <a:pt x="94128" y="0"/>
                </a:lnTo>
                <a:close/>
              </a:path>
            </a:pathLst>
          </a:custGeom>
          <a:solidFill>
            <a:srgbClr val="0391C9"/>
          </a:solidFill>
        </p:spPr>
        <p:txBody>
          <a:bodyPr wrap="square" lIns="0" tIns="0" rIns="0" bIns="0" rtlCol="0">
            <a:noAutofit/>
          </a:bodyPr>
          <a:lstStyle/>
          <a:p>
            <a:endParaRPr/>
          </a:p>
        </p:txBody>
      </p:sp>
      <p:sp>
        <p:nvSpPr>
          <p:cNvPr id="12" name="object 12"/>
          <p:cNvSpPr/>
          <p:nvPr/>
        </p:nvSpPr>
        <p:spPr>
          <a:xfrm>
            <a:off x="5352328" y="5884525"/>
            <a:ext cx="244796" cy="94129"/>
          </a:xfrm>
          <a:custGeom>
            <a:avLst/>
            <a:gdLst/>
            <a:ahLst/>
            <a:cxnLst/>
            <a:rect l="l" t="t" r="r" b="b"/>
            <a:pathLst>
              <a:path w="244796" h="94129">
                <a:moveTo>
                  <a:pt x="244796" y="0"/>
                </a:moveTo>
                <a:lnTo>
                  <a:pt x="194562" y="5173"/>
                </a:lnTo>
                <a:lnTo>
                  <a:pt x="148232" y="13186"/>
                </a:lnTo>
                <a:lnTo>
                  <a:pt x="106612" y="23030"/>
                </a:lnTo>
                <a:lnTo>
                  <a:pt x="59834" y="37260"/>
                </a:lnTo>
                <a:lnTo>
                  <a:pt x="18049" y="53456"/>
                </a:lnTo>
                <a:lnTo>
                  <a:pt x="0" y="94129"/>
                </a:lnTo>
                <a:lnTo>
                  <a:pt x="2815" y="93005"/>
                </a:lnTo>
                <a:lnTo>
                  <a:pt x="7310" y="91375"/>
                </a:lnTo>
                <a:lnTo>
                  <a:pt x="51277" y="77744"/>
                </a:lnTo>
                <a:lnTo>
                  <a:pt x="91058" y="67363"/>
                </a:lnTo>
                <a:lnTo>
                  <a:pt x="137410" y="57327"/>
                </a:lnTo>
                <a:lnTo>
                  <a:pt x="187488" y="49271"/>
                </a:lnTo>
                <a:lnTo>
                  <a:pt x="221537" y="45808"/>
                </a:lnTo>
                <a:lnTo>
                  <a:pt x="228920" y="36056"/>
                </a:lnTo>
                <a:lnTo>
                  <a:pt x="235894" y="22760"/>
                </a:lnTo>
                <a:lnTo>
                  <a:pt x="241504" y="9536"/>
                </a:lnTo>
                <a:lnTo>
                  <a:pt x="244796" y="0"/>
                </a:lnTo>
                <a:close/>
              </a:path>
            </a:pathLst>
          </a:custGeom>
          <a:solidFill>
            <a:srgbClr val="62BB46"/>
          </a:solidFill>
        </p:spPr>
        <p:txBody>
          <a:bodyPr wrap="square" lIns="0" tIns="0" rIns="0" bIns="0" rtlCol="0">
            <a:noAutofit/>
          </a:bodyPr>
          <a:lstStyle/>
          <a:p>
            <a:endParaRPr/>
          </a:p>
        </p:txBody>
      </p:sp>
      <p:sp>
        <p:nvSpPr>
          <p:cNvPr id="13" name="object 13"/>
          <p:cNvSpPr/>
          <p:nvPr/>
        </p:nvSpPr>
        <p:spPr>
          <a:xfrm>
            <a:off x="5471326" y="5758300"/>
            <a:ext cx="202936" cy="118422"/>
          </a:xfrm>
          <a:custGeom>
            <a:avLst/>
            <a:gdLst/>
            <a:ahLst/>
            <a:cxnLst/>
            <a:rect l="l" t="t" r="r" b="b"/>
            <a:pathLst>
              <a:path w="202936" h="118422">
                <a:moveTo>
                  <a:pt x="119941" y="0"/>
                </a:moveTo>
                <a:lnTo>
                  <a:pt x="24105" y="95412"/>
                </a:lnTo>
                <a:lnTo>
                  <a:pt x="0" y="118422"/>
                </a:lnTo>
                <a:lnTo>
                  <a:pt x="9100" y="115606"/>
                </a:lnTo>
                <a:lnTo>
                  <a:pt x="57559" y="103903"/>
                </a:lnTo>
                <a:lnTo>
                  <a:pt x="99139" y="96514"/>
                </a:lnTo>
                <a:lnTo>
                  <a:pt x="137253" y="92299"/>
                </a:lnTo>
                <a:lnTo>
                  <a:pt x="143767" y="75085"/>
                </a:lnTo>
                <a:lnTo>
                  <a:pt x="147257" y="67179"/>
                </a:lnTo>
                <a:lnTo>
                  <a:pt x="202936" y="61556"/>
                </a:lnTo>
                <a:lnTo>
                  <a:pt x="178203" y="41762"/>
                </a:lnTo>
                <a:lnTo>
                  <a:pt x="169270" y="34766"/>
                </a:lnTo>
                <a:lnTo>
                  <a:pt x="161393" y="28789"/>
                </a:lnTo>
                <a:lnTo>
                  <a:pt x="153648" y="23146"/>
                </a:lnTo>
                <a:lnTo>
                  <a:pt x="145109" y="17152"/>
                </a:lnTo>
                <a:lnTo>
                  <a:pt x="119941" y="0"/>
                </a:lnTo>
                <a:close/>
              </a:path>
            </a:pathLst>
          </a:custGeom>
          <a:solidFill>
            <a:srgbClr val="0391C9"/>
          </a:solidFill>
        </p:spPr>
        <p:txBody>
          <a:bodyPr wrap="square" lIns="0" tIns="0" rIns="0" bIns="0" rtlCol="0">
            <a:noAutofit/>
          </a:bodyPr>
          <a:lstStyle/>
          <a:p>
            <a:endParaRPr/>
          </a:p>
        </p:txBody>
      </p:sp>
      <p:sp>
        <p:nvSpPr>
          <p:cNvPr id="14" name="object 14"/>
          <p:cNvSpPr/>
          <p:nvPr/>
        </p:nvSpPr>
        <p:spPr>
          <a:xfrm>
            <a:off x="5338040" y="5785888"/>
            <a:ext cx="107995" cy="142697"/>
          </a:xfrm>
          <a:custGeom>
            <a:avLst/>
            <a:gdLst/>
            <a:ahLst/>
            <a:cxnLst/>
            <a:rect l="l" t="t" r="r" b="b"/>
            <a:pathLst>
              <a:path w="107995" h="142697">
                <a:moveTo>
                  <a:pt x="107995" y="70452"/>
                </a:moveTo>
                <a:lnTo>
                  <a:pt x="50171" y="70452"/>
                </a:lnTo>
                <a:lnTo>
                  <a:pt x="32283" y="142697"/>
                </a:lnTo>
                <a:lnTo>
                  <a:pt x="39236" y="135728"/>
                </a:lnTo>
                <a:lnTo>
                  <a:pt x="47819" y="127337"/>
                </a:lnTo>
                <a:lnTo>
                  <a:pt x="57757" y="117773"/>
                </a:lnTo>
                <a:lnTo>
                  <a:pt x="92926" y="84532"/>
                </a:lnTo>
                <a:lnTo>
                  <a:pt x="107995" y="70452"/>
                </a:lnTo>
                <a:close/>
              </a:path>
              <a:path w="107995" h="142697">
                <a:moveTo>
                  <a:pt x="184192" y="0"/>
                </a:moveTo>
                <a:lnTo>
                  <a:pt x="139061" y="11114"/>
                </a:lnTo>
                <a:lnTo>
                  <a:pt x="96765" y="22892"/>
                </a:lnTo>
                <a:lnTo>
                  <a:pt x="51540" y="37433"/>
                </a:lnTo>
                <a:lnTo>
                  <a:pt x="0" y="79552"/>
                </a:lnTo>
                <a:lnTo>
                  <a:pt x="15961" y="76260"/>
                </a:lnTo>
                <a:lnTo>
                  <a:pt x="28481" y="73899"/>
                </a:lnTo>
                <a:lnTo>
                  <a:pt x="39304" y="72090"/>
                </a:lnTo>
                <a:lnTo>
                  <a:pt x="50171" y="70452"/>
                </a:lnTo>
                <a:lnTo>
                  <a:pt x="107995" y="70452"/>
                </a:lnTo>
                <a:lnTo>
                  <a:pt x="184192" y="0"/>
                </a:lnTo>
                <a:close/>
              </a:path>
            </a:pathLst>
          </a:custGeom>
          <a:solidFill>
            <a:srgbClr val="62BB46"/>
          </a:solidFill>
        </p:spPr>
        <p:txBody>
          <a:bodyPr wrap="square" lIns="0" tIns="0" rIns="0" bIns="0" rtlCol="0">
            <a:noAutofit/>
          </a:bodyPr>
          <a:lstStyle/>
          <a:p>
            <a:endParaRPr/>
          </a:p>
        </p:txBody>
      </p:sp>
      <p:sp>
        <p:nvSpPr>
          <p:cNvPr id="15" name="object 15"/>
          <p:cNvSpPr/>
          <p:nvPr/>
        </p:nvSpPr>
        <p:spPr>
          <a:xfrm>
            <a:off x="5728087" y="5730635"/>
            <a:ext cx="1157477" cy="194603"/>
          </a:xfrm>
          <a:custGeom>
            <a:avLst/>
            <a:gdLst/>
            <a:ahLst/>
            <a:cxnLst/>
            <a:rect l="l" t="t" r="r" b="b"/>
            <a:pathLst>
              <a:path w="1157477" h="194603">
                <a:moveTo>
                  <a:pt x="121259" y="4521"/>
                </a:moveTo>
                <a:lnTo>
                  <a:pt x="13334" y="4521"/>
                </a:lnTo>
                <a:lnTo>
                  <a:pt x="5283" y="34607"/>
                </a:lnTo>
                <a:lnTo>
                  <a:pt x="71691" y="34607"/>
                </a:lnTo>
                <a:lnTo>
                  <a:pt x="75653" y="34937"/>
                </a:lnTo>
                <a:lnTo>
                  <a:pt x="72999" y="41351"/>
                </a:lnTo>
                <a:lnTo>
                  <a:pt x="68071" y="49657"/>
                </a:lnTo>
                <a:lnTo>
                  <a:pt x="0" y="166560"/>
                </a:lnTo>
                <a:lnTo>
                  <a:pt x="0" y="191985"/>
                </a:lnTo>
                <a:lnTo>
                  <a:pt x="112598" y="191985"/>
                </a:lnTo>
                <a:lnTo>
                  <a:pt x="121916" y="162458"/>
                </a:lnTo>
                <a:lnTo>
                  <a:pt x="45935" y="162458"/>
                </a:lnTo>
                <a:lnTo>
                  <a:pt x="48767" y="157226"/>
                </a:lnTo>
                <a:lnTo>
                  <a:pt x="52666" y="150736"/>
                </a:lnTo>
                <a:lnTo>
                  <a:pt x="121259" y="30721"/>
                </a:lnTo>
                <a:lnTo>
                  <a:pt x="121259" y="4521"/>
                </a:lnTo>
                <a:close/>
              </a:path>
              <a:path w="1157477" h="194603">
                <a:moveTo>
                  <a:pt x="121932" y="162407"/>
                </a:moveTo>
                <a:lnTo>
                  <a:pt x="45935" y="162458"/>
                </a:lnTo>
                <a:lnTo>
                  <a:pt x="121916" y="162458"/>
                </a:lnTo>
                <a:close/>
              </a:path>
              <a:path w="1157477" h="194603">
                <a:moveTo>
                  <a:pt x="671967" y="153456"/>
                </a:moveTo>
                <a:lnTo>
                  <a:pt x="663153" y="162579"/>
                </a:lnTo>
                <a:lnTo>
                  <a:pt x="660199" y="178336"/>
                </a:lnTo>
                <a:lnTo>
                  <a:pt x="667712" y="189789"/>
                </a:lnTo>
                <a:lnTo>
                  <a:pt x="680758" y="194322"/>
                </a:lnTo>
                <a:lnTo>
                  <a:pt x="686702" y="193495"/>
                </a:lnTo>
                <a:lnTo>
                  <a:pt x="697874" y="185805"/>
                </a:lnTo>
                <a:lnTo>
                  <a:pt x="702281" y="172415"/>
                </a:lnTo>
                <a:lnTo>
                  <a:pt x="698952" y="161792"/>
                </a:lnTo>
                <a:lnTo>
                  <a:pt x="689013" y="154792"/>
                </a:lnTo>
                <a:lnTo>
                  <a:pt x="671967" y="153456"/>
                </a:lnTo>
                <a:close/>
              </a:path>
              <a:path w="1157477" h="194603">
                <a:moveTo>
                  <a:pt x="154322" y="19119"/>
                </a:moveTo>
                <a:lnTo>
                  <a:pt x="145512" y="28245"/>
                </a:lnTo>
                <a:lnTo>
                  <a:pt x="142560" y="44008"/>
                </a:lnTo>
                <a:lnTo>
                  <a:pt x="150073" y="55461"/>
                </a:lnTo>
                <a:lnTo>
                  <a:pt x="163118" y="59994"/>
                </a:lnTo>
                <a:lnTo>
                  <a:pt x="169076" y="59165"/>
                </a:lnTo>
                <a:lnTo>
                  <a:pt x="180241" y="51470"/>
                </a:lnTo>
                <a:lnTo>
                  <a:pt x="184642" y="38073"/>
                </a:lnTo>
                <a:lnTo>
                  <a:pt x="181307" y="27448"/>
                </a:lnTo>
                <a:lnTo>
                  <a:pt x="171367" y="20451"/>
                </a:lnTo>
                <a:lnTo>
                  <a:pt x="154322" y="19119"/>
                </a:lnTo>
                <a:close/>
              </a:path>
              <a:path w="1157477" h="194603">
                <a:moveTo>
                  <a:pt x="180441" y="67678"/>
                </a:moveTo>
                <a:lnTo>
                  <a:pt x="145795" y="75438"/>
                </a:lnTo>
                <a:lnTo>
                  <a:pt x="145732" y="192252"/>
                </a:lnTo>
                <a:lnTo>
                  <a:pt x="180505" y="192252"/>
                </a:lnTo>
                <a:lnTo>
                  <a:pt x="180441" y="67678"/>
                </a:lnTo>
                <a:close/>
              </a:path>
              <a:path w="1157477" h="194603">
                <a:moveTo>
                  <a:pt x="249986" y="0"/>
                </a:moveTo>
                <a:lnTo>
                  <a:pt x="214439" y="8039"/>
                </a:lnTo>
                <a:lnTo>
                  <a:pt x="214693" y="191897"/>
                </a:lnTo>
                <a:lnTo>
                  <a:pt x="250240" y="191897"/>
                </a:lnTo>
                <a:lnTo>
                  <a:pt x="249986" y="0"/>
                </a:lnTo>
                <a:close/>
              </a:path>
              <a:path w="1157477" h="194603">
                <a:moveTo>
                  <a:pt x="319062" y="0"/>
                </a:moveTo>
                <a:lnTo>
                  <a:pt x="283514" y="8039"/>
                </a:lnTo>
                <a:lnTo>
                  <a:pt x="283768" y="191897"/>
                </a:lnTo>
                <a:lnTo>
                  <a:pt x="319316" y="191897"/>
                </a:lnTo>
                <a:lnTo>
                  <a:pt x="319062" y="0"/>
                </a:lnTo>
                <a:close/>
              </a:path>
              <a:path w="1157477" h="194603">
                <a:moveTo>
                  <a:pt x="1014526" y="56819"/>
                </a:moveTo>
                <a:lnTo>
                  <a:pt x="985512" y="70975"/>
                </a:lnTo>
                <a:lnTo>
                  <a:pt x="987475" y="82075"/>
                </a:lnTo>
                <a:lnTo>
                  <a:pt x="987957" y="96318"/>
                </a:lnTo>
                <a:lnTo>
                  <a:pt x="988059" y="191985"/>
                </a:lnTo>
                <a:lnTo>
                  <a:pt x="1022045" y="191985"/>
                </a:lnTo>
                <a:lnTo>
                  <a:pt x="1022045" y="95211"/>
                </a:lnTo>
                <a:lnTo>
                  <a:pt x="1029576" y="88468"/>
                </a:lnTo>
                <a:lnTo>
                  <a:pt x="1038402" y="85102"/>
                </a:lnTo>
                <a:lnTo>
                  <a:pt x="1156561" y="85102"/>
                </a:lnTo>
                <a:lnTo>
                  <a:pt x="1156542" y="82862"/>
                </a:lnTo>
                <a:lnTo>
                  <a:pt x="1153443" y="74193"/>
                </a:lnTo>
                <a:lnTo>
                  <a:pt x="1083792" y="74193"/>
                </a:lnTo>
                <a:lnTo>
                  <a:pt x="1082180" y="71788"/>
                </a:lnTo>
                <a:lnTo>
                  <a:pt x="1081029" y="70307"/>
                </a:lnTo>
                <a:lnTo>
                  <a:pt x="1019200" y="70307"/>
                </a:lnTo>
                <a:lnTo>
                  <a:pt x="1017904" y="63563"/>
                </a:lnTo>
                <a:lnTo>
                  <a:pt x="1016863" y="60452"/>
                </a:lnTo>
                <a:lnTo>
                  <a:pt x="1014526" y="56819"/>
                </a:lnTo>
                <a:close/>
              </a:path>
              <a:path w="1157477" h="194603">
                <a:moveTo>
                  <a:pt x="1156561" y="85102"/>
                </a:moveTo>
                <a:lnTo>
                  <a:pt x="1054480" y="85102"/>
                </a:lnTo>
                <a:lnTo>
                  <a:pt x="1056817" y="88988"/>
                </a:lnTo>
                <a:lnTo>
                  <a:pt x="1056817" y="191985"/>
                </a:lnTo>
                <a:lnTo>
                  <a:pt x="1089761" y="191985"/>
                </a:lnTo>
                <a:lnTo>
                  <a:pt x="1089973" y="96318"/>
                </a:lnTo>
                <a:lnTo>
                  <a:pt x="1101814" y="88348"/>
                </a:lnTo>
                <a:lnTo>
                  <a:pt x="1112850" y="85356"/>
                </a:lnTo>
                <a:lnTo>
                  <a:pt x="1156563" y="85356"/>
                </a:lnTo>
                <a:lnTo>
                  <a:pt x="1156561" y="85102"/>
                </a:lnTo>
                <a:close/>
              </a:path>
              <a:path w="1157477" h="194603">
                <a:moveTo>
                  <a:pt x="1156563" y="85356"/>
                </a:moveTo>
                <a:lnTo>
                  <a:pt x="1121930" y="85356"/>
                </a:lnTo>
                <a:lnTo>
                  <a:pt x="1123677" y="88348"/>
                </a:lnTo>
                <a:lnTo>
                  <a:pt x="1123746" y="191985"/>
                </a:lnTo>
                <a:lnTo>
                  <a:pt x="1157477" y="191985"/>
                </a:lnTo>
                <a:lnTo>
                  <a:pt x="1156563" y="85356"/>
                </a:lnTo>
                <a:close/>
              </a:path>
              <a:path w="1157477" h="194603">
                <a:moveTo>
                  <a:pt x="1117969" y="56916"/>
                </a:moveTo>
                <a:lnTo>
                  <a:pt x="1105891" y="59183"/>
                </a:lnTo>
                <a:lnTo>
                  <a:pt x="1094785" y="64793"/>
                </a:lnTo>
                <a:lnTo>
                  <a:pt x="1083792" y="74193"/>
                </a:lnTo>
                <a:lnTo>
                  <a:pt x="1153443" y="74193"/>
                </a:lnTo>
                <a:lnTo>
                  <a:pt x="1152583" y="71788"/>
                </a:lnTo>
                <a:lnTo>
                  <a:pt x="1144113" y="62578"/>
                </a:lnTo>
                <a:lnTo>
                  <a:pt x="1133042" y="58351"/>
                </a:lnTo>
                <a:lnTo>
                  <a:pt x="1117969" y="56916"/>
                </a:lnTo>
                <a:close/>
              </a:path>
              <a:path w="1157477" h="194603">
                <a:moveTo>
                  <a:pt x="1041764" y="57881"/>
                </a:moveTo>
                <a:lnTo>
                  <a:pt x="1029815" y="62394"/>
                </a:lnTo>
                <a:lnTo>
                  <a:pt x="1019200" y="70307"/>
                </a:lnTo>
                <a:lnTo>
                  <a:pt x="1081029" y="70307"/>
                </a:lnTo>
                <a:lnTo>
                  <a:pt x="1041764" y="57881"/>
                </a:lnTo>
                <a:close/>
              </a:path>
              <a:path w="1157477" h="194603">
                <a:moveTo>
                  <a:pt x="903026" y="56555"/>
                </a:moveTo>
                <a:lnTo>
                  <a:pt x="860273" y="77478"/>
                </a:lnTo>
                <a:lnTo>
                  <a:pt x="845561" y="119698"/>
                </a:lnTo>
                <a:lnTo>
                  <a:pt x="844726" y="138878"/>
                </a:lnTo>
                <a:lnTo>
                  <a:pt x="847805" y="152802"/>
                </a:lnTo>
                <a:lnTo>
                  <a:pt x="870946" y="183458"/>
                </a:lnTo>
                <a:lnTo>
                  <a:pt x="915012" y="194030"/>
                </a:lnTo>
                <a:lnTo>
                  <a:pt x="927945" y="190539"/>
                </a:lnTo>
                <a:lnTo>
                  <a:pt x="938600" y="184568"/>
                </a:lnTo>
                <a:lnTo>
                  <a:pt x="947458" y="176415"/>
                </a:lnTo>
                <a:lnTo>
                  <a:pt x="948011" y="175778"/>
                </a:lnTo>
                <a:lnTo>
                  <a:pt x="952416" y="169684"/>
                </a:lnTo>
                <a:lnTo>
                  <a:pt x="897902" y="169684"/>
                </a:lnTo>
                <a:lnTo>
                  <a:pt x="890117" y="166039"/>
                </a:lnTo>
                <a:lnTo>
                  <a:pt x="886732" y="158093"/>
                </a:lnTo>
                <a:lnTo>
                  <a:pt x="884476" y="149634"/>
                </a:lnTo>
                <a:lnTo>
                  <a:pt x="883101" y="137150"/>
                </a:lnTo>
                <a:lnTo>
                  <a:pt x="882682" y="119698"/>
                </a:lnTo>
                <a:lnTo>
                  <a:pt x="883825" y="106083"/>
                </a:lnTo>
                <a:lnTo>
                  <a:pt x="886231" y="95732"/>
                </a:lnTo>
                <a:lnTo>
                  <a:pt x="889076" y="87426"/>
                </a:lnTo>
                <a:lnTo>
                  <a:pt x="895819" y="82245"/>
                </a:lnTo>
                <a:lnTo>
                  <a:pt x="951402" y="82245"/>
                </a:lnTo>
                <a:lnTo>
                  <a:pt x="950209" y="80310"/>
                </a:lnTo>
                <a:lnTo>
                  <a:pt x="940061" y="68131"/>
                </a:lnTo>
                <a:lnTo>
                  <a:pt x="929331" y="61665"/>
                </a:lnTo>
                <a:lnTo>
                  <a:pt x="917032" y="57823"/>
                </a:lnTo>
                <a:lnTo>
                  <a:pt x="903026" y="56555"/>
                </a:lnTo>
                <a:close/>
              </a:path>
              <a:path w="1157477" h="194603">
                <a:moveTo>
                  <a:pt x="951402" y="82245"/>
                </a:moveTo>
                <a:lnTo>
                  <a:pt x="910348" y="82245"/>
                </a:lnTo>
                <a:lnTo>
                  <a:pt x="915809" y="84836"/>
                </a:lnTo>
                <a:lnTo>
                  <a:pt x="919175" y="89242"/>
                </a:lnTo>
                <a:lnTo>
                  <a:pt x="925209" y="132075"/>
                </a:lnTo>
                <a:lnTo>
                  <a:pt x="925084" y="144005"/>
                </a:lnTo>
                <a:lnTo>
                  <a:pt x="921269" y="158563"/>
                </a:lnTo>
                <a:lnTo>
                  <a:pt x="914525" y="166977"/>
                </a:lnTo>
                <a:lnTo>
                  <a:pt x="904646" y="169684"/>
                </a:lnTo>
                <a:lnTo>
                  <a:pt x="952416" y="169684"/>
                </a:lnTo>
                <a:lnTo>
                  <a:pt x="963188" y="132075"/>
                </a:lnTo>
                <a:lnTo>
                  <a:pt x="963559" y="114167"/>
                </a:lnTo>
                <a:lnTo>
                  <a:pt x="961437" y="102633"/>
                </a:lnTo>
                <a:lnTo>
                  <a:pt x="957161" y="91579"/>
                </a:lnTo>
                <a:lnTo>
                  <a:pt x="951402" y="82245"/>
                </a:lnTo>
                <a:close/>
              </a:path>
              <a:path w="1157477" h="194603">
                <a:moveTo>
                  <a:pt x="783603" y="55430"/>
                </a:moveTo>
                <a:lnTo>
                  <a:pt x="747438" y="71128"/>
                </a:lnTo>
                <a:lnTo>
                  <a:pt x="728611" y="117407"/>
                </a:lnTo>
                <a:lnTo>
                  <a:pt x="727812" y="135793"/>
                </a:lnTo>
                <a:lnTo>
                  <a:pt x="730193" y="150876"/>
                </a:lnTo>
                <a:lnTo>
                  <a:pt x="751286" y="183449"/>
                </a:lnTo>
                <a:lnTo>
                  <a:pt x="794134" y="194603"/>
                </a:lnTo>
                <a:lnTo>
                  <a:pt x="806606" y="191864"/>
                </a:lnTo>
                <a:lnTo>
                  <a:pt x="817752" y="186791"/>
                </a:lnTo>
                <a:lnTo>
                  <a:pt x="822426" y="183946"/>
                </a:lnTo>
                <a:lnTo>
                  <a:pt x="824750" y="182130"/>
                </a:lnTo>
                <a:lnTo>
                  <a:pt x="829944" y="176936"/>
                </a:lnTo>
                <a:lnTo>
                  <a:pt x="823691" y="168630"/>
                </a:lnTo>
                <a:lnTo>
                  <a:pt x="782218" y="168630"/>
                </a:lnTo>
                <a:lnTo>
                  <a:pt x="776249" y="165785"/>
                </a:lnTo>
                <a:lnTo>
                  <a:pt x="771984" y="160254"/>
                </a:lnTo>
                <a:lnTo>
                  <a:pt x="769370" y="154563"/>
                </a:lnTo>
                <a:lnTo>
                  <a:pt x="767599" y="145181"/>
                </a:lnTo>
                <a:lnTo>
                  <a:pt x="766793" y="130357"/>
                </a:lnTo>
                <a:lnTo>
                  <a:pt x="767075" y="108341"/>
                </a:lnTo>
                <a:lnTo>
                  <a:pt x="771139" y="94000"/>
                </a:lnTo>
                <a:lnTo>
                  <a:pt x="778210" y="85696"/>
                </a:lnTo>
                <a:lnTo>
                  <a:pt x="788441" y="83019"/>
                </a:lnTo>
                <a:lnTo>
                  <a:pt x="817110" y="83019"/>
                </a:lnTo>
                <a:lnTo>
                  <a:pt x="826312" y="70561"/>
                </a:lnTo>
                <a:lnTo>
                  <a:pt x="820610" y="65646"/>
                </a:lnTo>
                <a:lnTo>
                  <a:pt x="818273" y="63830"/>
                </a:lnTo>
                <a:lnTo>
                  <a:pt x="809587" y="59465"/>
                </a:lnTo>
                <a:lnTo>
                  <a:pt x="798107" y="56363"/>
                </a:lnTo>
                <a:lnTo>
                  <a:pt x="783603" y="55430"/>
                </a:lnTo>
                <a:close/>
              </a:path>
              <a:path w="1157477" h="194603">
                <a:moveTo>
                  <a:pt x="814120" y="155917"/>
                </a:moveTo>
                <a:lnTo>
                  <a:pt x="811226" y="158448"/>
                </a:lnTo>
                <a:lnTo>
                  <a:pt x="799541" y="166175"/>
                </a:lnTo>
                <a:lnTo>
                  <a:pt x="788174" y="168630"/>
                </a:lnTo>
                <a:lnTo>
                  <a:pt x="823691" y="168630"/>
                </a:lnTo>
                <a:lnTo>
                  <a:pt x="814120" y="155917"/>
                </a:lnTo>
                <a:close/>
              </a:path>
              <a:path w="1157477" h="194603">
                <a:moveTo>
                  <a:pt x="817110" y="83019"/>
                </a:moveTo>
                <a:lnTo>
                  <a:pt x="794918" y="83019"/>
                </a:lnTo>
                <a:lnTo>
                  <a:pt x="802449" y="86906"/>
                </a:lnTo>
                <a:lnTo>
                  <a:pt x="809447" y="93395"/>
                </a:lnTo>
                <a:lnTo>
                  <a:pt x="817110" y="83019"/>
                </a:lnTo>
                <a:close/>
              </a:path>
              <a:path w="1157477" h="194603">
                <a:moveTo>
                  <a:pt x="508825" y="59131"/>
                </a:moveTo>
                <a:lnTo>
                  <a:pt x="473341" y="59131"/>
                </a:lnTo>
                <a:lnTo>
                  <a:pt x="510324" y="191985"/>
                </a:lnTo>
                <a:lnTo>
                  <a:pt x="542759" y="191985"/>
                </a:lnTo>
                <a:lnTo>
                  <a:pt x="553338" y="149340"/>
                </a:lnTo>
                <a:lnTo>
                  <a:pt x="526823" y="149340"/>
                </a:lnTo>
                <a:lnTo>
                  <a:pt x="525294" y="140108"/>
                </a:lnTo>
                <a:lnTo>
                  <a:pt x="522552" y="124531"/>
                </a:lnTo>
                <a:lnTo>
                  <a:pt x="519249" y="107924"/>
                </a:lnTo>
                <a:lnTo>
                  <a:pt x="508825" y="59131"/>
                </a:lnTo>
                <a:close/>
              </a:path>
              <a:path w="1157477" h="194603">
                <a:moveTo>
                  <a:pt x="591800" y="100926"/>
                </a:moveTo>
                <a:lnTo>
                  <a:pt x="564032" y="100926"/>
                </a:lnTo>
                <a:lnTo>
                  <a:pt x="565073" y="107924"/>
                </a:lnTo>
                <a:lnTo>
                  <a:pt x="567408" y="120828"/>
                </a:lnTo>
                <a:lnTo>
                  <a:pt x="570325" y="133482"/>
                </a:lnTo>
                <a:lnTo>
                  <a:pt x="573633" y="146329"/>
                </a:lnTo>
                <a:lnTo>
                  <a:pt x="585558" y="191985"/>
                </a:lnTo>
                <a:lnTo>
                  <a:pt x="617473" y="191985"/>
                </a:lnTo>
                <a:lnTo>
                  <a:pt x="630216" y="147293"/>
                </a:lnTo>
                <a:lnTo>
                  <a:pt x="601689" y="147293"/>
                </a:lnTo>
                <a:lnTo>
                  <a:pt x="599769" y="137212"/>
                </a:lnTo>
                <a:lnTo>
                  <a:pt x="596572" y="121706"/>
                </a:lnTo>
                <a:lnTo>
                  <a:pt x="592302" y="102997"/>
                </a:lnTo>
                <a:lnTo>
                  <a:pt x="591800" y="100926"/>
                </a:lnTo>
                <a:close/>
              </a:path>
              <a:path w="1157477" h="194603">
                <a:moveTo>
                  <a:pt x="581672" y="59156"/>
                </a:moveTo>
                <a:lnTo>
                  <a:pt x="548982" y="59156"/>
                </a:lnTo>
                <a:lnTo>
                  <a:pt x="533689" y="114142"/>
                </a:lnTo>
                <a:lnTo>
                  <a:pt x="530991" y="124856"/>
                </a:lnTo>
                <a:lnTo>
                  <a:pt x="529096" y="134743"/>
                </a:lnTo>
                <a:lnTo>
                  <a:pt x="526823" y="149340"/>
                </a:lnTo>
                <a:lnTo>
                  <a:pt x="553338" y="149340"/>
                </a:lnTo>
                <a:lnTo>
                  <a:pt x="562990" y="108445"/>
                </a:lnTo>
                <a:lnTo>
                  <a:pt x="564032" y="100926"/>
                </a:lnTo>
                <a:lnTo>
                  <a:pt x="591800" y="100926"/>
                </a:lnTo>
                <a:lnTo>
                  <a:pt x="581672" y="59156"/>
                </a:lnTo>
                <a:close/>
              </a:path>
              <a:path w="1157477" h="194603">
                <a:moveTo>
                  <a:pt x="655345" y="59156"/>
                </a:moveTo>
                <a:lnTo>
                  <a:pt x="619544" y="59156"/>
                </a:lnTo>
                <a:lnTo>
                  <a:pt x="608582" y="110719"/>
                </a:lnTo>
                <a:lnTo>
                  <a:pt x="605619" y="126674"/>
                </a:lnTo>
                <a:lnTo>
                  <a:pt x="603273" y="140113"/>
                </a:lnTo>
                <a:lnTo>
                  <a:pt x="601689" y="147293"/>
                </a:lnTo>
                <a:lnTo>
                  <a:pt x="630216" y="147293"/>
                </a:lnTo>
                <a:lnTo>
                  <a:pt x="655345" y="59156"/>
                </a:lnTo>
                <a:close/>
              </a:path>
              <a:path w="1157477" h="194603">
                <a:moveTo>
                  <a:pt x="404711" y="56555"/>
                </a:moveTo>
                <a:lnTo>
                  <a:pt x="361953" y="77473"/>
                </a:lnTo>
                <a:lnTo>
                  <a:pt x="347237" y="119698"/>
                </a:lnTo>
                <a:lnTo>
                  <a:pt x="346403" y="138869"/>
                </a:lnTo>
                <a:lnTo>
                  <a:pt x="349482" y="152795"/>
                </a:lnTo>
                <a:lnTo>
                  <a:pt x="372624" y="183457"/>
                </a:lnTo>
                <a:lnTo>
                  <a:pt x="416679" y="194032"/>
                </a:lnTo>
                <a:lnTo>
                  <a:pt x="429615" y="190541"/>
                </a:lnTo>
                <a:lnTo>
                  <a:pt x="440270" y="184570"/>
                </a:lnTo>
                <a:lnTo>
                  <a:pt x="449122" y="176415"/>
                </a:lnTo>
                <a:lnTo>
                  <a:pt x="449674" y="175781"/>
                </a:lnTo>
                <a:lnTo>
                  <a:pt x="454086" y="169684"/>
                </a:lnTo>
                <a:lnTo>
                  <a:pt x="399580" y="169684"/>
                </a:lnTo>
                <a:lnTo>
                  <a:pt x="391794" y="166039"/>
                </a:lnTo>
                <a:lnTo>
                  <a:pt x="388398" y="158096"/>
                </a:lnTo>
                <a:lnTo>
                  <a:pt x="386146" y="149634"/>
                </a:lnTo>
                <a:lnTo>
                  <a:pt x="384769" y="137149"/>
                </a:lnTo>
                <a:lnTo>
                  <a:pt x="384348" y="119698"/>
                </a:lnTo>
                <a:lnTo>
                  <a:pt x="385500" y="106083"/>
                </a:lnTo>
                <a:lnTo>
                  <a:pt x="387896" y="95732"/>
                </a:lnTo>
                <a:lnTo>
                  <a:pt x="390753" y="87426"/>
                </a:lnTo>
                <a:lnTo>
                  <a:pt x="397497" y="82245"/>
                </a:lnTo>
                <a:lnTo>
                  <a:pt x="453085" y="82245"/>
                </a:lnTo>
                <a:lnTo>
                  <a:pt x="451896" y="80317"/>
                </a:lnTo>
                <a:lnTo>
                  <a:pt x="441744" y="68140"/>
                </a:lnTo>
                <a:lnTo>
                  <a:pt x="431016" y="61669"/>
                </a:lnTo>
                <a:lnTo>
                  <a:pt x="418718" y="57824"/>
                </a:lnTo>
                <a:lnTo>
                  <a:pt x="404711" y="56555"/>
                </a:lnTo>
                <a:close/>
              </a:path>
              <a:path w="1157477" h="194603">
                <a:moveTo>
                  <a:pt x="453085" y="82245"/>
                </a:moveTo>
                <a:lnTo>
                  <a:pt x="412038" y="82245"/>
                </a:lnTo>
                <a:lnTo>
                  <a:pt x="417474" y="84836"/>
                </a:lnTo>
                <a:lnTo>
                  <a:pt x="420852" y="89242"/>
                </a:lnTo>
                <a:lnTo>
                  <a:pt x="426885" y="132081"/>
                </a:lnTo>
                <a:lnTo>
                  <a:pt x="426760" y="144005"/>
                </a:lnTo>
                <a:lnTo>
                  <a:pt x="422942" y="158563"/>
                </a:lnTo>
                <a:lnTo>
                  <a:pt x="416197" y="166977"/>
                </a:lnTo>
                <a:lnTo>
                  <a:pt x="406323" y="169684"/>
                </a:lnTo>
                <a:lnTo>
                  <a:pt x="454086" y="169684"/>
                </a:lnTo>
                <a:lnTo>
                  <a:pt x="464866" y="132081"/>
                </a:lnTo>
                <a:lnTo>
                  <a:pt x="465238" y="114175"/>
                </a:lnTo>
                <a:lnTo>
                  <a:pt x="463120" y="102639"/>
                </a:lnTo>
                <a:lnTo>
                  <a:pt x="458847" y="91585"/>
                </a:lnTo>
                <a:lnTo>
                  <a:pt x="453085" y="82245"/>
                </a:lnTo>
                <a:close/>
              </a:path>
            </a:pathLst>
          </a:custGeom>
          <a:solidFill>
            <a:srgbClr val="0391C9"/>
          </a:solidFill>
        </p:spPr>
        <p:txBody>
          <a:bodyPr wrap="square" lIns="0" tIns="0" rIns="0" bIns="0" rtlCol="0">
            <a:noAutofit/>
          </a:bodyPr>
          <a:lstStyle/>
          <a:p>
            <a:endParaRPr/>
          </a:p>
        </p:txBody>
      </p:sp>
      <p:sp>
        <p:nvSpPr>
          <p:cNvPr id="16" name="object 16"/>
          <p:cNvSpPr/>
          <p:nvPr/>
        </p:nvSpPr>
        <p:spPr>
          <a:xfrm>
            <a:off x="6897900" y="5753916"/>
            <a:ext cx="33159" cy="33477"/>
          </a:xfrm>
          <a:custGeom>
            <a:avLst/>
            <a:gdLst/>
            <a:ahLst/>
            <a:cxnLst/>
            <a:rect l="l" t="t" r="r" b="b"/>
            <a:pathLst>
              <a:path w="33159" h="33477">
                <a:moveTo>
                  <a:pt x="25603" y="0"/>
                </a:moveTo>
                <a:lnTo>
                  <a:pt x="7467" y="0"/>
                </a:lnTo>
                <a:lnTo>
                  <a:pt x="0" y="7340"/>
                </a:lnTo>
                <a:lnTo>
                  <a:pt x="0" y="26149"/>
                </a:lnTo>
                <a:lnTo>
                  <a:pt x="7467" y="33477"/>
                </a:lnTo>
                <a:lnTo>
                  <a:pt x="25603" y="33477"/>
                </a:lnTo>
                <a:lnTo>
                  <a:pt x="28379" y="30784"/>
                </a:lnTo>
                <a:lnTo>
                  <a:pt x="9131" y="30784"/>
                </a:lnTo>
                <a:lnTo>
                  <a:pt x="3238" y="24574"/>
                </a:lnTo>
                <a:lnTo>
                  <a:pt x="3238" y="8864"/>
                </a:lnTo>
                <a:lnTo>
                  <a:pt x="9131" y="2743"/>
                </a:lnTo>
                <a:lnTo>
                  <a:pt x="28427" y="2743"/>
                </a:lnTo>
                <a:lnTo>
                  <a:pt x="25603" y="0"/>
                </a:lnTo>
                <a:close/>
              </a:path>
              <a:path w="33159" h="33477">
                <a:moveTo>
                  <a:pt x="28427" y="2743"/>
                </a:moveTo>
                <a:lnTo>
                  <a:pt x="23939" y="2743"/>
                </a:lnTo>
                <a:lnTo>
                  <a:pt x="29921" y="8864"/>
                </a:lnTo>
                <a:lnTo>
                  <a:pt x="29921" y="24574"/>
                </a:lnTo>
                <a:lnTo>
                  <a:pt x="23939" y="30784"/>
                </a:lnTo>
                <a:lnTo>
                  <a:pt x="28379" y="30784"/>
                </a:lnTo>
                <a:lnTo>
                  <a:pt x="33159" y="26149"/>
                </a:lnTo>
                <a:lnTo>
                  <a:pt x="33159" y="7340"/>
                </a:lnTo>
                <a:lnTo>
                  <a:pt x="28427" y="2743"/>
                </a:lnTo>
                <a:close/>
              </a:path>
              <a:path w="33159" h="33477">
                <a:moveTo>
                  <a:pt x="21094" y="7340"/>
                </a:moveTo>
                <a:lnTo>
                  <a:pt x="11201" y="7340"/>
                </a:lnTo>
                <a:lnTo>
                  <a:pt x="11201" y="26060"/>
                </a:lnTo>
                <a:lnTo>
                  <a:pt x="14262" y="26060"/>
                </a:lnTo>
                <a:lnTo>
                  <a:pt x="14262" y="17957"/>
                </a:lnTo>
                <a:lnTo>
                  <a:pt x="18615" y="17957"/>
                </a:lnTo>
                <a:lnTo>
                  <a:pt x="18351" y="17818"/>
                </a:lnTo>
                <a:lnTo>
                  <a:pt x="21145" y="17818"/>
                </a:lnTo>
                <a:lnTo>
                  <a:pt x="22799" y="15798"/>
                </a:lnTo>
                <a:lnTo>
                  <a:pt x="14262" y="15798"/>
                </a:lnTo>
                <a:lnTo>
                  <a:pt x="14262" y="9855"/>
                </a:lnTo>
                <a:lnTo>
                  <a:pt x="22987" y="9855"/>
                </a:lnTo>
                <a:lnTo>
                  <a:pt x="21094" y="7340"/>
                </a:lnTo>
                <a:close/>
              </a:path>
              <a:path w="33159" h="33477">
                <a:moveTo>
                  <a:pt x="18615" y="17957"/>
                </a:moveTo>
                <a:lnTo>
                  <a:pt x="14262" y="17957"/>
                </a:lnTo>
                <a:lnTo>
                  <a:pt x="14833" y="17995"/>
                </a:lnTo>
                <a:lnTo>
                  <a:pt x="15113" y="18173"/>
                </a:lnTo>
                <a:lnTo>
                  <a:pt x="16510" y="19570"/>
                </a:lnTo>
                <a:lnTo>
                  <a:pt x="17373" y="20840"/>
                </a:lnTo>
                <a:lnTo>
                  <a:pt x="18669" y="23126"/>
                </a:lnTo>
                <a:lnTo>
                  <a:pt x="20294" y="26060"/>
                </a:lnTo>
                <a:lnTo>
                  <a:pt x="23977" y="26060"/>
                </a:lnTo>
                <a:lnTo>
                  <a:pt x="21234" y="21551"/>
                </a:lnTo>
                <a:lnTo>
                  <a:pt x="20243" y="19977"/>
                </a:lnTo>
                <a:lnTo>
                  <a:pt x="19024" y="18173"/>
                </a:lnTo>
                <a:lnTo>
                  <a:pt x="18615" y="17957"/>
                </a:lnTo>
                <a:close/>
              </a:path>
              <a:path w="33159" h="33477">
                <a:moveTo>
                  <a:pt x="22987" y="9855"/>
                </a:moveTo>
                <a:lnTo>
                  <a:pt x="18719" y="9855"/>
                </a:lnTo>
                <a:lnTo>
                  <a:pt x="19748" y="10845"/>
                </a:lnTo>
                <a:lnTo>
                  <a:pt x="19748" y="13677"/>
                </a:lnTo>
                <a:lnTo>
                  <a:pt x="19431" y="14490"/>
                </a:lnTo>
                <a:lnTo>
                  <a:pt x="18897" y="14986"/>
                </a:lnTo>
                <a:lnTo>
                  <a:pt x="18351" y="15570"/>
                </a:lnTo>
                <a:lnTo>
                  <a:pt x="17500" y="15798"/>
                </a:lnTo>
                <a:lnTo>
                  <a:pt x="22799" y="15798"/>
                </a:lnTo>
                <a:lnTo>
                  <a:pt x="22987" y="15570"/>
                </a:lnTo>
                <a:lnTo>
                  <a:pt x="22987" y="9855"/>
                </a:lnTo>
                <a:close/>
              </a:path>
            </a:pathLst>
          </a:custGeom>
          <a:solidFill>
            <a:srgbClr val="0391C9"/>
          </a:solidFill>
        </p:spPr>
        <p:txBody>
          <a:bodyPr wrap="square" lIns="0" tIns="0" rIns="0" bIns="0" rtlCol="0">
            <a:noAutofit/>
          </a:bodyPr>
          <a:lstStyle/>
          <a:p>
            <a:endParaRPr/>
          </a:p>
        </p:txBody>
      </p:sp>
      <p:sp>
        <p:nvSpPr>
          <p:cNvPr id="17" name="object 17"/>
          <p:cNvSpPr/>
          <p:nvPr/>
        </p:nvSpPr>
        <p:spPr>
          <a:xfrm>
            <a:off x="5607891" y="3404876"/>
            <a:ext cx="1053316" cy="594729"/>
          </a:xfrm>
          <a:prstGeom prst="rect">
            <a:avLst/>
          </a:prstGeom>
          <a:blipFill>
            <a:blip r:embed="rId8" cstate="print"/>
            <a:stretch>
              <a:fillRect/>
            </a:stretch>
          </a:blipFill>
        </p:spPr>
        <p:txBody>
          <a:bodyPr wrap="square" lIns="0" tIns="0" rIns="0" bIns="0" rtlCol="0">
            <a:noAutofit/>
          </a:bodyPr>
          <a:lstStyle/>
          <a:p>
            <a:endParaRPr/>
          </a:p>
        </p:txBody>
      </p:sp>
      <p:sp>
        <p:nvSpPr>
          <p:cNvPr id="18" name="object 18"/>
          <p:cNvSpPr txBox="1"/>
          <p:nvPr/>
        </p:nvSpPr>
        <p:spPr>
          <a:xfrm>
            <a:off x="667884" y="3529671"/>
            <a:ext cx="1541916" cy="5908040"/>
          </a:xfrm>
          <a:prstGeom prst="rect">
            <a:avLst/>
          </a:prstGeom>
        </p:spPr>
        <p:txBody>
          <a:bodyPr vert="horz" wrap="square" lIns="0" tIns="0" rIns="0" bIns="0" rtlCol="0">
            <a:noAutofit/>
          </a:bodyPr>
          <a:lstStyle/>
          <a:p>
            <a:pPr marL="12700">
              <a:lnSpc>
                <a:spcPct val="100000"/>
              </a:lnSpc>
            </a:pPr>
            <a:r>
              <a:rPr sz="800" dirty="0" smtClean="0">
                <a:solidFill>
                  <a:srgbClr val="58595B"/>
                </a:solidFill>
                <a:latin typeface="Arial" panose="020B0604020202020204" pitchFamily="34" charset="0"/>
                <a:cs typeface="Arial" panose="020B0604020202020204" pitchFamily="34" charset="0"/>
              </a:rPr>
              <a:t>Aol.com</a:t>
            </a:r>
            <a:endParaRPr sz="800" dirty="0">
              <a:latin typeface="Arial" panose="020B0604020202020204" pitchFamily="34" charset="0"/>
              <a:cs typeface="Arial" panose="020B0604020202020204" pitchFamily="34" charset="0"/>
            </a:endParaRPr>
          </a:p>
          <a:p>
            <a:pPr marL="12700" marR="428625">
              <a:lnSpc>
                <a:spcPct val="147900"/>
              </a:lnSpc>
            </a:pPr>
            <a:r>
              <a:rPr sz="800" dirty="0" smtClean="0">
                <a:solidFill>
                  <a:srgbClr val="58595B"/>
                </a:solidFill>
                <a:latin typeface="Arial" panose="020B0604020202020204" pitchFamily="34" charset="0"/>
                <a:cs typeface="Arial" panose="020B0604020202020204" pitchFamily="34" charset="0"/>
              </a:rPr>
              <a:t>Arizona Republic Chicago </a:t>
            </a:r>
            <a:r>
              <a:rPr sz="800" spc="-7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ribune Contra Costa </a:t>
            </a:r>
            <a:r>
              <a:rPr sz="800" spc="-2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imes Cyberhomes.com Desert Sun eRealInvesto</a:t>
            </a:r>
            <a:r>
              <a:rPr sz="800" spc="-100"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.com F</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ontDoor (HGTV) HotPads.com Homefinde</a:t>
            </a:r>
            <a:r>
              <a:rPr sz="800" spc="-100"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.com Homes.com Kiplinger L</a:t>
            </a:r>
            <a:r>
              <a:rPr sz="800" spc="-35" dirty="0" smtClean="0">
                <a:solidFill>
                  <a:srgbClr val="58595B"/>
                </a:solidFill>
                <a:latin typeface="Arial" panose="020B0604020202020204" pitchFamily="34" charset="0"/>
                <a:cs typeface="Arial" panose="020B0604020202020204" pitchFamily="34" charset="0"/>
              </a:rPr>
              <a:t>A</a:t>
            </a:r>
            <a:r>
              <a:rPr sz="800" spc="-2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imes.com Luxu</a:t>
            </a:r>
            <a:r>
              <a:rPr sz="800" spc="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yRegist</a:t>
            </a:r>
            <a:r>
              <a:rPr sz="800" spc="5" dirty="0" smtClean="0">
                <a:solidFill>
                  <a:srgbClr val="58595B"/>
                </a:solidFill>
                <a:latin typeface="Arial" panose="020B0604020202020204" pitchFamily="34" charset="0"/>
                <a:cs typeface="Arial" panose="020B0604020202020204" pitchFamily="34" charset="0"/>
              </a:rPr>
              <a:t>r</a:t>
            </a:r>
            <a:r>
              <a:rPr sz="800" spc="-65" dirty="0" smtClean="0">
                <a:solidFill>
                  <a:srgbClr val="58595B"/>
                </a:solidFill>
                <a:latin typeface="Arial" panose="020B0604020202020204" pitchFamily="34" charset="0"/>
                <a:cs typeface="Arial" panose="020B0604020202020204" pitchFamily="34" charset="0"/>
              </a:rPr>
              <a:t>y</a:t>
            </a:r>
            <a:r>
              <a:rPr sz="800" spc="0" dirty="0" smtClean="0">
                <a:solidFill>
                  <a:srgbClr val="58595B"/>
                </a:solidFill>
                <a:latin typeface="Arial" panose="020B0604020202020204" pitchFamily="34" charset="0"/>
                <a:cs typeface="Arial" panose="020B0604020202020204" pitchFamily="34" charset="0"/>
              </a:rPr>
              <a:t>.com Me</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cu</a:t>
            </a:r>
            <a:r>
              <a:rPr sz="800" spc="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y News Miami Herald</a:t>
            </a:r>
            <a:endParaRPr sz="800" dirty="0">
              <a:latin typeface="Arial" panose="020B0604020202020204" pitchFamily="34" charset="0"/>
              <a:cs typeface="Arial" panose="020B0604020202020204" pitchFamily="34" charset="0"/>
            </a:endParaRPr>
          </a:p>
          <a:p>
            <a:pPr marL="12700" marR="190500">
              <a:lnSpc>
                <a:spcPct val="147900"/>
              </a:lnSpc>
            </a:pPr>
            <a:r>
              <a:rPr sz="800" dirty="0" smtClean="0">
                <a:solidFill>
                  <a:srgbClr val="58595B"/>
                </a:solidFill>
                <a:latin typeface="Arial" panose="020B0604020202020204" pitchFamily="34" charset="0"/>
                <a:cs typeface="Arial" panose="020B0604020202020204" pitchFamily="34" charset="0"/>
              </a:rPr>
              <a:t>Monte</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ey County Herald MSN</a:t>
            </a:r>
            <a:endParaRPr sz="800" dirty="0">
              <a:latin typeface="Arial" panose="020B0604020202020204" pitchFamily="34" charset="0"/>
              <a:cs typeface="Arial" panose="020B0604020202020204" pitchFamily="34" charset="0"/>
            </a:endParaRPr>
          </a:p>
          <a:p>
            <a:pPr marL="12700" marR="416559">
              <a:lnSpc>
                <a:spcPct val="147900"/>
              </a:lnSpc>
            </a:pPr>
            <a:r>
              <a:rPr sz="800" dirty="0" smtClean="0">
                <a:solidFill>
                  <a:srgbClr val="58595B"/>
                </a:solidFill>
                <a:latin typeface="Arial" panose="020B0604020202020204" pitchFamily="34" charset="0"/>
                <a:cs typeface="Arial" panose="020B0604020202020204" pitchFamily="34" charset="0"/>
              </a:rPr>
              <a:t>New</a:t>
            </a:r>
            <a:r>
              <a:rPr sz="800" spc="-70" dirty="0" smtClean="0">
                <a:solidFill>
                  <a:srgbClr val="58595B"/>
                </a:solidFill>
                <a:latin typeface="Arial" panose="020B0604020202020204" pitchFamily="34" charset="0"/>
                <a:cs typeface="Arial" panose="020B0604020202020204" pitchFamily="34" charset="0"/>
              </a:rPr>
              <a:t>Y</a:t>
            </a:r>
            <a:r>
              <a:rPr sz="800" spc="0" dirty="0" smtClean="0">
                <a:solidFill>
                  <a:srgbClr val="58595B"/>
                </a:solidFill>
                <a:latin typeface="Arial" panose="020B0604020202020204" pitchFamily="34" charset="0"/>
                <a:cs typeface="Arial" panose="020B0604020202020204" pitchFamily="34" charset="0"/>
              </a:rPr>
              <a:t>ork</a:t>
            </a:r>
            <a:r>
              <a:rPr sz="800" spc="-2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imes.com OCRegiste</a:t>
            </a:r>
            <a:r>
              <a:rPr sz="800" spc="-100"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.com Oodle.com Prudential.com Realto</a:t>
            </a:r>
            <a:r>
              <a:rPr sz="800" spc="-100"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.com Relocation.com</a:t>
            </a:r>
            <a:endParaRPr sz="800" dirty="0">
              <a:latin typeface="Arial" panose="020B0604020202020204" pitchFamily="34" charset="0"/>
              <a:cs typeface="Arial" panose="020B0604020202020204" pitchFamily="34" charset="0"/>
            </a:endParaRPr>
          </a:p>
          <a:p>
            <a:pPr marL="12700" marR="232410">
              <a:lnSpc>
                <a:spcPct val="147900"/>
              </a:lnSpc>
            </a:pPr>
            <a:r>
              <a:rPr sz="800" dirty="0" smtClean="0">
                <a:solidFill>
                  <a:srgbClr val="58595B"/>
                </a:solidFill>
                <a:latin typeface="Arial" panose="020B0604020202020204" pitchFamily="34" charset="0"/>
                <a:cs typeface="Arial" panose="020B0604020202020204" pitchFamily="34" charset="0"/>
              </a:rPr>
              <a:t>San Francisco Ch</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onicle SignonSanDiego.com </a:t>
            </a:r>
            <a:r>
              <a:rPr sz="800" spc="-7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rulia.com</a:t>
            </a:r>
            <a:endParaRPr sz="800" dirty="0">
              <a:latin typeface="Arial" panose="020B0604020202020204" pitchFamily="34" charset="0"/>
              <a:cs typeface="Arial" panose="020B0604020202020204" pitchFamily="34" charset="0"/>
            </a:endParaRPr>
          </a:p>
          <a:p>
            <a:pPr marL="12700" marR="12700">
              <a:lnSpc>
                <a:spcPct val="147900"/>
              </a:lnSpc>
            </a:pPr>
            <a:r>
              <a:rPr sz="800" dirty="0" smtClean="0">
                <a:solidFill>
                  <a:srgbClr val="58595B"/>
                </a:solidFill>
                <a:latin typeface="Arial" panose="020B0604020202020204" pitchFamily="34" charset="0"/>
                <a:cs typeface="Arial" panose="020B0604020202020204" pitchFamily="34" charset="0"/>
              </a:rPr>
              <a:t>U.S. News and </a:t>
            </a:r>
            <a:r>
              <a:rPr sz="800" spc="-40" dirty="0" smtClean="0">
                <a:solidFill>
                  <a:srgbClr val="58595B"/>
                </a:solidFill>
                <a:latin typeface="Arial" panose="020B0604020202020204" pitchFamily="34" charset="0"/>
                <a:cs typeface="Arial" panose="020B0604020202020204" pitchFamily="34" charset="0"/>
              </a:rPr>
              <a:t>W</a:t>
            </a:r>
            <a:r>
              <a:rPr sz="800" spc="0" dirty="0" smtClean="0">
                <a:solidFill>
                  <a:srgbClr val="58595B"/>
                </a:solidFill>
                <a:latin typeface="Arial" panose="020B0604020202020204" pitchFamily="34" charset="0"/>
                <a:cs typeface="Arial" panose="020B0604020202020204" pitchFamily="34" charset="0"/>
              </a:rPr>
              <a:t>orld Report </a:t>
            </a:r>
            <a:r>
              <a:rPr sz="800" spc="-25" dirty="0" smtClean="0">
                <a:solidFill>
                  <a:srgbClr val="58595B"/>
                </a:solidFill>
                <a:latin typeface="Arial" panose="020B0604020202020204" pitchFamily="34" charset="0"/>
                <a:cs typeface="Arial" panose="020B0604020202020204" pitchFamily="34" charset="0"/>
              </a:rPr>
              <a:t>W</a:t>
            </a:r>
            <a:r>
              <a:rPr sz="800" spc="0" dirty="0" smtClean="0">
                <a:solidFill>
                  <a:srgbClr val="58595B"/>
                </a:solidFill>
                <a:latin typeface="Arial" panose="020B0604020202020204" pitchFamily="34" charset="0"/>
                <a:cs typeface="Arial" panose="020B0604020202020204" pitchFamily="34" charset="0"/>
              </a:rPr>
              <a:t>all St. Journal</a:t>
            </a:r>
            <a:endParaRPr sz="800" dirty="0">
              <a:latin typeface="Arial" panose="020B0604020202020204" pitchFamily="34" charset="0"/>
              <a:cs typeface="Arial" panose="020B0604020202020204" pitchFamily="34" charset="0"/>
            </a:endParaRPr>
          </a:p>
          <a:p>
            <a:pPr marL="12700" marR="501650">
              <a:lnSpc>
                <a:spcPct val="147900"/>
              </a:lnSpc>
            </a:pPr>
            <a:r>
              <a:rPr sz="800" spc="-25" dirty="0" smtClean="0">
                <a:solidFill>
                  <a:srgbClr val="58595B"/>
                </a:solidFill>
                <a:latin typeface="Arial" panose="020B0604020202020204" pitchFamily="34" charset="0"/>
                <a:cs typeface="Arial" panose="020B0604020202020204" pitchFamily="34" charset="0"/>
              </a:rPr>
              <a:t>W</a:t>
            </a:r>
            <a:r>
              <a:rPr sz="800" spc="0" dirty="0" smtClean="0">
                <a:solidFill>
                  <a:srgbClr val="58595B"/>
                </a:solidFill>
                <a:latin typeface="Arial" panose="020B0604020202020204" pitchFamily="34" charset="0"/>
                <a:cs typeface="Arial" panose="020B0604020202020204" pitchFamily="34" charset="0"/>
              </a:rPr>
              <a:t>ashington Post </a:t>
            </a:r>
            <a:r>
              <a:rPr sz="800" spc="-45" dirty="0" smtClean="0">
                <a:solidFill>
                  <a:srgbClr val="58595B"/>
                </a:solidFill>
                <a:latin typeface="Arial" panose="020B0604020202020204" pitchFamily="34" charset="0"/>
                <a:cs typeface="Arial" panose="020B0604020202020204" pitchFamily="34" charset="0"/>
              </a:rPr>
              <a:t>Y</a:t>
            </a:r>
            <a:r>
              <a:rPr sz="800" spc="0" dirty="0" smtClean="0">
                <a:solidFill>
                  <a:srgbClr val="58595B"/>
                </a:solidFill>
                <a:latin typeface="Arial" panose="020B0604020202020204" pitchFamily="34" charset="0"/>
                <a:cs typeface="Arial" panose="020B0604020202020204" pitchFamily="34" charset="0"/>
              </a:rPr>
              <a:t>ahoo Real Estate Zillo</a:t>
            </a:r>
            <a:r>
              <a:rPr sz="800" spc="-65" dirty="0" smtClean="0">
                <a:solidFill>
                  <a:srgbClr val="58595B"/>
                </a:solidFill>
                <a:latin typeface="Arial" panose="020B0604020202020204" pitchFamily="34" charset="0"/>
                <a:cs typeface="Arial" panose="020B0604020202020204" pitchFamily="34" charset="0"/>
              </a:rPr>
              <a:t>w</a:t>
            </a:r>
            <a:r>
              <a:rPr sz="800" spc="0" dirty="0" smtClean="0">
                <a:solidFill>
                  <a:srgbClr val="58595B"/>
                </a:solidFill>
                <a:latin typeface="Arial" panose="020B0604020202020204" pitchFamily="34" charset="0"/>
                <a:cs typeface="Arial" panose="020B0604020202020204" pitchFamily="34" charset="0"/>
              </a:rPr>
              <a:t>.com</a:t>
            </a:r>
            <a:endParaRPr sz="800" dirty="0">
              <a:latin typeface="Arial" panose="020B0604020202020204" pitchFamily="34" charset="0"/>
              <a:cs typeface="Arial" panose="020B0604020202020204" pitchFamily="34" charset="0"/>
            </a:endParaRPr>
          </a:p>
        </p:txBody>
      </p:sp>
      <p:sp>
        <p:nvSpPr>
          <p:cNvPr id="19" name="object 19"/>
          <p:cNvSpPr/>
          <p:nvPr/>
        </p:nvSpPr>
        <p:spPr>
          <a:xfrm>
            <a:off x="3098402" y="5750865"/>
            <a:ext cx="1586055" cy="189445"/>
          </a:xfrm>
          <a:prstGeom prst="rect">
            <a:avLst/>
          </a:prstGeom>
          <a:blipFill>
            <a:blip r:embed="rId9" cstate="print"/>
            <a:stretch>
              <a:fillRect/>
            </a:stretch>
          </a:blipFill>
        </p:spPr>
        <p:txBody>
          <a:bodyPr wrap="square" lIns="0" tIns="0" rIns="0" bIns="0" rtlCol="0">
            <a:noAutofit/>
          </a:bodyPr>
          <a:lstStyle/>
          <a:p>
            <a:endParaRPr/>
          </a:p>
        </p:txBody>
      </p:sp>
      <p:sp>
        <p:nvSpPr>
          <p:cNvPr id="20" name="object 20"/>
          <p:cNvSpPr txBox="1"/>
          <p:nvPr/>
        </p:nvSpPr>
        <p:spPr>
          <a:xfrm>
            <a:off x="446087" y="1981200"/>
            <a:ext cx="6934200" cy="970915"/>
          </a:xfrm>
          <a:prstGeom prst="rect">
            <a:avLst/>
          </a:prstGeom>
        </p:spPr>
        <p:txBody>
          <a:bodyPr vert="horz" wrap="square" lIns="0" tIns="0" rIns="0" bIns="0" rtlCol="0">
            <a:noAutofit/>
          </a:bodyPr>
          <a:lstStyle/>
          <a:p>
            <a:pPr marL="12700" marR="13335">
              <a:lnSpc>
                <a:spcPct val="128800"/>
              </a:lnSpc>
            </a:pPr>
            <a:r>
              <a:rPr sz="1100" dirty="0" smtClean="0">
                <a:solidFill>
                  <a:srgbClr val="58595B"/>
                </a:solidFill>
                <a:latin typeface="Arial" panose="020B0604020202020204" pitchFamily="34" charset="0"/>
                <a:cs typeface="Arial" panose="020B0604020202020204" pitchFamily="34" charset="0"/>
              </a:rPr>
              <a:t>Home buyers once searched the newspaper for properties. Now, 87% of them start their search on the Internet.* And they don’t stop at one or two websites — they explore a whole range of online  real estate destinations.</a:t>
            </a:r>
            <a:endParaRPr sz="1100" dirty="0">
              <a:latin typeface="Arial" panose="020B0604020202020204" pitchFamily="34" charset="0"/>
              <a:cs typeface="Arial" panose="020B0604020202020204" pitchFamily="34" charset="0"/>
            </a:endParaRPr>
          </a:p>
          <a:p>
            <a:pPr>
              <a:lnSpc>
                <a:spcPts val="700"/>
              </a:lnSpc>
              <a:spcBef>
                <a:spcPts val="19"/>
              </a:spcBef>
            </a:pPr>
            <a:endParaRPr sz="700" dirty="0">
              <a:latin typeface="Arial" panose="020B0604020202020204" pitchFamily="34" charset="0"/>
              <a:cs typeface="Arial" panose="020B0604020202020204" pitchFamily="34" charset="0"/>
            </a:endParaRPr>
          </a:p>
          <a:p>
            <a:pPr marL="12700" marR="12700">
              <a:lnSpc>
                <a:spcPct val="128800"/>
              </a:lnSpc>
            </a:pPr>
            <a:r>
              <a:rPr sz="1100" dirty="0" smtClean="0">
                <a:solidFill>
                  <a:srgbClr val="58595B"/>
                </a:solidFill>
                <a:latin typeface="Arial" panose="020B0604020202020204" pitchFamily="34" charset="0"/>
                <a:cs typeface="Arial" panose="020B0604020202020204" pitchFamily="34" charset="0"/>
              </a:rPr>
              <a:t>To  get  your  property  extensive  exposure  and  attract  multiple</a:t>
            </a:r>
            <a:r>
              <a:rPr lang="en-US" sz="1100" dirty="0">
                <a:solidFill>
                  <a:srgbClr val="58595B"/>
                </a:solidFill>
                <a:latin typeface="Arial" panose="020B0604020202020204" pitchFamily="34" charset="0"/>
                <a:cs typeface="Arial" panose="020B0604020202020204" pitchFamily="34" charset="0"/>
              </a:rPr>
              <a:t> </a:t>
            </a:r>
            <a:r>
              <a:rPr sz="1100" dirty="0" smtClean="0">
                <a:solidFill>
                  <a:srgbClr val="58595B"/>
                </a:solidFill>
                <a:latin typeface="Arial" panose="020B0604020202020204" pitchFamily="34" charset="0"/>
                <a:cs typeface="Arial" panose="020B0604020202020204" pitchFamily="34" charset="0"/>
              </a:rPr>
              <a:t>competitive  buyers,  Berkshire  Hathaway HomeServices California Properties </a:t>
            </a:r>
            <a:r>
              <a:rPr lang="en-US" sz="1100" dirty="0" smtClean="0">
                <a:solidFill>
                  <a:srgbClr val="58595B"/>
                </a:solidFill>
                <a:latin typeface="Arial" panose="020B0604020202020204" pitchFamily="34" charset="0"/>
                <a:cs typeface="Arial" panose="020B0604020202020204" pitchFamily="34" charset="0"/>
              </a:rPr>
              <a:t>will syndicate your home to these websites:</a:t>
            </a:r>
            <a:endParaRPr sz="1100" dirty="0">
              <a:latin typeface="Arial" panose="020B0604020202020204" pitchFamily="34" charset="0"/>
              <a:cs typeface="Arial" panose="020B0604020202020204" pitchFamily="34" charset="0"/>
            </a:endParaRPr>
          </a:p>
        </p:txBody>
      </p:sp>
      <p:sp>
        <p:nvSpPr>
          <p:cNvPr id="22" name="object 22"/>
          <p:cNvSpPr/>
          <p:nvPr/>
        </p:nvSpPr>
        <p:spPr>
          <a:xfrm>
            <a:off x="3188528" y="3355123"/>
            <a:ext cx="1413941" cy="694897"/>
          </a:xfrm>
          <a:prstGeom prst="rect">
            <a:avLst/>
          </a:prstGeom>
          <a:blipFill>
            <a:blip r:embed="rId10" cstate="print"/>
            <a:stretch>
              <a:fillRect/>
            </a:stretch>
          </a:blipFill>
        </p:spPr>
        <p:txBody>
          <a:bodyPr wrap="square" lIns="0" tIns="0" rIns="0" bIns="0" rtlCol="0">
            <a:noAutofit/>
          </a:bodyPr>
          <a:lstStyle/>
          <a:p>
            <a:endParaRPr/>
          </a:p>
        </p:txBody>
      </p:sp>
      <p:pic>
        <p:nvPicPr>
          <p:cNvPr id="23" name="Picture 22"/>
          <p:cNvPicPr>
            <a:picLocks noChangeAspect="1"/>
          </p:cNvPicPr>
          <p:nvPr/>
        </p:nvPicPr>
        <p:blipFill rotWithShape="1">
          <a:blip r:embed="rId11" cstate="print">
            <a:extLst>
              <a:ext uri="{28A0092B-C50C-407E-A947-70E740481C1C}">
                <a14:useLocalDpi xmlns:a14="http://schemas.microsoft.com/office/drawing/2010/main" val="0"/>
              </a:ext>
            </a:extLst>
          </a:blip>
          <a:srcRect t="50287" b="-49716"/>
          <a:stretch/>
        </p:blipFill>
        <p:spPr>
          <a:xfrm>
            <a:off x="5604522" y="9073055"/>
            <a:ext cx="1857159" cy="909145"/>
          </a:xfrm>
          <a:prstGeom prst="rect">
            <a:avLst/>
          </a:prstGeom>
        </p:spPr>
      </p:pic>
      <p:sp>
        <p:nvSpPr>
          <p:cNvPr id="3" name="TextBox 2"/>
          <p:cNvSpPr txBox="1"/>
          <p:nvPr/>
        </p:nvSpPr>
        <p:spPr>
          <a:xfrm>
            <a:off x="381000" y="9368135"/>
            <a:ext cx="5093726" cy="461665"/>
          </a:xfrm>
          <a:prstGeom prst="rect">
            <a:avLst/>
          </a:prstGeom>
          <a:noFill/>
        </p:spPr>
        <p:txBody>
          <a:bodyPr wrap="square" rtlCol="0">
            <a:spAutoFit/>
          </a:bodyPr>
          <a:lstStyle/>
          <a:p>
            <a:r>
              <a:rPr lang="en-US" sz="600" dirty="0">
                <a:solidFill>
                  <a:schemeClr val="tx1">
                    <a:lumMod val="50000"/>
                    <a:lumOff val="50000"/>
                  </a:schemeClr>
                </a:solidFill>
              </a:rPr>
              <a:t>©2014 An Independently owned and operated franchisee of BHH Affiliates, LLC. </a:t>
            </a:r>
            <a:r>
              <a:rPr lang="en-US" sz="600" i="1" dirty="0">
                <a:solidFill>
                  <a:schemeClr val="tx1">
                    <a:lumMod val="50000"/>
                    <a:lumOff val="50000"/>
                  </a:schemeClr>
                </a:solidFill>
              </a:rPr>
              <a:t>Listing syndication</a:t>
            </a:r>
            <a:r>
              <a:rPr lang="en-US" sz="600" dirty="0">
                <a:solidFill>
                  <a:schemeClr val="tx1">
                    <a:lumMod val="50000"/>
                    <a:lumOff val="50000"/>
                  </a:schemeClr>
                </a:solidFill>
              </a:rPr>
              <a:t> is the process of publishing listings to other websites. Publishing listings is at the discretion of the 3</a:t>
            </a:r>
            <a:r>
              <a:rPr lang="en-US" sz="600" baseline="30000" dirty="0">
                <a:solidFill>
                  <a:schemeClr val="tx1">
                    <a:lumMod val="50000"/>
                    <a:lumOff val="50000"/>
                  </a:schemeClr>
                </a:solidFill>
              </a:rPr>
              <a:t>rd</a:t>
            </a:r>
            <a:r>
              <a:rPr lang="en-US" sz="600" dirty="0">
                <a:solidFill>
                  <a:schemeClr val="tx1">
                    <a:lumMod val="50000"/>
                    <a:lumOff val="50000"/>
                  </a:schemeClr>
                </a:solidFill>
              </a:rPr>
              <a:t> party publishers in the listing syndication process. Berkshire Hathaway HomeServices California Properties subscribes to an upgraded, enhanced process of listing syndication, and follows industry best practices to help consumers easily find our listings.  </a:t>
            </a:r>
          </a:p>
          <a:p>
            <a:endParaRPr lang="en-US" sz="600" dirty="0">
              <a:solidFill>
                <a:schemeClr val="tx1">
                  <a:lumMod val="50000"/>
                  <a:lumOff val="50000"/>
                </a:schemeClr>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noAutofit/>
          </a:bodyPr>
          <a:lstStyle/>
          <a:p>
            <a:pPr marL="1139190">
              <a:lnSpc>
                <a:spcPts val="4175"/>
              </a:lnSpc>
            </a:pPr>
            <a:r>
              <a:rPr sz="2400" dirty="0" smtClean="0">
                <a:solidFill>
                  <a:srgbClr val="52144D"/>
                </a:solidFill>
                <a:latin typeface="Georgia" panose="02040502050405020303" pitchFamily="18" charset="0"/>
                <a:cs typeface="ITC Eras Std Light"/>
              </a:rPr>
              <a:t>REALTOR.COM</a:t>
            </a:r>
            <a:endParaRPr sz="2400" dirty="0">
              <a:latin typeface="Georgia" panose="02040502050405020303" pitchFamily="18" charset="0"/>
              <a:cs typeface="ITC Eras Std Light"/>
            </a:endParaRPr>
          </a:p>
          <a:p>
            <a:pPr marL="1139190">
              <a:lnSpc>
                <a:spcPts val="1495"/>
              </a:lnSpc>
            </a:pPr>
            <a:r>
              <a:rPr sz="1550" dirty="0" smtClean="0">
                <a:solidFill>
                  <a:srgbClr val="52144D"/>
                </a:solidFill>
                <a:latin typeface="Georgia" panose="02040502050405020303" pitchFamily="18" charset="0"/>
                <a:cs typeface="ITC Eras Std Medium"/>
              </a:rPr>
              <a:t>Showcase Membership</a:t>
            </a:r>
            <a:endParaRPr sz="1550" dirty="0">
              <a:latin typeface="Georgia" panose="02040502050405020303" pitchFamily="18" charset="0"/>
              <a:cs typeface="ITC Eras Std Medium"/>
            </a:endParaRPr>
          </a:p>
        </p:txBody>
      </p:sp>
      <p:sp>
        <p:nvSpPr>
          <p:cNvPr id="4" name="object 4"/>
          <p:cNvSpPr/>
          <p:nvPr/>
        </p:nvSpPr>
        <p:spPr>
          <a:xfrm>
            <a:off x="461962" y="2405062"/>
            <a:ext cx="4214863" cy="0"/>
          </a:xfrm>
          <a:custGeom>
            <a:avLst/>
            <a:gdLst/>
            <a:ahLst/>
            <a:cxnLst/>
            <a:rect l="l" t="t" r="r" b="b"/>
            <a:pathLst>
              <a:path w="4214863">
                <a:moveTo>
                  <a:pt x="0" y="0"/>
                </a:moveTo>
                <a:lnTo>
                  <a:pt x="4214863" y="0"/>
                </a:lnTo>
              </a:path>
            </a:pathLst>
          </a:custGeom>
          <a:ln w="6350">
            <a:solidFill>
              <a:srgbClr val="58595B"/>
            </a:solidFill>
          </a:ln>
        </p:spPr>
        <p:txBody>
          <a:bodyPr wrap="square" lIns="0" tIns="0" rIns="0" bIns="0" rtlCol="0">
            <a:noAutofit/>
          </a:bodyPr>
          <a:lstStyle/>
          <a:p>
            <a:endParaRPr/>
          </a:p>
        </p:txBody>
      </p:sp>
      <p:sp>
        <p:nvSpPr>
          <p:cNvPr id="5" name="object 5"/>
          <p:cNvSpPr txBox="1"/>
          <p:nvPr/>
        </p:nvSpPr>
        <p:spPr>
          <a:xfrm>
            <a:off x="444500" y="2630619"/>
            <a:ext cx="4593843" cy="4671695"/>
          </a:xfrm>
          <a:prstGeom prst="rect">
            <a:avLst/>
          </a:prstGeom>
        </p:spPr>
        <p:txBody>
          <a:bodyPr vert="horz" wrap="square" lIns="0" tIns="0" rIns="0" bIns="0" rtlCol="0">
            <a:noAutofit/>
          </a:bodyPr>
          <a:lstStyle/>
          <a:p>
            <a:pPr marL="12700" marR="12700">
              <a:lnSpc>
                <a:spcPct val="128800"/>
              </a:lnSpc>
            </a:pPr>
            <a:r>
              <a:rPr sz="1100" dirty="0" smtClean="0">
                <a:solidFill>
                  <a:srgbClr val="58595B"/>
                </a:solidFill>
                <a:latin typeface="Arial" panose="020B0604020202020204" pitchFamily="34" charset="0"/>
                <a:cs typeface="Arial" panose="020B0604020202020204" pitchFamily="34" charset="0"/>
              </a:rPr>
              <a:t>Berkshi</a:t>
            </a:r>
            <a:r>
              <a:rPr sz="1100" spc="-35" dirty="0" smtClean="0">
                <a:solidFill>
                  <a:srgbClr val="58595B"/>
                </a:solidFill>
                <a:latin typeface="Arial" panose="020B0604020202020204" pitchFamily="34" charset="0"/>
                <a:cs typeface="Arial" panose="020B0604020202020204" pitchFamily="34" charset="0"/>
              </a:rPr>
              <a:t>r</a:t>
            </a:r>
            <a:r>
              <a:rPr sz="1100" spc="0" dirty="0" smtClean="0">
                <a:solidFill>
                  <a:srgbClr val="58595B"/>
                </a:solidFill>
                <a:latin typeface="Arial" panose="020B0604020202020204" pitchFamily="34" charset="0"/>
                <a:cs typeface="Arial" panose="020B0604020202020204" pitchFamily="34" charset="0"/>
              </a:rPr>
              <a:t>e </a:t>
            </a:r>
            <a:r>
              <a:rPr sz="1100" spc="-105" dirty="0" smtClean="0">
                <a:solidFill>
                  <a:srgbClr val="58595B"/>
                </a:solidFill>
                <a:latin typeface="Arial" panose="020B0604020202020204" pitchFamily="34" charset="0"/>
                <a:cs typeface="Arial" panose="020B0604020202020204" pitchFamily="34" charset="0"/>
              </a:rPr>
              <a:t> </a:t>
            </a:r>
            <a:r>
              <a:rPr sz="1100" spc="0" dirty="0" smtClean="0">
                <a:solidFill>
                  <a:srgbClr val="58595B"/>
                </a:solidFill>
                <a:latin typeface="Arial" panose="020B0604020202020204" pitchFamily="34" charset="0"/>
                <a:cs typeface="Arial" panose="020B0604020202020204" pitchFamily="34" charset="0"/>
              </a:rPr>
              <a:t>Hathaway </a:t>
            </a:r>
            <a:r>
              <a:rPr sz="1100" spc="-105" dirty="0" smtClean="0">
                <a:solidFill>
                  <a:srgbClr val="58595B"/>
                </a:solidFill>
                <a:latin typeface="Arial" panose="020B0604020202020204" pitchFamily="34" charset="0"/>
                <a:cs typeface="Arial" panose="020B0604020202020204" pitchFamily="34" charset="0"/>
              </a:rPr>
              <a:t> </a:t>
            </a:r>
            <a:r>
              <a:rPr sz="1100" spc="0" dirty="0" smtClean="0">
                <a:solidFill>
                  <a:srgbClr val="58595B"/>
                </a:solidFill>
                <a:latin typeface="Arial" panose="020B0604020202020204" pitchFamily="34" charset="0"/>
                <a:cs typeface="Arial" panose="020B0604020202020204" pitchFamily="34" charset="0"/>
              </a:rPr>
              <a:t>HomeSe</a:t>
            </a:r>
            <a:r>
              <a:rPr sz="1100" spc="10" dirty="0" smtClean="0">
                <a:solidFill>
                  <a:srgbClr val="58595B"/>
                </a:solidFill>
                <a:latin typeface="Arial" panose="020B0604020202020204" pitchFamily="34" charset="0"/>
                <a:cs typeface="Arial" panose="020B0604020202020204" pitchFamily="34" charset="0"/>
              </a:rPr>
              <a:t>r</a:t>
            </a:r>
            <a:r>
              <a:rPr sz="1100" spc="0" dirty="0" smtClean="0">
                <a:solidFill>
                  <a:srgbClr val="58595B"/>
                </a:solidFill>
                <a:latin typeface="Arial" panose="020B0604020202020204" pitchFamily="34" charset="0"/>
                <a:cs typeface="Arial" panose="020B0604020202020204" pitchFamily="34" charset="0"/>
              </a:rPr>
              <a:t>vices </a:t>
            </a:r>
            <a:r>
              <a:rPr sz="1100" spc="-105" dirty="0" smtClean="0">
                <a:solidFill>
                  <a:srgbClr val="58595B"/>
                </a:solidFill>
                <a:latin typeface="Arial" panose="020B0604020202020204" pitchFamily="34" charset="0"/>
                <a:cs typeface="Arial" panose="020B0604020202020204" pitchFamily="34" charset="0"/>
              </a:rPr>
              <a:t> </a:t>
            </a:r>
            <a:r>
              <a:rPr sz="1100" spc="0" dirty="0" smtClean="0">
                <a:solidFill>
                  <a:srgbClr val="58595B"/>
                </a:solidFill>
                <a:latin typeface="Arial" panose="020B0604020202020204" pitchFamily="34" charset="0"/>
                <a:cs typeface="Arial" panose="020B0604020202020204" pitchFamily="34" charset="0"/>
              </a:rPr>
              <a:t>California </a:t>
            </a:r>
            <a:r>
              <a:rPr sz="1100" spc="-105" dirty="0" smtClean="0">
                <a:solidFill>
                  <a:srgbClr val="58595B"/>
                </a:solidFill>
                <a:latin typeface="Arial" panose="020B0604020202020204" pitchFamily="34" charset="0"/>
                <a:cs typeface="Arial" panose="020B0604020202020204" pitchFamily="34" charset="0"/>
              </a:rPr>
              <a:t> </a:t>
            </a:r>
            <a:r>
              <a:rPr sz="1100" spc="0" dirty="0" smtClean="0">
                <a:solidFill>
                  <a:srgbClr val="58595B"/>
                </a:solidFill>
                <a:latin typeface="Arial" panose="020B0604020202020204" pitchFamily="34" charset="0"/>
                <a:cs typeface="Arial" panose="020B0604020202020204" pitchFamily="34" charset="0"/>
              </a:rPr>
              <a:t>P</a:t>
            </a:r>
            <a:r>
              <a:rPr sz="1100" spc="-35" dirty="0" smtClean="0">
                <a:solidFill>
                  <a:srgbClr val="58595B"/>
                </a:solidFill>
                <a:latin typeface="Arial" panose="020B0604020202020204" pitchFamily="34" charset="0"/>
                <a:cs typeface="Arial" panose="020B0604020202020204" pitchFamily="34" charset="0"/>
              </a:rPr>
              <a:t>r</a:t>
            </a:r>
            <a:r>
              <a:rPr sz="1100" spc="0" dirty="0" smtClean="0">
                <a:solidFill>
                  <a:srgbClr val="58595B"/>
                </a:solidFill>
                <a:latin typeface="Arial" panose="020B0604020202020204" pitchFamily="34" charset="0"/>
                <a:cs typeface="Arial" panose="020B0604020202020204" pitchFamily="34" charset="0"/>
              </a:rPr>
              <a:t>operties </a:t>
            </a:r>
            <a:r>
              <a:rPr sz="1100" spc="-105" dirty="0" smtClean="0">
                <a:solidFill>
                  <a:srgbClr val="58595B"/>
                </a:solidFill>
                <a:latin typeface="Arial" panose="020B0604020202020204" pitchFamily="34" charset="0"/>
                <a:cs typeface="Arial" panose="020B0604020202020204" pitchFamily="34" charset="0"/>
              </a:rPr>
              <a:t> </a:t>
            </a:r>
            <a:r>
              <a:rPr sz="1100" spc="0" dirty="0" smtClean="0">
                <a:solidFill>
                  <a:srgbClr val="58595B"/>
                </a:solidFill>
                <a:latin typeface="Arial" panose="020B0604020202020204" pitchFamily="34" charset="0"/>
                <a:cs typeface="Arial" panose="020B0604020202020204" pitchFamily="34" charset="0"/>
              </a:rPr>
              <a:t>is </a:t>
            </a:r>
            <a:r>
              <a:rPr sz="1100" spc="-105" dirty="0" smtClean="0">
                <a:solidFill>
                  <a:srgbClr val="58595B"/>
                </a:solidFill>
                <a:latin typeface="Arial" panose="020B0604020202020204" pitchFamily="34" charset="0"/>
                <a:cs typeface="Arial" panose="020B0604020202020204" pitchFamily="34" charset="0"/>
              </a:rPr>
              <a:t> </a:t>
            </a:r>
            <a:r>
              <a:rPr sz="1100" spc="0" dirty="0" smtClean="0">
                <a:solidFill>
                  <a:srgbClr val="58595B"/>
                </a:solidFill>
                <a:latin typeface="Arial" panose="020B0604020202020204" pitchFamily="34" charset="0"/>
                <a:cs typeface="Arial" panose="020B0604020202020204" pitchFamily="34" charset="0"/>
              </a:rPr>
              <a:t>a </a:t>
            </a:r>
            <a:r>
              <a:rPr sz="1100" spc="-105" dirty="0" smtClean="0">
                <a:solidFill>
                  <a:srgbClr val="58595B"/>
                </a:solidFill>
                <a:latin typeface="Arial" panose="020B0604020202020204" pitchFamily="34" charset="0"/>
                <a:cs typeface="Arial" panose="020B0604020202020204" pitchFamily="34" charset="0"/>
              </a:rPr>
              <a:t> </a:t>
            </a:r>
            <a:r>
              <a:rPr sz="1100" spc="0" dirty="0" smtClean="0">
                <a:solidFill>
                  <a:srgbClr val="58595B"/>
                </a:solidFill>
                <a:latin typeface="Arial" panose="020B0604020202020204" pitchFamily="34" charset="0"/>
                <a:cs typeface="Arial" panose="020B0604020202020204" pitchFamily="34" charset="0"/>
              </a:rPr>
              <a:t>Showcase Member </a:t>
            </a:r>
            <a:r>
              <a:rPr sz="1100" spc="-15" dirty="0" smtClean="0">
                <a:solidFill>
                  <a:srgbClr val="58595B"/>
                </a:solidFill>
                <a:latin typeface="Arial" panose="020B0604020202020204" pitchFamily="34" charset="0"/>
                <a:cs typeface="Arial" panose="020B0604020202020204" pitchFamily="34" charset="0"/>
              </a:rPr>
              <a:t> </a:t>
            </a:r>
            <a:r>
              <a:rPr sz="1100" spc="0" dirty="0" smtClean="0">
                <a:solidFill>
                  <a:srgbClr val="58595B"/>
                </a:solidFill>
                <a:latin typeface="Arial" panose="020B0604020202020204" pitchFamily="34" charset="0"/>
                <a:cs typeface="Arial" panose="020B0604020202020204" pitchFamily="34" charset="0"/>
              </a:rPr>
              <a:t>of </a:t>
            </a:r>
            <a:r>
              <a:rPr sz="1100" spc="-15" dirty="0" smtClean="0">
                <a:solidFill>
                  <a:srgbClr val="58595B"/>
                </a:solidFill>
                <a:latin typeface="Arial" panose="020B0604020202020204" pitchFamily="34" charset="0"/>
                <a:cs typeface="Arial" panose="020B0604020202020204" pitchFamily="34" charset="0"/>
              </a:rPr>
              <a:t> </a:t>
            </a:r>
            <a:r>
              <a:rPr sz="1100" spc="-35" dirty="0" smtClean="0">
                <a:solidFill>
                  <a:srgbClr val="58595B"/>
                </a:solidFill>
                <a:latin typeface="Arial" panose="020B0604020202020204" pitchFamily="34" charset="0"/>
                <a:cs typeface="Arial" panose="020B0604020202020204" pitchFamily="34" charset="0"/>
              </a:rPr>
              <a:t>r</a:t>
            </a:r>
            <a:r>
              <a:rPr sz="1100" spc="0" dirty="0" smtClean="0">
                <a:solidFill>
                  <a:srgbClr val="58595B"/>
                </a:solidFill>
                <a:latin typeface="Arial" panose="020B0604020202020204" pitchFamily="34" charset="0"/>
                <a:cs typeface="Arial" panose="020B0604020202020204" pitchFamily="34" charset="0"/>
              </a:rPr>
              <a:t>ealto</a:t>
            </a:r>
            <a:r>
              <a:rPr sz="1100" spc="-140" dirty="0" smtClean="0">
                <a:solidFill>
                  <a:srgbClr val="58595B"/>
                </a:solidFill>
                <a:latin typeface="Arial" panose="020B0604020202020204" pitchFamily="34" charset="0"/>
                <a:cs typeface="Arial" panose="020B0604020202020204" pitchFamily="34" charset="0"/>
              </a:rPr>
              <a:t>r</a:t>
            </a:r>
            <a:r>
              <a:rPr sz="1100" spc="0" dirty="0" smtClean="0">
                <a:solidFill>
                  <a:srgbClr val="58595B"/>
                </a:solidFill>
                <a:latin typeface="Arial" panose="020B0604020202020204" pitchFamily="34" charset="0"/>
                <a:cs typeface="Arial" panose="020B0604020202020204" pitchFamily="34" charset="0"/>
              </a:rPr>
              <a:t>.com. </a:t>
            </a:r>
            <a:r>
              <a:rPr sz="1100" spc="-15" dirty="0" smtClean="0">
                <a:solidFill>
                  <a:srgbClr val="58595B"/>
                </a:solidFill>
                <a:latin typeface="Arial" panose="020B0604020202020204" pitchFamily="34" charset="0"/>
                <a:cs typeface="Arial" panose="020B0604020202020204" pitchFamily="34" charset="0"/>
              </a:rPr>
              <a:t> </a:t>
            </a:r>
            <a:r>
              <a:rPr sz="1100" spc="0" dirty="0" smtClean="0">
                <a:solidFill>
                  <a:srgbClr val="58595B"/>
                </a:solidFill>
                <a:latin typeface="Arial" panose="020B0604020202020204" pitchFamily="34" charset="0"/>
                <a:cs typeface="Arial" panose="020B0604020202020204" pitchFamily="34" charset="0"/>
              </a:rPr>
              <a:t>Showcase </a:t>
            </a:r>
            <a:r>
              <a:rPr sz="1100" spc="-15" dirty="0" smtClean="0">
                <a:solidFill>
                  <a:srgbClr val="58595B"/>
                </a:solidFill>
                <a:latin typeface="Arial" panose="020B0604020202020204" pitchFamily="34" charset="0"/>
                <a:cs typeface="Arial" panose="020B0604020202020204" pitchFamily="34" charset="0"/>
              </a:rPr>
              <a:t> </a:t>
            </a:r>
            <a:r>
              <a:rPr sz="1100" spc="0" dirty="0" smtClean="0">
                <a:solidFill>
                  <a:srgbClr val="58595B"/>
                </a:solidFill>
                <a:latin typeface="Arial" panose="020B0604020202020204" pitchFamily="34" charset="0"/>
                <a:cs typeface="Arial" panose="020B0604020202020204" pitchFamily="34" charset="0"/>
              </a:rPr>
              <a:t>membership </a:t>
            </a:r>
            <a:r>
              <a:rPr sz="1100" spc="-15" dirty="0" smtClean="0">
                <a:solidFill>
                  <a:srgbClr val="58595B"/>
                </a:solidFill>
                <a:latin typeface="Arial" panose="020B0604020202020204" pitchFamily="34" charset="0"/>
                <a:cs typeface="Arial" panose="020B0604020202020204" pitchFamily="34" charset="0"/>
              </a:rPr>
              <a:t> </a:t>
            </a:r>
            <a:r>
              <a:rPr sz="1100" spc="0" dirty="0" smtClean="0">
                <a:solidFill>
                  <a:srgbClr val="58595B"/>
                </a:solidFill>
                <a:latin typeface="Arial" panose="020B0604020202020204" pitchFamily="34" charset="0"/>
                <a:cs typeface="Arial" panose="020B0604020202020204" pitchFamily="34" charset="0"/>
              </a:rPr>
              <a:t>gives </a:t>
            </a:r>
            <a:r>
              <a:rPr sz="1100" spc="-15" dirty="0" smtClean="0">
                <a:solidFill>
                  <a:srgbClr val="58595B"/>
                </a:solidFill>
                <a:latin typeface="Arial" panose="020B0604020202020204" pitchFamily="34" charset="0"/>
                <a:cs typeface="Arial" panose="020B0604020202020204" pitchFamily="34" charset="0"/>
              </a:rPr>
              <a:t> </a:t>
            </a:r>
            <a:r>
              <a:rPr sz="1100" spc="0" dirty="0" smtClean="0">
                <a:solidFill>
                  <a:srgbClr val="58595B"/>
                </a:solidFill>
                <a:latin typeface="Arial" panose="020B0604020202020204" pitchFamily="34" charset="0"/>
                <a:cs typeface="Arial" panose="020B0604020202020204" pitchFamily="34" charset="0"/>
              </a:rPr>
              <a:t>us </a:t>
            </a:r>
            <a:r>
              <a:rPr sz="1100" spc="-15" dirty="0" smtClean="0">
                <a:solidFill>
                  <a:srgbClr val="58595B"/>
                </a:solidFill>
                <a:latin typeface="Arial" panose="020B0604020202020204" pitchFamily="34" charset="0"/>
                <a:cs typeface="Arial" panose="020B0604020202020204" pitchFamily="34" charset="0"/>
              </a:rPr>
              <a:t> </a:t>
            </a:r>
            <a:r>
              <a:rPr sz="1100" spc="0" dirty="0" smtClean="0">
                <a:solidFill>
                  <a:srgbClr val="58595B"/>
                </a:solidFill>
                <a:latin typeface="Arial" panose="020B0604020202020204" pitchFamily="34" charset="0"/>
                <a:cs typeface="Arial" panose="020B0604020202020204" pitchFamily="34" charset="0"/>
              </a:rPr>
              <a:t>a </a:t>
            </a:r>
            <a:r>
              <a:rPr sz="1100" spc="-15" dirty="0" smtClean="0">
                <a:solidFill>
                  <a:srgbClr val="58595B"/>
                </a:solidFill>
                <a:latin typeface="Arial" panose="020B0604020202020204" pitchFamily="34" charset="0"/>
                <a:cs typeface="Arial" panose="020B0604020202020204" pitchFamily="34" charset="0"/>
              </a:rPr>
              <a:t> </a:t>
            </a:r>
            <a:r>
              <a:rPr sz="1100" spc="0" dirty="0" smtClean="0">
                <a:solidFill>
                  <a:srgbClr val="58595B"/>
                </a:solidFill>
                <a:latin typeface="Arial" panose="020B0604020202020204" pitchFamily="34" charset="0"/>
                <a:cs typeface="Arial" panose="020B0604020202020204" pitchFamily="34" charset="0"/>
              </a:rPr>
              <a:t>range </a:t>
            </a:r>
            <a:r>
              <a:rPr sz="1100" spc="-15" dirty="0" smtClean="0">
                <a:solidFill>
                  <a:srgbClr val="58595B"/>
                </a:solidFill>
                <a:latin typeface="Arial" panose="020B0604020202020204" pitchFamily="34" charset="0"/>
                <a:cs typeface="Arial" panose="020B0604020202020204" pitchFamily="34" charset="0"/>
              </a:rPr>
              <a:t> </a:t>
            </a:r>
            <a:r>
              <a:rPr sz="1100" spc="0" dirty="0" smtClean="0">
                <a:solidFill>
                  <a:srgbClr val="58595B"/>
                </a:solidFill>
                <a:latin typeface="Arial" panose="020B0604020202020204" pitchFamily="34" charset="0"/>
                <a:cs typeface="Arial" panose="020B0604020202020204" pitchFamily="34" charset="0"/>
              </a:rPr>
              <a:t>of powerful,</a:t>
            </a:r>
            <a:r>
              <a:rPr sz="1100" spc="-65" dirty="0" smtClean="0">
                <a:solidFill>
                  <a:srgbClr val="58595B"/>
                </a:solidFill>
                <a:latin typeface="Arial" panose="020B0604020202020204" pitchFamily="34" charset="0"/>
                <a:cs typeface="Arial" panose="020B0604020202020204" pitchFamily="34" charset="0"/>
              </a:rPr>
              <a:t> </a:t>
            </a:r>
            <a:r>
              <a:rPr sz="1100" spc="0" dirty="0" smtClean="0">
                <a:solidFill>
                  <a:srgbClr val="58595B"/>
                </a:solidFill>
                <a:latin typeface="Arial" panose="020B0604020202020204" pitchFamily="34" charset="0"/>
                <a:cs typeface="Arial" panose="020B0604020202020204" pitchFamily="34" charset="0"/>
              </a:rPr>
              <a:t>exclusive</a:t>
            </a:r>
            <a:r>
              <a:rPr sz="1100" spc="-65" dirty="0" smtClean="0">
                <a:solidFill>
                  <a:srgbClr val="58595B"/>
                </a:solidFill>
                <a:latin typeface="Arial" panose="020B0604020202020204" pitchFamily="34" charset="0"/>
                <a:cs typeface="Arial" panose="020B0604020202020204" pitchFamily="34" charset="0"/>
              </a:rPr>
              <a:t> </a:t>
            </a:r>
            <a:r>
              <a:rPr sz="1100" spc="0" dirty="0" smtClean="0">
                <a:solidFill>
                  <a:srgbClr val="58595B"/>
                </a:solidFill>
                <a:latin typeface="Arial" panose="020B0604020202020204" pitchFamily="34" charset="0"/>
                <a:cs typeface="Arial" panose="020B0604020202020204" pitchFamily="34" charset="0"/>
              </a:rPr>
              <a:t>tools</a:t>
            </a:r>
            <a:r>
              <a:rPr sz="1100" spc="-65" dirty="0" smtClean="0">
                <a:solidFill>
                  <a:srgbClr val="58595B"/>
                </a:solidFill>
                <a:latin typeface="Arial" panose="020B0604020202020204" pitchFamily="34" charset="0"/>
                <a:cs typeface="Arial" panose="020B0604020202020204" pitchFamily="34" charset="0"/>
              </a:rPr>
              <a:t> </a:t>
            </a:r>
            <a:r>
              <a:rPr sz="1100" spc="0" dirty="0" smtClean="0">
                <a:solidFill>
                  <a:srgbClr val="58595B"/>
                </a:solidFill>
                <a:latin typeface="Arial" panose="020B0604020202020204" pitchFamily="34" charset="0"/>
                <a:cs typeface="Arial" panose="020B0604020202020204" pitchFamily="34" charset="0"/>
              </a:rPr>
              <a:t>for</a:t>
            </a:r>
            <a:r>
              <a:rPr sz="1100" spc="-65" dirty="0" smtClean="0">
                <a:solidFill>
                  <a:srgbClr val="58595B"/>
                </a:solidFill>
                <a:latin typeface="Arial" panose="020B0604020202020204" pitchFamily="34" charset="0"/>
                <a:cs typeface="Arial" panose="020B0604020202020204" pitchFamily="34" charset="0"/>
              </a:rPr>
              <a:t> </a:t>
            </a:r>
            <a:r>
              <a:rPr sz="1100" spc="0" dirty="0" smtClean="0">
                <a:solidFill>
                  <a:srgbClr val="58595B"/>
                </a:solidFill>
                <a:latin typeface="Arial" panose="020B0604020202020204" pitchFamily="34" charset="0"/>
                <a:cs typeface="Arial" panose="020B0604020202020204" pitchFamily="34" charset="0"/>
              </a:rPr>
              <a:t>making</a:t>
            </a:r>
            <a:r>
              <a:rPr sz="1100" spc="-65" dirty="0" smtClean="0">
                <a:solidFill>
                  <a:srgbClr val="58595B"/>
                </a:solidFill>
                <a:latin typeface="Arial" panose="020B0604020202020204" pitchFamily="34" charset="0"/>
                <a:cs typeface="Arial" panose="020B0604020202020204" pitchFamily="34" charset="0"/>
              </a:rPr>
              <a:t> </a:t>
            </a:r>
            <a:r>
              <a:rPr sz="1100" spc="0" dirty="0" smtClean="0">
                <a:solidFill>
                  <a:srgbClr val="58595B"/>
                </a:solidFill>
                <a:latin typeface="Arial" panose="020B0604020202020204" pitchFamily="34" charset="0"/>
                <a:cs typeface="Arial" panose="020B0604020202020204" pitchFamily="34" charset="0"/>
              </a:rPr>
              <a:t>your</a:t>
            </a:r>
            <a:r>
              <a:rPr sz="1100" spc="-65" dirty="0" smtClean="0">
                <a:solidFill>
                  <a:srgbClr val="58595B"/>
                </a:solidFill>
                <a:latin typeface="Arial" panose="020B0604020202020204" pitchFamily="34" charset="0"/>
                <a:cs typeface="Arial" panose="020B0604020202020204" pitchFamily="34" charset="0"/>
              </a:rPr>
              <a:t> </a:t>
            </a:r>
            <a:r>
              <a:rPr sz="1100" spc="0" dirty="0" smtClean="0">
                <a:solidFill>
                  <a:srgbClr val="58595B"/>
                </a:solidFill>
                <a:latin typeface="Arial" panose="020B0604020202020204" pitchFamily="34" charset="0"/>
                <a:cs typeface="Arial" panose="020B0604020202020204" pitchFamily="34" charset="0"/>
              </a:rPr>
              <a:t>home</a:t>
            </a:r>
            <a:r>
              <a:rPr sz="1100" spc="-65" dirty="0" smtClean="0">
                <a:solidFill>
                  <a:srgbClr val="58595B"/>
                </a:solidFill>
                <a:latin typeface="Arial" panose="020B0604020202020204" pitchFamily="34" charset="0"/>
                <a:cs typeface="Arial" panose="020B0604020202020204" pitchFamily="34" charset="0"/>
              </a:rPr>
              <a:t> </a:t>
            </a:r>
            <a:r>
              <a:rPr sz="1100" spc="0" dirty="0" smtClean="0">
                <a:solidFill>
                  <a:srgbClr val="58595B"/>
                </a:solidFill>
                <a:latin typeface="Arial" panose="020B0604020202020204" pitchFamily="34" charset="0"/>
                <a:cs typeface="Arial" panose="020B0604020202020204" pitchFamily="34" charset="0"/>
              </a:rPr>
              <a:t>stand</a:t>
            </a:r>
            <a:r>
              <a:rPr sz="1100" spc="-65" dirty="0" smtClean="0">
                <a:solidFill>
                  <a:srgbClr val="58595B"/>
                </a:solidFill>
                <a:latin typeface="Arial" panose="020B0604020202020204" pitchFamily="34" charset="0"/>
                <a:cs typeface="Arial" panose="020B0604020202020204" pitchFamily="34" charset="0"/>
              </a:rPr>
              <a:t> </a:t>
            </a:r>
            <a:r>
              <a:rPr sz="1100" spc="0" dirty="0" smtClean="0">
                <a:solidFill>
                  <a:srgbClr val="58595B"/>
                </a:solidFill>
                <a:latin typeface="Arial" panose="020B0604020202020204" pitchFamily="34" charset="0"/>
                <a:cs typeface="Arial" panose="020B0604020202020204" pitchFamily="34" charset="0"/>
              </a:rPr>
              <a:t>out</a:t>
            </a:r>
            <a:r>
              <a:rPr sz="1100" spc="-65" dirty="0" smtClean="0">
                <a:solidFill>
                  <a:srgbClr val="58595B"/>
                </a:solidFill>
                <a:latin typeface="Arial" panose="020B0604020202020204" pitchFamily="34" charset="0"/>
                <a:cs typeface="Arial" panose="020B0604020202020204" pitchFamily="34" charset="0"/>
              </a:rPr>
              <a:t> </a:t>
            </a:r>
            <a:r>
              <a:rPr sz="1100" spc="0" dirty="0" smtClean="0">
                <a:solidFill>
                  <a:srgbClr val="58595B"/>
                </a:solidFill>
                <a:latin typeface="Arial" panose="020B0604020202020204" pitchFamily="34" charset="0"/>
                <a:cs typeface="Arial" panose="020B0604020202020204" pitchFamily="34" charset="0"/>
              </a:rPr>
              <a:t>f</a:t>
            </a:r>
            <a:r>
              <a:rPr sz="1100" spc="-35" dirty="0" smtClean="0">
                <a:solidFill>
                  <a:srgbClr val="58595B"/>
                </a:solidFill>
                <a:latin typeface="Arial" panose="020B0604020202020204" pitchFamily="34" charset="0"/>
                <a:cs typeface="Arial" panose="020B0604020202020204" pitchFamily="34" charset="0"/>
              </a:rPr>
              <a:t>r</a:t>
            </a:r>
            <a:r>
              <a:rPr sz="1100" spc="0" dirty="0" smtClean="0">
                <a:solidFill>
                  <a:srgbClr val="58595B"/>
                </a:solidFill>
                <a:latin typeface="Arial" panose="020B0604020202020204" pitchFamily="34" charset="0"/>
                <a:cs typeface="Arial" panose="020B0604020202020204" pitchFamily="34" charset="0"/>
              </a:rPr>
              <a:t>om</a:t>
            </a:r>
            <a:r>
              <a:rPr sz="1100" spc="-65" dirty="0" smtClean="0">
                <a:solidFill>
                  <a:srgbClr val="58595B"/>
                </a:solidFill>
                <a:latin typeface="Arial" panose="020B0604020202020204" pitchFamily="34" charset="0"/>
                <a:cs typeface="Arial" panose="020B0604020202020204" pitchFamily="34" charset="0"/>
              </a:rPr>
              <a:t> </a:t>
            </a:r>
            <a:r>
              <a:rPr sz="1100" spc="0" dirty="0" smtClean="0">
                <a:solidFill>
                  <a:srgbClr val="58595B"/>
                </a:solidFill>
                <a:latin typeface="Arial" panose="020B0604020202020204" pitchFamily="34" charset="0"/>
                <a:cs typeface="Arial" panose="020B0604020202020204" pitchFamily="34" charset="0"/>
              </a:rPr>
              <a:t>the</a:t>
            </a:r>
            <a:r>
              <a:rPr sz="1100" spc="-65" dirty="0" smtClean="0">
                <a:solidFill>
                  <a:srgbClr val="58595B"/>
                </a:solidFill>
                <a:latin typeface="Arial" panose="020B0604020202020204" pitchFamily="34" charset="0"/>
                <a:cs typeface="Arial" panose="020B0604020202020204" pitchFamily="34" charset="0"/>
              </a:rPr>
              <a:t> </a:t>
            </a:r>
            <a:r>
              <a:rPr sz="1100" spc="0" dirty="0" smtClean="0">
                <a:solidFill>
                  <a:srgbClr val="58595B"/>
                </a:solidFill>
                <a:latin typeface="Arial" panose="020B0604020202020204" pitchFamily="34" charset="0"/>
                <a:cs typeface="Arial" panose="020B0604020202020204" pitchFamily="34" charset="0"/>
              </a:rPr>
              <a:t>c</a:t>
            </a:r>
            <a:r>
              <a:rPr sz="1100" spc="-35" dirty="0" smtClean="0">
                <a:solidFill>
                  <a:srgbClr val="58595B"/>
                </a:solidFill>
                <a:latin typeface="Arial" panose="020B0604020202020204" pitchFamily="34" charset="0"/>
                <a:cs typeface="Arial" panose="020B0604020202020204" pitchFamily="34" charset="0"/>
              </a:rPr>
              <a:t>r</a:t>
            </a:r>
            <a:r>
              <a:rPr sz="1100" spc="0" dirty="0" smtClean="0">
                <a:solidFill>
                  <a:srgbClr val="58595B"/>
                </a:solidFill>
                <a:latin typeface="Arial" panose="020B0604020202020204" pitchFamily="34" charset="0"/>
                <a:cs typeface="Arial" panose="020B0604020202020204" pitchFamily="34" charset="0"/>
              </a:rPr>
              <a:t>owd on this high-tra</a:t>
            </a:r>
            <a:r>
              <a:rPr sz="1100" spc="-15" dirty="0" smtClean="0">
                <a:solidFill>
                  <a:srgbClr val="58595B"/>
                </a:solidFill>
                <a:latin typeface="Arial" panose="020B0604020202020204" pitchFamily="34" charset="0"/>
                <a:cs typeface="Arial" panose="020B0604020202020204" pitchFamily="34" charset="0"/>
              </a:rPr>
              <a:t>f</a:t>
            </a:r>
            <a:r>
              <a:rPr sz="1100" spc="0" dirty="0" smtClean="0">
                <a:solidFill>
                  <a:srgbClr val="58595B"/>
                </a:solidFill>
                <a:latin typeface="Arial" panose="020B0604020202020204" pitchFamily="34" charset="0"/>
                <a:cs typeface="Arial" panose="020B0604020202020204" pitchFamily="34" charset="0"/>
              </a:rPr>
              <a:t>fic site. They include:</a:t>
            </a:r>
            <a:endParaRPr sz="1100" dirty="0">
              <a:latin typeface="Arial" panose="020B0604020202020204" pitchFamily="34" charset="0"/>
              <a:cs typeface="Arial" panose="020B0604020202020204" pitchFamily="34" charset="0"/>
            </a:endParaRPr>
          </a:p>
          <a:p>
            <a:pPr>
              <a:lnSpc>
                <a:spcPts val="750"/>
              </a:lnSpc>
              <a:spcBef>
                <a:spcPts val="41"/>
              </a:spcBef>
            </a:pPr>
            <a:endParaRPr sz="750" dirty="0">
              <a:latin typeface="Arial" panose="020B0604020202020204" pitchFamily="34" charset="0"/>
              <a:cs typeface="Arial" panose="020B0604020202020204" pitchFamily="34" charset="0"/>
            </a:endParaRPr>
          </a:p>
          <a:p>
            <a:pPr>
              <a:lnSpc>
                <a:spcPts val="1000"/>
              </a:lnSpc>
            </a:pPr>
            <a:endParaRPr sz="1000" dirty="0">
              <a:latin typeface="Arial" panose="020B0604020202020204" pitchFamily="34" charset="0"/>
              <a:cs typeface="Arial" panose="020B0604020202020204" pitchFamily="34" charset="0"/>
            </a:endParaRPr>
          </a:p>
          <a:p>
            <a:pPr>
              <a:lnSpc>
                <a:spcPts val="1000"/>
              </a:lnSpc>
            </a:pPr>
            <a:endParaRPr sz="1000" dirty="0">
              <a:latin typeface="Arial" panose="020B0604020202020204" pitchFamily="34" charset="0"/>
              <a:cs typeface="Arial" panose="020B0604020202020204" pitchFamily="34" charset="0"/>
            </a:endParaRPr>
          </a:p>
          <a:p>
            <a:pPr marL="179070" marR="1891664" indent="-165735">
              <a:lnSpc>
                <a:spcPct val="100000"/>
              </a:lnSpc>
              <a:buClr>
                <a:srgbClr val="58595B"/>
              </a:buClr>
              <a:buFont typeface="ITC Eras Std Book"/>
              <a:buChar char="•"/>
              <a:tabLst>
                <a:tab pos="179070" algn="l"/>
              </a:tabLst>
            </a:pPr>
            <a:r>
              <a:rPr sz="1100" spc="0" dirty="0" smtClean="0">
                <a:solidFill>
                  <a:srgbClr val="58595B"/>
                </a:solidFill>
                <a:latin typeface="Arial" panose="020B0604020202020204" pitchFamily="34" charset="0"/>
                <a:cs typeface="Arial" panose="020B0604020202020204" pitchFamily="34" charset="0"/>
              </a:rPr>
              <a:t>Gold Showcase banner on your listing</a:t>
            </a:r>
            <a:endParaRPr sz="1100" dirty="0">
              <a:latin typeface="Arial" panose="020B0604020202020204" pitchFamily="34" charset="0"/>
              <a:cs typeface="Arial" panose="020B0604020202020204" pitchFamily="34" charset="0"/>
            </a:endParaRPr>
          </a:p>
          <a:p>
            <a:pPr>
              <a:lnSpc>
                <a:spcPts val="1100"/>
              </a:lnSpc>
              <a:spcBef>
                <a:spcPts val="0"/>
              </a:spcBef>
              <a:buClr>
                <a:srgbClr val="58595B"/>
              </a:buClr>
              <a:buFont typeface="ITC Eras Std Book"/>
              <a:buChar char="•"/>
            </a:pPr>
            <a:endParaRPr sz="1100" dirty="0">
              <a:latin typeface="Arial" panose="020B0604020202020204" pitchFamily="34" charset="0"/>
              <a:cs typeface="Arial" panose="020B0604020202020204" pitchFamily="34" charset="0"/>
            </a:endParaRPr>
          </a:p>
          <a:p>
            <a:pPr marL="179070" marR="2861310" indent="-165735">
              <a:lnSpc>
                <a:spcPct val="100000"/>
              </a:lnSpc>
              <a:buClr>
                <a:srgbClr val="58595B"/>
              </a:buClr>
              <a:buFont typeface="ITC Eras Std Book"/>
              <a:buChar char="•"/>
              <a:tabLst>
                <a:tab pos="179070" algn="l"/>
              </a:tabLst>
            </a:pPr>
            <a:r>
              <a:rPr sz="1100" spc="0" dirty="0" smtClean="0">
                <a:solidFill>
                  <a:srgbClr val="58595B"/>
                </a:solidFill>
                <a:latin typeface="Arial" panose="020B0604020202020204" pitchFamily="34" charset="0"/>
                <a:cs typeface="Arial" panose="020B0604020202020204" pitchFamily="34" charset="0"/>
              </a:rPr>
              <a:t>Up to 36 color photos</a:t>
            </a:r>
            <a:endParaRPr sz="1100" dirty="0">
              <a:latin typeface="Arial" panose="020B0604020202020204" pitchFamily="34" charset="0"/>
              <a:cs typeface="Arial" panose="020B0604020202020204" pitchFamily="34" charset="0"/>
            </a:endParaRPr>
          </a:p>
          <a:p>
            <a:pPr>
              <a:lnSpc>
                <a:spcPts val="1100"/>
              </a:lnSpc>
              <a:spcBef>
                <a:spcPts val="0"/>
              </a:spcBef>
              <a:buClr>
                <a:srgbClr val="58595B"/>
              </a:buClr>
              <a:buFont typeface="ITC Eras Std Book"/>
              <a:buChar char="•"/>
            </a:pPr>
            <a:endParaRPr sz="1100" dirty="0">
              <a:latin typeface="Arial" panose="020B0604020202020204" pitchFamily="34" charset="0"/>
              <a:cs typeface="Arial" panose="020B0604020202020204" pitchFamily="34" charset="0"/>
            </a:endParaRPr>
          </a:p>
          <a:p>
            <a:pPr marL="179070" marR="1710689" indent="-165735">
              <a:lnSpc>
                <a:spcPct val="100000"/>
              </a:lnSpc>
              <a:buClr>
                <a:srgbClr val="58595B"/>
              </a:buClr>
              <a:buFont typeface="ITC Eras Std Book"/>
              <a:buChar char="•"/>
              <a:tabLst>
                <a:tab pos="179070" algn="l"/>
              </a:tabLst>
            </a:pPr>
            <a:r>
              <a:rPr sz="1100" spc="-70" dirty="0" smtClean="0">
                <a:solidFill>
                  <a:srgbClr val="58595B"/>
                </a:solidFill>
                <a:latin typeface="Arial" panose="020B0604020202020204" pitchFamily="34" charset="0"/>
                <a:cs typeface="Arial" panose="020B0604020202020204" pitchFamily="34" charset="0"/>
              </a:rPr>
              <a:t>T</a:t>
            </a:r>
            <a:r>
              <a:rPr sz="1100" spc="0" dirty="0" smtClean="0">
                <a:solidFill>
                  <a:srgbClr val="58595B"/>
                </a:solidFill>
                <a:latin typeface="Arial" panose="020B0604020202020204" pitchFamily="34" charset="0"/>
                <a:cs typeface="Arial" panose="020B0604020202020204" pitchFamily="34" charset="0"/>
              </a:rPr>
              <a:t>wo to th</a:t>
            </a:r>
            <a:r>
              <a:rPr sz="1100" spc="-35" dirty="0" smtClean="0">
                <a:solidFill>
                  <a:srgbClr val="58595B"/>
                </a:solidFill>
                <a:latin typeface="Arial" panose="020B0604020202020204" pitchFamily="34" charset="0"/>
                <a:cs typeface="Arial" panose="020B0604020202020204" pitchFamily="34" charset="0"/>
              </a:rPr>
              <a:t>r</a:t>
            </a:r>
            <a:r>
              <a:rPr sz="1100" spc="0" dirty="0" smtClean="0">
                <a:solidFill>
                  <a:srgbClr val="58595B"/>
                </a:solidFill>
                <a:latin typeface="Arial" panose="020B0604020202020204" pitchFamily="34" charset="0"/>
                <a:cs typeface="Arial" panose="020B0604020202020204" pitchFamily="34" charset="0"/>
              </a:rPr>
              <a:t>ee minutes of full motion video</a:t>
            </a:r>
            <a:endParaRPr sz="1100" dirty="0">
              <a:latin typeface="Arial" panose="020B0604020202020204" pitchFamily="34" charset="0"/>
              <a:cs typeface="Arial" panose="020B0604020202020204" pitchFamily="34" charset="0"/>
            </a:endParaRPr>
          </a:p>
          <a:p>
            <a:pPr>
              <a:lnSpc>
                <a:spcPts val="1000"/>
              </a:lnSpc>
              <a:spcBef>
                <a:spcPts val="99"/>
              </a:spcBef>
              <a:buClr>
                <a:srgbClr val="58595B"/>
              </a:buClr>
              <a:buFont typeface="ITC Eras Std Book"/>
              <a:buChar char="•"/>
            </a:pPr>
            <a:endParaRPr sz="1000" dirty="0">
              <a:latin typeface="Arial" panose="020B0604020202020204" pitchFamily="34" charset="0"/>
              <a:cs typeface="Arial" panose="020B0604020202020204" pitchFamily="34" charset="0"/>
            </a:endParaRPr>
          </a:p>
          <a:p>
            <a:pPr marL="179070" marR="1032510" indent="-165735">
              <a:lnSpc>
                <a:spcPct val="100000"/>
              </a:lnSpc>
              <a:buClr>
                <a:srgbClr val="58595B"/>
              </a:buClr>
              <a:buFont typeface="ITC Eras Std Book"/>
              <a:buChar char="•"/>
              <a:tabLst>
                <a:tab pos="179070" algn="l"/>
              </a:tabLst>
            </a:pPr>
            <a:r>
              <a:rPr sz="1100" spc="0" dirty="0" smtClean="0">
                <a:solidFill>
                  <a:srgbClr val="58595B"/>
                </a:solidFill>
                <a:latin typeface="Arial" panose="020B0604020202020204" pitchFamily="34" charset="0"/>
                <a:cs typeface="Arial" panose="020B0604020202020204" pitchFamily="34" charset="0"/>
              </a:rPr>
              <a:t>All phone and email leads sent di</a:t>
            </a:r>
            <a:r>
              <a:rPr sz="1100" spc="-35" dirty="0" smtClean="0">
                <a:solidFill>
                  <a:srgbClr val="58595B"/>
                </a:solidFill>
                <a:latin typeface="Arial" panose="020B0604020202020204" pitchFamily="34" charset="0"/>
                <a:cs typeface="Arial" panose="020B0604020202020204" pitchFamily="34" charset="0"/>
              </a:rPr>
              <a:t>r</a:t>
            </a:r>
            <a:r>
              <a:rPr sz="1100" spc="0" dirty="0" smtClean="0">
                <a:solidFill>
                  <a:srgbClr val="58595B"/>
                </a:solidFill>
                <a:latin typeface="Arial" panose="020B0604020202020204" pitchFamily="34" charset="0"/>
                <a:cs typeface="Arial" panose="020B0604020202020204" pitchFamily="34" charset="0"/>
              </a:rPr>
              <a:t>ectly to your agent</a:t>
            </a:r>
            <a:endParaRPr sz="1100" dirty="0">
              <a:latin typeface="Arial" panose="020B0604020202020204" pitchFamily="34" charset="0"/>
              <a:cs typeface="Arial" panose="020B0604020202020204" pitchFamily="34" charset="0"/>
            </a:endParaRPr>
          </a:p>
          <a:p>
            <a:pPr>
              <a:lnSpc>
                <a:spcPts val="1100"/>
              </a:lnSpc>
              <a:spcBef>
                <a:spcPts val="0"/>
              </a:spcBef>
              <a:buClr>
                <a:srgbClr val="58595B"/>
              </a:buClr>
              <a:buFont typeface="ITC Eras Std Book"/>
              <a:buChar char="•"/>
            </a:pPr>
            <a:endParaRPr sz="1100" dirty="0">
              <a:latin typeface="Arial" panose="020B0604020202020204" pitchFamily="34" charset="0"/>
              <a:cs typeface="Arial" panose="020B0604020202020204" pitchFamily="34" charset="0"/>
            </a:endParaRPr>
          </a:p>
          <a:p>
            <a:pPr marL="179070" marR="620395" indent="-165735">
              <a:lnSpc>
                <a:spcPct val="100000"/>
              </a:lnSpc>
              <a:buClr>
                <a:srgbClr val="58595B"/>
              </a:buClr>
              <a:buFont typeface="ITC Eras Std Book"/>
              <a:buChar char="•"/>
              <a:tabLst>
                <a:tab pos="179070" algn="l"/>
              </a:tabLst>
            </a:pPr>
            <a:r>
              <a:rPr sz="1100" spc="0" dirty="0" smtClean="0">
                <a:solidFill>
                  <a:srgbClr val="58595B"/>
                </a:solidFill>
                <a:latin typeface="Arial" panose="020B0604020202020204" pitchFamily="34" charset="0"/>
                <a:cs typeface="Arial" panose="020B0604020202020204" pitchFamily="34" charset="0"/>
              </a:rPr>
              <a:t>Homeseekers can schedule showings right f</a:t>
            </a:r>
            <a:r>
              <a:rPr sz="1100" spc="-35" dirty="0" smtClean="0">
                <a:solidFill>
                  <a:srgbClr val="58595B"/>
                </a:solidFill>
                <a:latin typeface="Arial" panose="020B0604020202020204" pitchFamily="34" charset="0"/>
                <a:cs typeface="Arial" panose="020B0604020202020204" pitchFamily="34" charset="0"/>
              </a:rPr>
              <a:t>r</a:t>
            </a:r>
            <a:r>
              <a:rPr sz="1100" spc="0" dirty="0" smtClean="0">
                <a:solidFill>
                  <a:srgbClr val="58595B"/>
                </a:solidFill>
                <a:latin typeface="Arial" panose="020B0604020202020204" pitchFamily="34" charset="0"/>
                <a:cs typeface="Arial" panose="020B0604020202020204" pitchFamily="34" charset="0"/>
              </a:rPr>
              <a:t>om your listing</a:t>
            </a:r>
            <a:endParaRPr sz="1100" dirty="0">
              <a:latin typeface="Arial" panose="020B0604020202020204" pitchFamily="34" charset="0"/>
              <a:cs typeface="Arial" panose="020B0604020202020204" pitchFamily="34" charset="0"/>
            </a:endParaRPr>
          </a:p>
          <a:p>
            <a:pPr>
              <a:lnSpc>
                <a:spcPts val="700"/>
              </a:lnSpc>
              <a:spcBef>
                <a:spcPts val="19"/>
              </a:spcBef>
              <a:buClr>
                <a:srgbClr val="58595B"/>
              </a:buClr>
              <a:buFont typeface="ITC Eras Std Book"/>
              <a:buChar char="•"/>
            </a:pPr>
            <a:endParaRPr sz="700" dirty="0">
              <a:latin typeface="Arial" panose="020B0604020202020204" pitchFamily="34" charset="0"/>
              <a:cs typeface="Arial" panose="020B0604020202020204" pitchFamily="34" charset="0"/>
            </a:endParaRPr>
          </a:p>
          <a:p>
            <a:pPr marL="179070" marR="272415" indent="-165735">
              <a:lnSpc>
                <a:spcPct val="128800"/>
              </a:lnSpc>
              <a:buClr>
                <a:srgbClr val="58595B"/>
              </a:buClr>
              <a:buFont typeface="ITC Eras Std Book"/>
              <a:buChar char="•"/>
              <a:tabLst>
                <a:tab pos="179070" algn="l"/>
              </a:tabLst>
            </a:pPr>
            <a:r>
              <a:rPr sz="1100" spc="0" dirty="0" smtClean="0">
                <a:solidFill>
                  <a:srgbClr val="58595B"/>
                </a:solidFill>
                <a:latin typeface="Arial" panose="020B0604020202020204" pitchFamily="34" charset="0"/>
                <a:cs typeface="Arial" panose="020B0604020202020204" pitchFamily="34" charset="0"/>
              </a:rPr>
              <a:t>Custom headline and description of your home on Sea</a:t>
            </a:r>
            <a:r>
              <a:rPr sz="1100" spc="-35" dirty="0" smtClean="0">
                <a:solidFill>
                  <a:srgbClr val="58595B"/>
                </a:solidFill>
                <a:latin typeface="Arial" panose="020B0604020202020204" pitchFamily="34" charset="0"/>
                <a:cs typeface="Arial" panose="020B0604020202020204" pitchFamily="34" charset="0"/>
              </a:rPr>
              <a:t>r</a:t>
            </a:r>
            <a:r>
              <a:rPr sz="1100" spc="0" dirty="0" smtClean="0">
                <a:solidFill>
                  <a:srgbClr val="58595B"/>
                </a:solidFill>
                <a:latin typeface="Arial" panose="020B0604020202020204" pitchFamily="34" charset="0"/>
                <a:cs typeface="Arial" panose="020B0604020202020204" pitchFamily="34" charset="0"/>
              </a:rPr>
              <a:t>ch Results and Listing Details pages</a:t>
            </a:r>
            <a:endParaRPr sz="1100" dirty="0">
              <a:latin typeface="Arial" panose="020B0604020202020204" pitchFamily="34" charset="0"/>
              <a:cs typeface="Arial" panose="020B0604020202020204" pitchFamily="34" charset="0"/>
            </a:endParaRPr>
          </a:p>
          <a:p>
            <a:pPr>
              <a:lnSpc>
                <a:spcPts val="1100"/>
              </a:lnSpc>
              <a:spcBef>
                <a:spcPts val="0"/>
              </a:spcBef>
              <a:buClr>
                <a:srgbClr val="58595B"/>
              </a:buClr>
              <a:buFont typeface="ITC Eras Std Book"/>
              <a:buChar char="•"/>
            </a:pPr>
            <a:endParaRPr sz="1100" dirty="0">
              <a:latin typeface="Arial" panose="020B0604020202020204" pitchFamily="34" charset="0"/>
              <a:cs typeface="Arial" panose="020B0604020202020204" pitchFamily="34" charset="0"/>
            </a:endParaRPr>
          </a:p>
          <a:p>
            <a:pPr marL="179070" marR="1351915" indent="-165735">
              <a:lnSpc>
                <a:spcPct val="100000"/>
              </a:lnSpc>
              <a:buClr>
                <a:srgbClr val="58595B"/>
              </a:buClr>
              <a:buFont typeface="ITC Eras Std Book"/>
              <a:buChar char="•"/>
              <a:tabLst>
                <a:tab pos="179070" algn="l"/>
              </a:tabLst>
            </a:pPr>
            <a:r>
              <a:rPr sz="1100" spc="0" dirty="0" smtClean="0">
                <a:solidFill>
                  <a:srgbClr val="58595B"/>
                </a:solidFill>
                <a:latin typeface="Arial" panose="020B0604020202020204" pitchFamily="34" charset="0"/>
                <a:cs typeface="Arial" panose="020B0604020202020204" pitchFamily="34" charset="0"/>
              </a:rPr>
              <a:t>Open House alerts to drive tra</a:t>
            </a:r>
            <a:r>
              <a:rPr sz="1100" spc="-15" dirty="0" smtClean="0">
                <a:solidFill>
                  <a:srgbClr val="58595B"/>
                </a:solidFill>
                <a:latin typeface="Arial" panose="020B0604020202020204" pitchFamily="34" charset="0"/>
                <a:cs typeface="Arial" panose="020B0604020202020204" pitchFamily="34" charset="0"/>
              </a:rPr>
              <a:t>f</a:t>
            </a:r>
            <a:r>
              <a:rPr sz="1100" spc="0" dirty="0" smtClean="0">
                <a:solidFill>
                  <a:srgbClr val="58595B"/>
                </a:solidFill>
                <a:latin typeface="Arial" panose="020B0604020202020204" pitchFamily="34" charset="0"/>
                <a:cs typeface="Arial" panose="020B0604020202020204" pitchFamily="34" charset="0"/>
              </a:rPr>
              <a:t>fic to your home</a:t>
            </a:r>
            <a:endParaRPr sz="1100" dirty="0">
              <a:latin typeface="Arial" panose="020B0604020202020204" pitchFamily="34" charset="0"/>
              <a:cs typeface="Arial" panose="020B0604020202020204" pitchFamily="34" charset="0"/>
            </a:endParaRPr>
          </a:p>
          <a:p>
            <a:pPr>
              <a:lnSpc>
                <a:spcPts val="1000"/>
              </a:lnSpc>
              <a:spcBef>
                <a:spcPts val="99"/>
              </a:spcBef>
              <a:buClr>
                <a:srgbClr val="58595B"/>
              </a:buClr>
              <a:buFont typeface="ITC Eras Std Book"/>
              <a:buChar char="•"/>
            </a:pPr>
            <a:endParaRPr sz="1000" dirty="0">
              <a:latin typeface="Arial" panose="020B0604020202020204" pitchFamily="34" charset="0"/>
              <a:cs typeface="Arial" panose="020B0604020202020204" pitchFamily="34" charset="0"/>
            </a:endParaRPr>
          </a:p>
          <a:p>
            <a:pPr marL="179070" marR="534035" indent="-165735">
              <a:lnSpc>
                <a:spcPct val="100000"/>
              </a:lnSpc>
              <a:buClr>
                <a:srgbClr val="58595B"/>
              </a:buClr>
              <a:buFont typeface="ITC Eras Std Book"/>
              <a:buChar char="•"/>
              <a:tabLst>
                <a:tab pos="179070" algn="l"/>
              </a:tabLst>
            </a:pPr>
            <a:r>
              <a:rPr sz="1100" spc="0" dirty="0" smtClean="0">
                <a:solidFill>
                  <a:srgbClr val="58595B"/>
                </a:solidFill>
                <a:latin typeface="Arial" panose="020B0604020202020204" pitchFamily="34" charset="0"/>
                <a:cs typeface="Arial" panose="020B0604020202020204" pitchFamily="34" charset="0"/>
              </a:rPr>
              <a:t>Reports on viewer visits to your listing we can sha</a:t>
            </a:r>
            <a:r>
              <a:rPr sz="1100" spc="-35" dirty="0" smtClean="0">
                <a:solidFill>
                  <a:srgbClr val="58595B"/>
                </a:solidFill>
                <a:latin typeface="Arial" panose="020B0604020202020204" pitchFamily="34" charset="0"/>
                <a:cs typeface="Arial" panose="020B0604020202020204" pitchFamily="34" charset="0"/>
              </a:rPr>
              <a:t>r</a:t>
            </a:r>
            <a:r>
              <a:rPr sz="1100" spc="0" dirty="0" smtClean="0">
                <a:solidFill>
                  <a:srgbClr val="58595B"/>
                </a:solidFill>
                <a:latin typeface="Arial" panose="020B0604020202020204" pitchFamily="34" charset="0"/>
                <a:cs typeface="Arial" panose="020B0604020202020204" pitchFamily="34" charset="0"/>
              </a:rPr>
              <a:t>e with you</a:t>
            </a:r>
            <a:endParaRPr sz="1100" dirty="0">
              <a:latin typeface="Arial" panose="020B0604020202020204" pitchFamily="34" charset="0"/>
              <a:cs typeface="Arial" panose="020B0604020202020204" pitchFamily="34" charset="0"/>
            </a:endParaRPr>
          </a:p>
          <a:p>
            <a:pPr>
              <a:lnSpc>
                <a:spcPts val="1000"/>
              </a:lnSpc>
            </a:pPr>
            <a:endParaRPr sz="1000" dirty="0">
              <a:latin typeface="Arial" panose="020B0604020202020204" pitchFamily="34" charset="0"/>
              <a:cs typeface="Arial" panose="020B0604020202020204" pitchFamily="34" charset="0"/>
            </a:endParaRPr>
          </a:p>
          <a:p>
            <a:pPr>
              <a:lnSpc>
                <a:spcPts val="1000"/>
              </a:lnSpc>
              <a:spcBef>
                <a:spcPts val="11"/>
              </a:spcBef>
            </a:pPr>
            <a:endParaRPr sz="1000" dirty="0">
              <a:latin typeface="Arial" panose="020B0604020202020204" pitchFamily="34" charset="0"/>
              <a:cs typeface="Arial" panose="020B0604020202020204" pitchFamily="34" charset="0"/>
            </a:endParaRPr>
          </a:p>
          <a:p>
            <a:pPr marL="12700" marR="12700">
              <a:lnSpc>
                <a:spcPct val="128800"/>
              </a:lnSpc>
            </a:pPr>
            <a:r>
              <a:rPr sz="1100" b="1" spc="-30" dirty="0" smtClean="0">
                <a:solidFill>
                  <a:srgbClr val="52144D"/>
                </a:solidFill>
                <a:latin typeface="Arial" panose="020B0604020202020204" pitchFamily="34" charset="0"/>
                <a:cs typeface="Arial" panose="020B0604020202020204" pitchFamily="34" charset="0"/>
              </a:rPr>
              <a:t>W</a:t>
            </a:r>
            <a:r>
              <a:rPr sz="1100" b="1" spc="0" dirty="0" smtClean="0">
                <a:solidFill>
                  <a:srgbClr val="52144D"/>
                </a:solidFill>
                <a:latin typeface="Arial" panose="020B0604020202020204" pitchFamily="34" charset="0"/>
                <a:cs typeface="Arial" panose="020B0604020202020204" pitchFamily="34" charset="0"/>
              </a:rPr>
              <a:t>e </a:t>
            </a:r>
            <a:r>
              <a:rPr sz="1100" b="1" spc="-20" dirty="0" smtClean="0">
                <a:solidFill>
                  <a:srgbClr val="52144D"/>
                </a:solidFill>
                <a:latin typeface="Arial" panose="020B0604020202020204" pitchFamily="34" charset="0"/>
                <a:cs typeface="Arial" panose="020B0604020202020204" pitchFamily="34" charset="0"/>
              </a:rPr>
              <a:t> </a:t>
            </a:r>
            <a:r>
              <a:rPr sz="1100" b="1" spc="0" dirty="0" smtClean="0">
                <a:solidFill>
                  <a:srgbClr val="52144D"/>
                </a:solidFill>
                <a:latin typeface="Arial" panose="020B0604020202020204" pitchFamily="34" charset="0"/>
                <a:cs typeface="Arial" panose="020B0604020202020204" pitchFamily="34" charset="0"/>
              </a:rPr>
              <a:t>look </a:t>
            </a:r>
            <a:r>
              <a:rPr sz="1100" b="1" spc="-20" dirty="0" smtClean="0">
                <a:solidFill>
                  <a:srgbClr val="52144D"/>
                </a:solidFill>
                <a:latin typeface="Arial" panose="020B0604020202020204" pitchFamily="34" charset="0"/>
                <a:cs typeface="Arial" panose="020B0604020202020204" pitchFamily="34" charset="0"/>
              </a:rPr>
              <a:t> </a:t>
            </a:r>
            <a:r>
              <a:rPr sz="1100" b="1" spc="0" dirty="0" smtClean="0">
                <a:solidFill>
                  <a:srgbClr val="52144D"/>
                </a:solidFill>
                <a:latin typeface="Arial" panose="020B0604020202020204" pitchFamily="34" charset="0"/>
                <a:cs typeface="Arial" panose="020B0604020202020204" pitchFamily="34" charset="0"/>
              </a:rPr>
              <a:t>fo</a:t>
            </a:r>
            <a:r>
              <a:rPr sz="1100" b="1" spc="10" dirty="0" smtClean="0">
                <a:solidFill>
                  <a:srgbClr val="52144D"/>
                </a:solidFill>
                <a:latin typeface="Arial" panose="020B0604020202020204" pitchFamily="34" charset="0"/>
                <a:cs typeface="Arial" panose="020B0604020202020204" pitchFamily="34" charset="0"/>
              </a:rPr>
              <a:t>r</a:t>
            </a:r>
            <a:r>
              <a:rPr sz="1100" b="1" spc="0" dirty="0" smtClean="0">
                <a:solidFill>
                  <a:srgbClr val="52144D"/>
                </a:solidFill>
                <a:latin typeface="Arial" panose="020B0604020202020204" pitchFamily="34" charset="0"/>
                <a:cs typeface="Arial" panose="020B0604020202020204" pitchFamily="34" charset="0"/>
              </a:rPr>
              <a:t>wa</a:t>
            </a:r>
            <a:r>
              <a:rPr sz="1100" b="1" spc="-35" dirty="0" smtClean="0">
                <a:solidFill>
                  <a:srgbClr val="52144D"/>
                </a:solidFill>
                <a:latin typeface="Arial" panose="020B0604020202020204" pitchFamily="34" charset="0"/>
                <a:cs typeface="Arial" panose="020B0604020202020204" pitchFamily="34" charset="0"/>
              </a:rPr>
              <a:t>r</a:t>
            </a:r>
            <a:r>
              <a:rPr sz="1100" b="1" spc="0" dirty="0" smtClean="0">
                <a:solidFill>
                  <a:srgbClr val="52144D"/>
                </a:solidFill>
                <a:latin typeface="Arial" panose="020B0604020202020204" pitchFamily="34" charset="0"/>
                <a:cs typeface="Arial" panose="020B0604020202020204" pitchFamily="34" charset="0"/>
              </a:rPr>
              <a:t>d </a:t>
            </a:r>
            <a:r>
              <a:rPr sz="1100" b="1" spc="-20" dirty="0" smtClean="0">
                <a:solidFill>
                  <a:srgbClr val="52144D"/>
                </a:solidFill>
                <a:latin typeface="Arial" panose="020B0604020202020204" pitchFamily="34" charset="0"/>
                <a:cs typeface="Arial" panose="020B0604020202020204" pitchFamily="34" charset="0"/>
              </a:rPr>
              <a:t> </a:t>
            </a:r>
            <a:r>
              <a:rPr sz="1100" b="1" spc="0" dirty="0" smtClean="0">
                <a:solidFill>
                  <a:srgbClr val="52144D"/>
                </a:solidFill>
                <a:latin typeface="Arial" panose="020B0604020202020204" pitchFamily="34" charset="0"/>
                <a:cs typeface="Arial" panose="020B0604020202020204" pitchFamily="34" charset="0"/>
              </a:rPr>
              <a:t>to </a:t>
            </a:r>
            <a:r>
              <a:rPr sz="1100" b="1" spc="-20" dirty="0" smtClean="0">
                <a:solidFill>
                  <a:srgbClr val="52144D"/>
                </a:solidFill>
                <a:latin typeface="Arial" panose="020B0604020202020204" pitchFamily="34" charset="0"/>
                <a:cs typeface="Arial" panose="020B0604020202020204" pitchFamily="34" charset="0"/>
              </a:rPr>
              <a:t> </a:t>
            </a:r>
            <a:r>
              <a:rPr sz="1100" b="1" spc="0" dirty="0" smtClean="0">
                <a:solidFill>
                  <a:srgbClr val="52144D"/>
                </a:solidFill>
                <a:latin typeface="Arial" panose="020B0604020202020204" pitchFamily="34" charset="0"/>
                <a:cs typeface="Arial" panose="020B0604020202020204" pitchFamily="34" charset="0"/>
              </a:rPr>
              <a:t>leveraging </a:t>
            </a:r>
            <a:r>
              <a:rPr sz="1100" b="1" spc="-20" dirty="0" smtClean="0">
                <a:solidFill>
                  <a:srgbClr val="52144D"/>
                </a:solidFill>
                <a:latin typeface="Arial" panose="020B0604020202020204" pitchFamily="34" charset="0"/>
                <a:cs typeface="Arial" panose="020B0604020202020204" pitchFamily="34" charset="0"/>
              </a:rPr>
              <a:t> </a:t>
            </a:r>
            <a:r>
              <a:rPr sz="1100" b="1" spc="0" dirty="0" smtClean="0">
                <a:solidFill>
                  <a:srgbClr val="52144D"/>
                </a:solidFill>
                <a:latin typeface="Arial" panose="020B0604020202020204" pitchFamily="34" charset="0"/>
                <a:cs typeface="Arial" panose="020B0604020202020204" pitchFamily="34" charset="0"/>
              </a:rPr>
              <a:t>our </a:t>
            </a:r>
            <a:r>
              <a:rPr sz="1100" b="1" spc="-20" dirty="0" smtClean="0">
                <a:solidFill>
                  <a:srgbClr val="52144D"/>
                </a:solidFill>
                <a:latin typeface="Arial" panose="020B0604020202020204" pitchFamily="34" charset="0"/>
                <a:cs typeface="Arial" panose="020B0604020202020204" pitchFamily="34" charset="0"/>
              </a:rPr>
              <a:t> </a:t>
            </a:r>
            <a:r>
              <a:rPr sz="1100" b="1" spc="0" dirty="0" smtClean="0">
                <a:solidFill>
                  <a:srgbClr val="52144D"/>
                </a:solidFill>
                <a:latin typeface="Arial" panose="020B0604020202020204" pitchFamily="34" charset="0"/>
                <a:cs typeface="Arial" panose="020B0604020202020204" pitchFamily="34" charset="0"/>
              </a:rPr>
              <a:t>company</a:t>
            </a:r>
            <a:r>
              <a:rPr sz="1100" b="1" spc="-185" dirty="0" smtClean="0">
                <a:solidFill>
                  <a:srgbClr val="52144D"/>
                </a:solidFill>
                <a:latin typeface="Arial" panose="020B0604020202020204" pitchFamily="34" charset="0"/>
                <a:cs typeface="Arial" panose="020B0604020202020204" pitchFamily="34" charset="0"/>
              </a:rPr>
              <a:t>’</a:t>
            </a:r>
            <a:r>
              <a:rPr sz="1100" b="1" spc="0" dirty="0" smtClean="0">
                <a:solidFill>
                  <a:srgbClr val="52144D"/>
                </a:solidFill>
                <a:latin typeface="Arial" panose="020B0604020202020204" pitchFamily="34" charset="0"/>
                <a:cs typeface="Arial" panose="020B0604020202020204" pitchFamily="34" charset="0"/>
              </a:rPr>
              <a:t>s </a:t>
            </a:r>
            <a:r>
              <a:rPr sz="1100" b="1" spc="-20" dirty="0" smtClean="0">
                <a:solidFill>
                  <a:srgbClr val="52144D"/>
                </a:solidFill>
                <a:latin typeface="Arial" panose="020B0604020202020204" pitchFamily="34" charset="0"/>
                <a:cs typeface="Arial" panose="020B0604020202020204" pitchFamily="34" charset="0"/>
              </a:rPr>
              <a:t> </a:t>
            </a:r>
            <a:r>
              <a:rPr sz="1100" b="1" spc="0" dirty="0" smtClean="0">
                <a:solidFill>
                  <a:srgbClr val="52144D"/>
                </a:solidFill>
                <a:latin typeface="Arial" panose="020B0604020202020204" pitchFamily="34" charset="0"/>
                <a:cs typeface="Arial" panose="020B0604020202020204" pitchFamily="34" charset="0"/>
              </a:rPr>
              <a:t>Showcase Membership </a:t>
            </a:r>
            <a:r>
              <a:rPr sz="1100" b="1" spc="-185" dirty="0" smtClean="0">
                <a:solidFill>
                  <a:srgbClr val="52144D"/>
                </a:solidFill>
                <a:latin typeface="Arial" panose="020B0604020202020204" pitchFamily="34" charset="0"/>
                <a:cs typeface="Arial" panose="020B0604020202020204" pitchFamily="34" charset="0"/>
              </a:rPr>
              <a:t> </a:t>
            </a:r>
            <a:r>
              <a:rPr sz="1100" b="1" spc="0" dirty="0" smtClean="0">
                <a:solidFill>
                  <a:srgbClr val="52144D"/>
                </a:solidFill>
                <a:latin typeface="Arial" panose="020B0604020202020204" pitchFamily="34" charset="0"/>
                <a:cs typeface="Arial" panose="020B0604020202020204" pitchFamily="34" charset="0"/>
              </a:rPr>
              <a:t>in </a:t>
            </a:r>
            <a:r>
              <a:rPr sz="1100" b="1" spc="-185" dirty="0" smtClean="0">
                <a:solidFill>
                  <a:srgbClr val="52144D"/>
                </a:solidFill>
                <a:latin typeface="Arial" panose="020B0604020202020204" pitchFamily="34" charset="0"/>
                <a:cs typeface="Arial" panose="020B0604020202020204" pitchFamily="34" charset="0"/>
              </a:rPr>
              <a:t> </a:t>
            </a:r>
            <a:r>
              <a:rPr sz="1100" b="1" spc="-35" dirty="0" smtClean="0">
                <a:solidFill>
                  <a:srgbClr val="52144D"/>
                </a:solidFill>
                <a:latin typeface="Arial" panose="020B0604020202020204" pitchFamily="34" charset="0"/>
                <a:cs typeface="Arial" panose="020B0604020202020204" pitchFamily="34" charset="0"/>
              </a:rPr>
              <a:t>r</a:t>
            </a:r>
            <a:r>
              <a:rPr sz="1100" b="1" spc="0" dirty="0" smtClean="0">
                <a:solidFill>
                  <a:srgbClr val="52144D"/>
                </a:solidFill>
                <a:latin typeface="Arial" panose="020B0604020202020204" pitchFamily="34" charset="0"/>
                <a:cs typeface="Arial" panose="020B0604020202020204" pitchFamily="34" charset="0"/>
              </a:rPr>
              <a:t>ealto</a:t>
            </a:r>
            <a:r>
              <a:rPr sz="1100" b="1" spc="-140" dirty="0" smtClean="0">
                <a:solidFill>
                  <a:srgbClr val="52144D"/>
                </a:solidFill>
                <a:latin typeface="Arial" panose="020B0604020202020204" pitchFamily="34" charset="0"/>
                <a:cs typeface="Arial" panose="020B0604020202020204" pitchFamily="34" charset="0"/>
              </a:rPr>
              <a:t>r</a:t>
            </a:r>
            <a:r>
              <a:rPr sz="1100" b="1" spc="0" dirty="0" smtClean="0">
                <a:solidFill>
                  <a:srgbClr val="52144D"/>
                </a:solidFill>
                <a:latin typeface="Arial" panose="020B0604020202020204" pitchFamily="34" charset="0"/>
                <a:cs typeface="Arial" panose="020B0604020202020204" pitchFamily="34" charset="0"/>
              </a:rPr>
              <a:t>.com </a:t>
            </a:r>
            <a:r>
              <a:rPr sz="1100" b="1" spc="-185" dirty="0" smtClean="0">
                <a:solidFill>
                  <a:srgbClr val="52144D"/>
                </a:solidFill>
                <a:latin typeface="Arial" panose="020B0604020202020204" pitchFamily="34" charset="0"/>
                <a:cs typeface="Arial" panose="020B0604020202020204" pitchFamily="34" charset="0"/>
              </a:rPr>
              <a:t> </a:t>
            </a:r>
            <a:r>
              <a:rPr sz="1100" b="1" spc="0" dirty="0" smtClean="0">
                <a:solidFill>
                  <a:srgbClr val="52144D"/>
                </a:solidFill>
                <a:latin typeface="Arial" panose="020B0604020202020204" pitchFamily="34" charset="0"/>
                <a:cs typeface="Arial" panose="020B0604020202020204" pitchFamily="34" charset="0"/>
              </a:rPr>
              <a:t>to </a:t>
            </a:r>
            <a:r>
              <a:rPr sz="1100" b="1" spc="-185" dirty="0" smtClean="0">
                <a:solidFill>
                  <a:srgbClr val="52144D"/>
                </a:solidFill>
                <a:latin typeface="Arial" panose="020B0604020202020204" pitchFamily="34" charset="0"/>
                <a:cs typeface="Arial" panose="020B0604020202020204" pitchFamily="34" charset="0"/>
              </a:rPr>
              <a:t> </a:t>
            </a:r>
            <a:r>
              <a:rPr sz="1100" b="1" spc="0" dirty="0" smtClean="0">
                <a:solidFill>
                  <a:srgbClr val="52144D"/>
                </a:solidFill>
                <a:latin typeface="Arial" panose="020B0604020202020204" pitchFamily="34" charset="0"/>
                <a:cs typeface="Arial" panose="020B0604020202020204" pitchFamily="34" charset="0"/>
              </a:rPr>
              <a:t>see </a:t>
            </a:r>
            <a:r>
              <a:rPr sz="1100" b="1" spc="-185" dirty="0" smtClean="0">
                <a:solidFill>
                  <a:srgbClr val="52144D"/>
                </a:solidFill>
                <a:latin typeface="Arial" panose="020B0604020202020204" pitchFamily="34" charset="0"/>
                <a:cs typeface="Arial" panose="020B0604020202020204" pitchFamily="34" charset="0"/>
              </a:rPr>
              <a:t> </a:t>
            </a:r>
            <a:r>
              <a:rPr sz="1100" b="1" spc="0" dirty="0" smtClean="0">
                <a:solidFill>
                  <a:srgbClr val="52144D"/>
                </a:solidFill>
                <a:latin typeface="Arial" panose="020B0604020202020204" pitchFamily="34" charset="0"/>
                <a:cs typeface="Arial" panose="020B0604020202020204" pitchFamily="34" charset="0"/>
              </a:rPr>
              <a:t>that </a:t>
            </a:r>
            <a:r>
              <a:rPr sz="1100" b="1" spc="-185" dirty="0" smtClean="0">
                <a:solidFill>
                  <a:srgbClr val="52144D"/>
                </a:solidFill>
                <a:latin typeface="Arial" panose="020B0604020202020204" pitchFamily="34" charset="0"/>
                <a:cs typeface="Arial" panose="020B0604020202020204" pitchFamily="34" charset="0"/>
              </a:rPr>
              <a:t> </a:t>
            </a:r>
            <a:r>
              <a:rPr sz="1100" b="1" spc="0" dirty="0" smtClean="0">
                <a:solidFill>
                  <a:srgbClr val="52144D"/>
                </a:solidFill>
                <a:latin typeface="Arial" panose="020B0604020202020204" pitchFamily="34" charset="0"/>
                <a:cs typeface="Arial" panose="020B0604020202020204" pitchFamily="34" charset="0"/>
              </a:rPr>
              <a:t>your </a:t>
            </a:r>
            <a:r>
              <a:rPr sz="1100" b="1" spc="-185" dirty="0" smtClean="0">
                <a:solidFill>
                  <a:srgbClr val="52144D"/>
                </a:solidFill>
                <a:latin typeface="Arial" panose="020B0604020202020204" pitchFamily="34" charset="0"/>
                <a:cs typeface="Arial" panose="020B0604020202020204" pitchFamily="34" charset="0"/>
              </a:rPr>
              <a:t> </a:t>
            </a:r>
            <a:r>
              <a:rPr sz="1100" b="1" spc="0" dirty="0" smtClean="0">
                <a:solidFill>
                  <a:srgbClr val="52144D"/>
                </a:solidFill>
                <a:latin typeface="Arial" panose="020B0604020202020204" pitchFamily="34" charset="0"/>
                <a:cs typeface="Arial" panose="020B0604020202020204" pitchFamily="34" charset="0"/>
              </a:rPr>
              <a:t>home </a:t>
            </a:r>
            <a:r>
              <a:rPr sz="1100" b="1" spc="-185" dirty="0" smtClean="0">
                <a:solidFill>
                  <a:srgbClr val="52144D"/>
                </a:solidFill>
                <a:latin typeface="Arial" panose="020B0604020202020204" pitchFamily="34" charset="0"/>
                <a:cs typeface="Arial" panose="020B0604020202020204" pitchFamily="34" charset="0"/>
              </a:rPr>
              <a:t> </a:t>
            </a:r>
            <a:r>
              <a:rPr sz="1100" b="1" spc="0" dirty="0" smtClean="0">
                <a:solidFill>
                  <a:srgbClr val="52144D"/>
                </a:solidFill>
                <a:latin typeface="Arial" panose="020B0604020202020204" pitchFamily="34" charset="0"/>
                <a:cs typeface="Arial" panose="020B0604020202020204" pitchFamily="34" charset="0"/>
              </a:rPr>
              <a:t>catches buyers’ eyes first and fast!</a:t>
            </a:r>
            <a:endParaRPr sz="1100" dirty="0">
              <a:latin typeface="Arial" panose="020B0604020202020204" pitchFamily="34" charset="0"/>
              <a:cs typeface="Arial" panose="020B0604020202020204" pitchFamily="34" charset="0"/>
            </a:endParaRPr>
          </a:p>
        </p:txBody>
      </p:sp>
      <p:sp>
        <p:nvSpPr>
          <p:cNvPr id="6" name="object 6"/>
          <p:cNvSpPr/>
          <p:nvPr/>
        </p:nvSpPr>
        <p:spPr>
          <a:xfrm>
            <a:off x="5181600" y="2358656"/>
            <a:ext cx="2185121" cy="1640389"/>
          </a:xfrm>
          <a:prstGeom prst="rect">
            <a:avLst/>
          </a:prstGeom>
          <a:blipFill>
            <a:blip r:embed="rId2" cstate="print"/>
            <a:stretch>
              <a:fillRect/>
            </a:stretch>
          </a:blipFill>
        </p:spPr>
        <p:txBody>
          <a:bodyPr wrap="square" lIns="0" tIns="0" rIns="0" bIns="0" rtlCol="0">
            <a:noAutofit/>
          </a:bodyPr>
          <a:lstStyle/>
          <a:p>
            <a:endParaRPr/>
          </a:p>
        </p:txBody>
      </p:sp>
      <p:sp>
        <p:nvSpPr>
          <p:cNvPr id="7" name="object 7"/>
          <p:cNvSpPr/>
          <p:nvPr/>
        </p:nvSpPr>
        <p:spPr>
          <a:xfrm>
            <a:off x="5181600" y="2358644"/>
            <a:ext cx="2185123" cy="1640395"/>
          </a:xfrm>
          <a:custGeom>
            <a:avLst/>
            <a:gdLst/>
            <a:ahLst/>
            <a:cxnLst/>
            <a:rect l="l" t="t" r="r" b="b"/>
            <a:pathLst>
              <a:path w="2328379" h="1747939">
                <a:moveTo>
                  <a:pt x="0" y="1747939"/>
                </a:moveTo>
                <a:lnTo>
                  <a:pt x="2328379" y="1747939"/>
                </a:lnTo>
                <a:lnTo>
                  <a:pt x="2328379" y="0"/>
                </a:lnTo>
                <a:lnTo>
                  <a:pt x="0" y="0"/>
                </a:lnTo>
                <a:lnTo>
                  <a:pt x="0" y="1747939"/>
                </a:lnTo>
                <a:close/>
              </a:path>
            </a:pathLst>
          </a:custGeom>
          <a:ln w="6350">
            <a:solidFill>
              <a:srgbClr val="58595B"/>
            </a:solidFill>
          </a:ln>
        </p:spPr>
        <p:txBody>
          <a:bodyPr wrap="square" lIns="0" tIns="0" rIns="0" bIns="0" rtlCol="0">
            <a:noAutofit/>
          </a:bodyPr>
          <a:lstStyle/>
          <a:p>
            <a:endParaRPr/>
          </a:p>
        </p:txBody>
      </p:sp>
      <p:sp>
        <p:nvSpPr>
          <p:cNvPr id="8" name="object 8"/>
          <p:cNvSpPr/>
          <p:nvPr/>
        </p:nvSpPr>
        <p:spPr>
          <a:xfrm>
            <a:off x="5181599" y="4258802"/>
            <a:ext cx="2185122" cy="1688407"/>
          </a:xfrm>
          <a:prstGeom prst="rect">
            <a:avLst/>
          </a:prstGeom>
          <a:blipFill>
            <a:blip r:embed="rId3" cstate="print"/>
            <a:stretch>
              <a:fillRect/>
            </a:stretch>
          </a:blipFill>
        </p:spPr>
        <p:txBody>
          <a:bodyPr wrap="square" lIns="0" tIns="0" rIns="0" bIns="0" rtlCol="0">
            <a:noAutofit/>
          </a:bodyPr>
          <a:lstStyle/>
          <a:p>
            <a:endParaRPr/>
          </a:p>
        </p:txBody>
      </p:sp>
      <p:sp>
        <p:nvSpPr>
          <p:cNvPr id="9" name="object 9"/>
          <p:cNvSpPr/>
          <p:nvPr/>
        </p:nvSpPr>
        <p:spPr>
          <a:xfrm>
            <a:off x="5181600" y="4258805"/>
            <a:ext cx="2185123" cy="1688403"/>
          </a:xfrm>
          <a:custGeom>
            <a:avLst/>
            <a:gdLst/>
            <a:ahLst/>
            <a:cxnLst/>
            <a:rect l="l" t="t" r="r" b="b"/>
            <a:pathLst>
              <a:path w="2328379" h="1799094">
                <a:moveTo>
                  <a:pt x="0" y="1799094"/>
                </a:moveTo>
                <a:lnTo>
                  <a:pt x="2328379" y="1799094"/>
                </a:lnTo>
                <a:lnTo>
                  <a:pt x="2328379" y="0"/>
                </a:lnTo>
                <a:lnTo>
                  <a:pt x="0" y="0"/>
                </a:lnTo>
                <a:lnTo>
                  <a:pt x="0" y="1799094"/>
                </a:lnTo>
                <a:close/>
              </a:path>
            </a:pathLst>
          </a:custGeom>
          <a:ln w="6350">
            <a:solidFill>
              <a:srgbClr val="231F20"/>
            </a:solidFill>
          </a:ln>
        </p:spPr>
        <p:txBody>
          <a:bodyPr wrap="square" lIns="0" tIns="0" rIns="0" bIns="0" rtlCol="0">
            <a:noAutofit/>
          </a:bodyPr>
          <a:lstStyle/>
          <a:p>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50287" b="-49716"/>
          <a:stretch/>
        </p:blipFill>
        <p:spPr>
          <a:xfrm>
            <a:off x="5604522" y="9073055"/>
            <a:ext cx="1857159" cy="90914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0" rIns="0" bIns="0" rtlCol="0">
            <a:noAutofit/>
          </a:bodyPr>
          <a:lstStyle/>
          <a:p>
            <a:pPr marL="1139190">
              <a:lnSpc>
                <a:spcPts val="4120"/>
              </a:lnSpc>
            </a:pPr>
            <a:r>
              <a:rPr sz="2400" dirty="0" smtClean="0">
                <a:solidFill>
                  <a:srgbClr val="52144D"/>
                </a:solidFill>
                <a:latin typeface="Georgia" panose="02040502050405020303" pitchFamily="18" charset="0"/>
                <a:cs typeface="ITC Eras Std Light"/>
              </a:rPr>
              <a:t>LOCAL MARKETS</a:t>
            </a:r>
            <a:endParaRPr sz="2400" dirty="0">
              <a:latin typeface="Georgia" panose="02040502050405020303" pitchFamily="18" charset="0"/>
              <a:cs typeface="ITC Eras Std Light"/>
            </a:endParaRPr>
          </a:p>
          <a:p>
            <a:pPr marL="1139190">
              <a:lnSpc>
                <a:spcPts val="1500"/>
              </a:lnSpc>
            </a:pPr>
            <a:r>
              <a:rPr sz="1550" dirty="0" smtClean="0">
                <a:solidFill>
                  <a:srgbClr val="52144D"/>
                </a:solidFill>
                <a:latin typeface="Georgia" panose="02040502050405020303" pitchFamily="18" charset="0"/>
                <a:cs typeface="ITC Eras Std Medium"/>
              </a:rPr>
              <a:t>for National Reach</a:t>
            </a:r>
            <a:endParaRPr sz="1550" dirty="0">
              <a:latin typeface="Georgia" panose="02040502050405020303" pitchFamily="18" charset="0"/>
              <a:cs typeface="ITC Eras Std Medium"/>
            </a:endParaRPr>
          </a:p>
        </p:txBody>
      </p:sp>
      <p:sp>
        <p:nvSpPr>
          <p:cNvPr id="4" name="object 4"/>
          <p:cNvSpPr/>
          <p:nvPr/>
        </p:nvSpPr>
        <p:spPr>
          <a:xfrm>
            <a:off x="461962" y="1770062"/>
            <a:ext cx="6848475" cy="0"/>
          </a:xfrm>
          <a:custGeom>
            <a:avLst/>
            <a:gdLst/>
            <a:ahLst/>
            <a:cxnLst/>
            <a:rect l="l" t="t" r="r" b="b"/>
            <a:pathLst>
              <a:path w="6848475">
                <a:moveTo>
                  <a:pt x="0" y="0"/>
                </a:moveTo>
                <a:lnTo>
                  <a:pt x="6848475" y="0"/>
                </a:lnTo>
              </a:path>
            </a:pathLst>
          </a:custGeom>
          <a:ln w="6350">
            <a:solidFill>
              <a:srgbClr val="58595B"/>
            </a:solidFill>
          </a:ln>
        </p:spPr>
        <p:txBody>
          <a:bodyPr wrap="square" lIns="0" tIns="0" rIns="0" bIns="0" rtlCol="0">
            <a:noAutofit/>
          </a:bodyPr>
          <a:lstStyle/>
          <a:p>
            <a:endParaRPr/>
          </a:p>
        </p:txBody>
      </p:sp>
      <p:sp>
        <p:nvSpPr>
          <p:cNvPr id="5" name="object 5"/>
          <p:cNvSpPr txBox="1"/>
          <p:nvPr/>
        </p:nvSpPr>
        <p:spPr>
          <a:xfrm>
            <a:off x="446087" y="1916877"/>
            <a:ext cx="6370955" cy="447040"/>
          </a:xfrm>
          <a:prstGeom prst="rect">
            <a:avLst/>
          </a:prstGeom>
        </p:spPr>
        <p:txBody>
          <a:bodyPr vert="horz" wrap="square" lIns="0" tIns="0" rIns="0" bIns="0" rtlCol="0">
            <a:noAutofit/>
          </a:bodyPr>
          <a:lstStyle/>
          <a:p>
            <a:pPr marL="12700" marR="12700">
              <a:lnSpc>
                <a:spcPct val="128800"/>
              </a:lnSpc>
            </a:pPr>
            <a:r>
              <a:rPr sz="1100" b="1" dirty="0" smtClean="0">
                <a:solidFill>
                  <a:srgbClr val="52144D"/>
                </a:solidFill>
                <a:latin typeface="Arial" panose="020B0604020202020204" pitchFamily="34" charset="0"/>
                <a:cs typeface="Arial" panose="020B0604020202020204" pitchFamily="34" charset="0"/>
              </a:rPr>
              <a:t>In addition to p</a:t>
            </a:r>
            <a:r>
              <a:rPr sz="1100" b="1" spc="-35" dirty="0" smtClean="0">
                <a:solidFill>
                  <a:srgbClr val="52144D"/>
                </a:solidFill>
                <a:latin typeface="Arial" panose="020B0604020202020204" pitchFamily="34" charset="0"/>
                <a:cs typeface="Arial" panose="020B0604020202020204" pitchFamily="34" charset="0"/>
              </a:rPr>
              <a:t>r</a:t>
            </a:r>
            <a:r>
              <a:rPr sz="1100" b="1" spc="0" dirty="0" smtClean="0">
                <a:solidFill>
                  <a:srgbClr val="52144D"/>
                </a:solidFill>
                <a:latin typeface="Arial" panose="020B0604020202020204" pitchFamily="34" charset="0"/>
                <a:cs typeface="Arial" panose="020B0604020202020204" pitchFamily="34" charset="0"/>
              </a:rPr>
              <a:t>omotion on key </a:t>
            </a:r>
            <a:r>
              <a:rPr sz="1100" b="1" spc="-35" dirty="0" smtClean="0">
                <a:solidFill>
                  <a:srgbClr val="52144D"/>
                </a:solidFill>
                <a:latin typeface="Arial" panose="020B0604020202020204" pitchFamily="34" charset="0"/>
                <a:cs typeface="Arial" panose="020B0604020202020204" pitchFamily="34" charset="0"/>
              </a:rPr>
              <a:t>r</a:t>
            </a:r>
            <a:r>
              <a:rPr sz="1100" b="1" spc="0" dirty="0" smtClean="0">
                <a:solidFill>
                  <a:srgbClr val="52144D"/>
                </a:solidFill>
                <a:latin typeface="Arial" panose="020B0604020202020204" pitchFamily="34" charset="0"/>
                <a:cs typeface="Arial" panose="020B0604020202020204" pitchFamily="34" charset="0"/>
              </a:rPr>
              <a:t>eal estate websites, your listing will be </a:t>
            </a:r>
            <a:r>
              <a:rPr lang="en-US" sz="1100" b="1" spc="0" dirty="0" smtClean="0">
                <a:solidFill>
                  <a:srgbClr val="52144D"/>
                </a:solidFill>
                <a:latin typeface="Arial" panose="020B0604020202020204" pitchFamily="34" charset="0"/>
                <a:cs typeface="Arial" panose="020B0604020202020204" pitchFamily="34" charset="0"/>
              </a:rPr>
              <a:t>syndicated</a:t>
            </a:r>
            <a:r>
              <a:rPr sz="1100" b="1" spc="0" dirty="0" smtClean="0">
                <a:solidFill>
                  <a:srgbClr val="52144D"/>
                </a:solidFill>
                <a:latin typeface="Arial" panose="020B0604020202020204" pitchFamily="34" charset="0"/>
                <a:cs typeface="Arial" panose="020B0604020202020204" pitchFamily="34" charset="0"/>
              </a:rPr>
              <a:t> to a network of 120+ local newspaper sites, including:</a:t>
            </a:r>
            <a:endParaRPr sz="1100" dirty="0">
              <a:latin typeface="Arial" panose="020B0604020202020204" pitchFamily="34" charset="0"/>
              <a:cs typeface="Arial" panose="020B0604020202020204" pitchFamily="34" charset="0"/>
            </a:endParaRPr>
          </a:p>
        </p:txBody>
      </p:sp>
      <p:graphicFrame>
        <p:nvGraphicFramePr>
          <p:cNvPr id="6" name="object 6"/>
          <p:cNvGraphicFramePr>
            <a:graphicFrameLocks noGrp="1"/>
          </p:cNvGraphicFramePr>
          <p:nvPr>
            <p:extLst>
              <p:ext uri="{D42A27DB-BD31-4B8C-83A1-F6EECF244321}">
                <p14:modId xmlns:p14="http://schemas.microsoft.com/office/powerpoint/2010/main" val="3361342107"/>
              </p:ext>
            </p:extLst>
          </p:nvPr>
        </p:nvGraphicFramePr>
        <p:xfrm>
          <a:off x="457200" y="2521025"/>
          <a:ext cx="6841287" cy="7119617"/>
        </p:xfrm>
        <a:graphic>
          <a:graphicData uri="http://schemas.openxmlformats.org/drawingml/2006/table">
            <a:tbl>
              <a:tblPr firstRow="1" bandRow="1">
                <a:tableStyleId>{2D5ABB26-0587-4C30-8999-92F81FD0307C}</a:tableStyleId>
              </a:tblPr>
              <a:tblGrid>
                <a:gridCol w="232625">
                  <a:extLst>
                    <a:ext uri="{9D8B030D-6E8A-4147-A177-3AD203B41FA5}">
                      <a16:colId xmlns:a16="http://schemas.microsoft.com/office/drawing/2014/main" val="20000"/>
                    </a:ext>
                  </a:extLst>
                </a:gridCol>
                <a:gridCol w="1893676">
                  <a:extLst>
                    <a:ext uri="{9D8B030D-6E8A-4147-A177-3AD203B41FA5}">
                      <a16:colId xmlns:a16="http://schemas.microsoft.com/office/drawing/2014/main" val="20001"/>
                    </a:ext>
                  </a:extLst>
                </a:gridCol>
                <a:gridCol w="539449">
                  <a:extLst>
                    <a:ext uri="{9D8B030D-6E8A-4147-A177-3AD203B41FA5}">
                      <a16:colId xmlns:a16="http://schemas.microsoft.com/office/drawing/2014/main" val="20002"/>
                    </a:ext>
                  </a:extLst>
                </a:gridCol>
                <a:gridCol w="1974428">
                  <a:extLst>
                    <a:ext uri="{9D8B030D-6E8A-4147-A177-3AD203B41FA5}">
                      <a16:colId xmlns:a16="http://schemas.microsoft.com/office/drawing/2014/main" val="20003"/>
                    </a:ext>
                  </a:extLst>
                </a:gridCol>
                <a:gridCol w="439607">
                  <a:extLst>
                    <a:ext uri="{9D8B030D-6E8A-4147-A177-3AD203B41FA5}">
                      <a16:colId xmlns:a16="http://schemas.microsoft.com/office/drawing/2014/main" val="20004"/>
                    </a:ext>
                  </a:extLst>
                </a:gridCol>
                <a:gridCol w="1761502">
                  <a:extLst>
                    <a:ext uri="{9D8B030D-6E8A-4147-A177-3AD203B41FA5}">
                      <a16:colId xmlns:a16="http://schemas.microsoft.com/office/drawing/2014/main" val="20005"/>
                    </a:ext>
                  </a:extLst>
                </a:gridCol>
              </a:tblGrid>
              <a:tr h="203200">
                <a:tc>
                  <a:txBody>
                    <a:bodyPr/>
                    <a:lstStyle/>
                    <a:p>
                      <a:pPr marL="25400">
                        <a:lnSpc>
                          <a:spcPct val="100000"/>
                        </a:lnSpc>
                      </a:pPr>
                      <a:r>
                        <a:rPr sz="900" dirty="0" smtClean="0">
                          <a:solidFill>
                            <a:srgbClr val="58595B"/>
                          </a:solidFill>
                          <a:latin typeface="Arial" panose="020B0604020202020204" pitchFamily="34" charset="0"/>
                          <a:cs typeface="Arial" panose="020B0604020202020204" pitchFamily="34" charset="0"/>
                        </a:rPr>
                        <a:t>AK</a:t>
                      </a:r>
                      <a:endParaRPr sz="900" dirty="0">
                        <a:latin typeface="Arial" panose="020B0604020202020204" pitchFamily="34" charset="0"/>
                        <a:cs typeface="Arial" panose="020B0604020202020204" pitchFamily="34" charset="0"/>
                      </a:endParaRPr>
                    </a:p>
                  </a:txBody>
                  <a:tcPr marL="0" marR="0" marT="0" marB="0"/>
                </a:tc>
                <a:tc>
                  <a:txBody>
                    <a:bodyPr/>
                    <a:lstStyle/>
                    <a:p>
                      <a:pPr marL="46355">
                        <a:lnSpc>
                          <a:spcPct val="100000"/>
                        </a:lnSpc>
                      </a:pPr>
                      <a:r>
                        <a:rPr sz="900" dirty="0" smtClean="0">
                          <a:solidFill>
                            <a:srgbClr val="58595B"/>
                          </a:solidFill>
                          <a:latin typeface="Arial" panose="020B0604020202020204" pitchFamily="34" charset="0"/>
                          <a:cs typeface="Arial" panose="020B0604020202020204" pitchFamily="34" charset="0"/>
                        </a:rPr>
                        <a:t>Anchorage Daily News</a:t>
                      </a:r>
                      <a:endParaRPr sz="900">
                        <a:latin typeface="Arial" panose="020B0604020202020204" pitchFamily="34" charset="0"/>
                        <a:cs typeface="Arial" panose="020B0604020202020204" pitchFamily="34" charset="0"/>
                      </a:endParaRPr>
                    </a:p>
                  </a:txBody>
                  <a:tcPr marL="0" marR="0" marT="0" marB="0"/>
                </a:tc>
                <a:tc>
                  <a:txBody>
                    <a:bodyPr/>
                    <a:lstStyle/>
                    <a:p>
                      <a:pPr marL="320040">
                        <a:lnSpc>
                          <a:spcPct val="100000"/>
                        </a:lnSpc>
                      </a:pPr>
                      <a:r>
                        <a:rPr sz="900" dirty="0" smtClean="0">
                          <a:solidFill>
                            <a:srgbClr val="58595B"/>
                          </a:solidFill>
                          <a:latin typeface="Arial" panose="020B0604020202020204" pitchFamily="34" charset="0"/>
                          <a:cs typeface="Arial" panose="020B0604020202020204" pitchFamily="34" charset="0"/>
                        </a:rPr>
                        <a:t>KY</a:t>
                      </a:r>
                      <a:endParaRPr sz="900">
                        <a:latin typeface="Arial" panose="020B0604020202020204" pitchFamily="34" charset="0"/>
                        <a:cs typeface="Arial" panose="020B0604020202020204" pitchFamily="34" charset="0"/>
                      </a:endParaRPr>
                    </a:p>
                  </a:txBody>
                  <a:tcPr marL="0" marR="0" marT="0" marB="0"/>
                </a:tc>
                <a:tc>
                  <a:txBody>
                    <a:bodyPr/>
                    <a:lstStyle/>
                    <a:p>
                      <a:pPr marL="34925">
                        <a:lnSpc>
                          <a:spcPct val="100000"/>
                        </a:lnSpc>
                      </a:pPr>
                      <a:r>
                        <a:rPr sz="900" dirty="0" smtClean="0">
                          <a:solidFill>
                            <a:srgbClr val="58595B"/>
                          </a:solidFill>
                          <a:latin typeface="Arial" panose="020B0604020202020204" pitchFamily="34" charset="0"/>
                          <a:cs typeface="Arial" panose="020B0604020202020204" pitchFamily="34" charset="0"/>
                        </a:rPr>
                        <a:t>The Courie</a:t>
                      </a:r>
                      <a:r>
                        <a:rPr sz="900" spc="-40" dirty="0" smtClean="0">
                          <a:solidFill>
                            <a:srgbClr val="58595B"/>
                          </a:solidFill>
                          <a:latin typeface="Arial" panose="020B0604020202020204" pitchFamily="34" charset="0"/>
                          <a:cs typeface="Arial" panose="020B0604020202020204" pitchFamily="34" charset="0"/>
                        </a:rPr>
                        <a:t>r</a:t>
                      </a:r>
                      <a:r>
                        <a:rPr sz="900" spc="0" dirty="0" smtClean="0">
                          <a:solidFill>
                            <a:srgbClr val="58595B"/>
                          </a:solidFill>
                          <a:latin typeface="Arial" panose="020B0604020202020204" pitchFamily="34" charset="0"/>
                          <a:cs typeface="Arial" panose="020B0604020202020204" pitchFamily="34" charset="0"/>
                        </a:rPr>
                        <a:t>-Journal</a:t>
                      </a:r>
                      <a:endParaRPr sz="900">
                        <a:latin typeface="Arial" panose="020B0604020202020204" pitchFamily="34" charset="0"/>
                        <a:cs typeface="Arial" panose="020B0604020202020204" pitchFamily="34" charset="0"/>
                      </a:endParaRPr>
                    </a:p>
                  </a:txBody>
                  <a:tcPr marL="0" marR="0" marT="0" marB="0"/>
                </a:tc>
                <a:tc>
                  <a:txBody>
                    <a:bodyPr/>
                    <a:lstStyle/>
                    <a:p>
                      <a:pPr marL="227965">
                        <a:lnSpc>
                          <a:spcPct val="100000"/>
                        </a:lnSpc>
                      </a:pPr>
                      <a:r>
                        <a:rPr sz="900" spc="-45" dirty="0" smtClean="0">
                          <a:solidFill>
                            <a:srgbClr val="58595B"/>
                          </a:solidFill>
                          <a:latin typeface="Arial" panose="020B0604020202020204" pitchFamily="34" charset="0"/>
                          <a:cs typeface="Arial" panose="020B0604020202020204" pitchFamily="34" charset="0"/>
                        </a:rPr>
                        <a:t>P</a:t>
                      </a:r>
                      <a:r>
                        <a:rPr sz="900" spc="0" dirty="0" smtClean="0">
                          <a:solidFill>
                            <a:srgbClr val="58595B"/>
                          </a:solidFill>
                          <a:latin typeface="Arial" panose="020B0604020202020204" pitchFamily="34" charset="0"/>
                          <a:cs typeface="Arial" panose="020B0604020202020204" pitchFamily="34" charset="0"/>
                        </a:rPr>
                        <a:t>A</a:t>
                      </a:r>
                      <a:endParaRPr sz="900">
                        <a:latin typeface="Arial" panose="020B0604020202020204" pitchFamily="34" charset="0"/>
                        <a:cs typeface="Arial" panose="020B0604020202020204" pitchFamily="34" charset="0"/>
                      </a:endParaRPr>
                    </a:p>
                  </a:txBody>
                  <a:tcPr marL="0" marR="0" marT="0" marB="0"/>
                </a:tc>
                <a:tc>
                  <a:txBody>
                    <a:bodyPr/>
                    <a:lstStyle/>
                    <a:p>
                      <a:pPr marL="41910">
                        <a:lnSpc>
                          <a:spcPct val="100000"/>
                        </a:lnSpc>
                      </a:pPr>
                      <a:r>
                        <a:rPr sz="900" dirty="0" smtClean="0">
                          <a:solidFill>
                            <a:srgbClr val="58595B"/>
                          </a:solidFill>
                          <a:latin typeface="Arial" panose="020B0604020202020204" pitchFamily="34" charset="0"/>
                          <a:cs typeface="Arial" panose="020B0604020202020204" pitchFamily="34" charset="0"/>
                        </a:rPr>
                        <a:t>The Morning Call</a:t>
                      </a:r>
                      <a:endParaRPr sz="9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0"/>
                  </a:ext>
                </a:extLst>
              </a:tr>
              <a:tr h="165100">
                <a:tc>
                  <a:txBody>
                    <a:bodyPr/>
                    <a:lstStyle/>
                    <a:p>
                      <a:pPr marL="25400">
                        <a:lnSpc>
                          <a:spcPct val="100000"/>
                        </a:lnSpc>
                      </a:pPr>
                      <a:r>
                        <a:rPr sz="900" dirty="0" smtClean="0">
                          <a:solidFill>
                            <a:srgbClr val="58595B"/>
                          </a:solidFill>
                          <a:latin typeface="Arial" panose="020B0604020202020204" pitchFamily="34" charset="0"/>
                          <a:cs typeface="Arial" panose="020B0604020202020204" pitchFamily="34" charset="0"/>
                        </a:rPr>
                        <a:t>AL</a:t>
                      </a:r>
                      <a:endParaRPr sz="900">
                        <a:latin typeface="Arial" panose="020B0604020202020204" pitchFamily="34" charset="0"/>
                        <a:cs typeface="Arial" panose="020B0604020202020204" pitchFamily="34" charset="0"/>
                      </a:endParaRPr>
                    </a:p>
                  </a:txBody>
                  <a:tcPr marL="0" marR="0" marT="0" marB="0"/>
                </a:tc>
                <a:tc>
                  <a:txBody>
                    <a:bodyPr/>
                    <a:lstStyle/>
                    <a:p>
                      <a:pPr marL="46355">
                        <a:lnSpc>
                          <a:spcPct val="100000"/>
                        </a:lnSpc>
                      </a:pPr>
                      <a:r>
                        <a:rPr sz="900" dirty="0" smtClean="0">
                          <a:solidFill>
                            <a:srgbClr val="58595B"/>
                          </a:solidFill>
                          <a:latin typeface="Arial" panose="020B0604020202020204" pitchFamily="34" charset="0"/>
                          <a:cs typeface="Arial" panose="020B0604020202020204" pitchFamily="34" charset="0"/>
                        </a:rPr>
                        <a:t>Montgome</a:t>
                      </a:r>
                      <a:r>
                        <a:rPr sz="900" spc="5" dirty="0" smtClean="0">
                          <a:solidFill>
                            <a:srgbClr val="58595B"/>
                          </a:solidFill>
                          <a:latin typeface="Arial" panose="020B0604020202020204" pitchFamily="34" charset="0"/>
                          <a:cs typeface="Arial" panose="020B0604020202020204" pitchFamily="34" charset="0"/>
                        </a:rPr>
                        <a:t>r</a:t>
                      </a:r>
                      <a:r>
                        <a:rPr sz="900" spc="0" dirty="0" smtClean="0">
                          <a:solidFill>
                            <a:srgbClr val="58595B"/>
                          </a:solidFill>
                          <a:latin typeface="Arial" panose="020B0604020202020204" pitchFamily="34" charset="0"/>
                          <a:cs typeface="Arial" panose="020B0604020202020204" pitchFamily="34" charset="0"/>
                        </a:rPr>
                        <a:t>y Advertiser</a:t>
                      </a:r>
                      <a:endParaRPr sz="900">
                        <a:latin typeface="Arial" panose="020B0604020202020204" pitchFamily="34" charset="0"/>
                        <a:cs typeface="Arial" panose="020B0604020202020204" pitchFamily="34" charset="0"/>
                      </a:endParaRPr>
                    </a:p>
                  </a:txBody>
                  <a:tcPr marL="0" marR="0" marT="0" marB="0"/>
                </a:tc>
                <a:tc>
                  <a:txBody>
                    <a:bodyPr/>
                    <a:lstStyle/>
                    <a:p>
                      <a:pPr marL="320040">
                        <a:lnSpc>
                          <a:spcPct val="100000"/>
                        </a:lnSpc>
                      </a:pPr>
                      <a:r>
                        <a:rPr sz="900" dirty="0" smtClean="0">
                          <a:solidFill>
                            <a:srgbClr val="58595B"/>
                          </a:solidFill>
                          <a:latin typeface="Arial" panose="020B0604020202020204" pitchFamily="34" charset="0"/>
                          <a:cs typeface="Arial" panose="020B0604020202020204" pitchFamily="34" charset="0"/>
                        </a:rPr>
                        <a:t>LA</a:t>
                      </a:r>
                      <a:endParaRPr sz="900">
                        <a:latin typeface="Arial" panose="020B0604020202020204" pitchFamily="34" charset="0"/>
                        <a:cs typeface="Arial" panose="020B0604020202020204" pitchFamily="34" charset="0"/>
                      </a:endParaRPr>
                    </a:p>
                  </a:txBody>
                  <a:tcPr marL="0" marR="0" marT="0" marB="0"/>
                </a:tc>
                <a:tc>
                  <a:txBody>
                    <a:bodyPr/>
                    <a:lstStyle/>
                    <a:p>
                      <a:pPr marL="34925">
                        <a:lnSpc>
                          <a:spcPct val="100000"/>
                        </a:lnSpc>
                      </a:pPr>
                      <a:r>
                        <a:rPr sz="900" dirty="0" smtClean="0">
                          <a:solidFill>
                            <a:srgbClr val="58595B"/>
                          </a:solidFill>
                          <a:latin typeface="Arial" panose="020B0604020202020204" pitchFamily="34" charset="0"/>
                          <a:cs typeface="Arial" panose="020B0604020202020204" pitchFamily="34" charset="0"/>
                        </a:rPr>
                        <a:t>The </a:t>
                      </a:r>
                      <a:r>
                        <a:rPr sz="900" spc="-80" dirty="0" smtClean="0">
                          <a:solidFill>
                            <a:srgbClr val="58595B"/>
                          </a:solidFill>
                          <a:latin typeface="Arial" panose="020B0604020202020204" pitchFamily="34" charset="0"/>
                          <a:cs typeface="Arial" panose="020B0604020202020204" pitchFamily="34" charset="0"/>
                        </a:rPr>
                        <a:t>T</a:t>
                      </a:r>
                      <a:r>
                        <a:rPr sz="900" spc="0" dirty="0" smtClean="0">
                          <a:solidFill>
                            <a:srgbClr val="58595B"/>
                          </a:solidFill>
                          <a:latin typeface="Arial" panose="020B0604020202020204" pitchFamily="34" charset="0"/>
                          <a:cs typeface="Arial" panose="020B0604020202020204" pitchFamily="34" charset="0"/>
                        </a:rPr>
                        <a:t>own </a:t>
                      </a:r>
                      <a:r>
                        <a:rPr sz="900" spc="-75" dirty="0" smtClean="0">
                          <a:solidFill>
                            <a:srgbClr val="58595B"/>
                          </a:solidFill>
                          <a:latin typeface="Arial" panose="020B0604020202020204" pitchFamily="34" charset="0"/>
                          <a:cs typeface="Arial" panose="020B0604020202020204" pitchFamily="34" charset="0"/>
                        </a:rPr>
                        <a:t>T</a:t>
                      </a:r>
                      <a:r>
                        <a:rPr sz="900" spc="0" dirty="0" smtClean="0">
                          <a:solidFill>
                            <a:srgbClr val="58595B"/>
                          </a:solidFill>
                          <a:latin typeface="Arial" panose="020B0604020202020204" pitchFamily="34" charset="0"/>
                          <a:cs typeface="Arial" panose="020B0604020202020204" pitchFamily="34" charset="0"/>
                        </a:rPr>
                        <a:t>alk</a:t>
                      </a:r>
                      <a:endParaRPr sz="900">
                        <a:latin typeface="Arial" panose="020B0604020202020204" pitchFamily="34" charset="0"/>
                        <a:cs typeface="Arial" panose="020B0604020202020204" pitchFamily="34" charset="0"/>
                      </a:endParaRPr>
                    </a:p>
                  </a:txBody>
                  <a:tcPr marL="0" marR="0" marT="0" marB="0"/>
                </a:tc>
                <a:tc>
                  <a:txBody>
                    <a:bodyPr/>
                    <a:lstStyle/>
                    <a:p>
                      <a:pPr marL="227965">
                        <a:lnSpc>
                          <a:spcPct val="100000"/>
                        </a:lnSpc>
                      </a:pPr>
                      <a:r>
                        <a:rPr sz="900" spc="-45" dirty="0" smtClean="0">
                          <a:solidFill>
                            <a:srgbClr val="58595B"/>
                          </a:solidFill>
                          <a:latin typeface="Arial" panose="020B0604020202020204" pitchFamily="34" charset="0"/>
                          <a:cs typeface="Arial" panose="020B0604020202020204" pitchFamily="34" charset="0"/>
                        </a:rPr>
                        <a:t>P</a:t>
                      </a:r>
                      <a:r>
                        <a:rPr sz="900" spc="0" dirty="0" smtClean="0">
                          <a:solidFill>
                            <a:srgbClr val="58595B"/>
                          </a:solidFill>
                          <a:latin typeface="Arial" panose="020B0604020202020204" pitchFamily="34" charset="0"/>
                          <a:cs typeface="Arial" panose="020B0604020202020204" pitchFamily="34" charset="0"/>
                        </a:rPr>
                        <a:t>A</a:t>
                      </a:r>
                      <a:endParaRPr sz="900">
                        <a:latin typeface="Arial" panose="020B0604020202020204" pitchFamily="34" charset="0"/>
                        <a:cs typeface="Arial" panose="020B0604020202020204" pitchFamily="34" charset="0"/>
                      </a:endParaRPr>
                    </a:p>
                  </a:txBody>
                  <a:tcPr marL="0" marR="0" marT="0" marB="0"/>
                </a:tc>
                <a:tc>
                  <a:txBody>
                    <a:bodyPr/>
                    <a:lstStyle/>
                    <a:p>
                      <a:pPr marL="41910">
                        <a:lnSpc>
                          <a:spcPct val="100000"/>
                        </a:lnSpc>
                      </a:pPr>
                      <a:r>
                        <a:rPr sz="900" dirty="0" smtClean="0">
                          <a:solidFill>
                            <a:srgbClr val="58595B"/>
                          </a:solidFill>
                          <a:latin typeface="Arial" panose="020B0604020202020204" pitchFamily="34" charset="0"/>
                          <a:cs typeface="Arial" panose="020B0604020202020204" pitchFamily="34" charset="0"/>
                        </a:rPr>
                        <a:t>Cent</a:t>
                      </a:r>
                      <a:r>
                        <a:rPr sz="900" spc="-30" dirty="0" smtClean="0">
                          <a:solidFill>
                            <a:srgbClr val="58595B"/>
                          </a:solidFill>
                          <a:latin typeface="Arial" panose="020B0604020202020204" pitchFamily="34" charset="0"/>
                          <a:cs typeface="Arial" panose="020B0604020202020204" pitchFamily="34" charset="0"/>
                        </a:rPr>
                        <a:t>r</a:t>
                      </a:r>
                      <a:r>
                        <a:rPr sz="900" spc="0" dirty="0" smtClean="0">
                          <a:solidFill>
                            <a:srgbClr val="58595B"/>
                          </a:solidFill>
                          <a:latin typeface="Arial" panose="020B0604020202020204" pitchFamily="34" charset="0"/>
                          <a:cs typeface="Arial" panose="020B0604020202020204" pitchFamily="34" charset="0"/>
                        </a:rPr>
                        <a:t>e Daily </a:t>
                      </a:r>
                      <a:r>
                        <a:rPr sz="900" spc="-25" dirty="0" smtClean="0">
                          <a:solidFill>
                            <a:srgbClr val="58595B"/>
                          </a:solidFill>
                          <a:latin typeface="Arial" panose="020B0604020202020204" pitchFamily="34" charset="0"/>
                          <a:cs typeface="Arial" panose="020B0604020202020204" pitchFamily="34" charset="0"/>
                        </a:rPr>
                        <a:t>T</a:t>
                      </a:r>
                      <a:r>
                        <a:rPr sz="900" spc="0" dirty="0" smtClean="0">
                          <a:solidFill>
                            <a:srgbClr val="58595B"/>
                          </a:solidFill>
                          <a:latin typeface="Arial" panose="020B0604020202020204" pitchFamily="34" charset="0"/>
                          <a:cs typeface="Arial" panose="020B0604020202020204" pitchFamily="34" charset="0"/>
                        </a:rPr>
                        <a:t>imes</a:t>
                      </a:r>
                      <a:endParaRPr sz="9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1"/>
                  </a:ext>
                </a:extLst>
              </a:tr>
              <a:tr h="165100">
                <a:tc>
                  <a:txBody>
                    <a:bodyPr/>
                    <a:lstStyle/>
                    <a:p>
                      <a:pPr marL="25400">
                        <a:lnSpc>
                          <a:spcPct val="100000"/>
                        </a:lnSpc>
                      </a:pPr>
                      <a:r>
                        <a:rPr sz="900" dirty="0" smtClean="0">
                          <a:solidFill>
                            <a:srgbClr val="58595B"/>
                          </a:solidFill>
                          <a:latin typeface="Arial" panose="020B0604020202020204" pitchFamily="34" charset="0"/>
                          <a:cs typeface="Arial" panose="020B0604020202020204" pitchFamily="34" charset="0"/>
                        </a:rPr>
                        <a:t>AL</a:t>
                      </a:r>
                      <a:endParaRPr sz="900">
                        <a:latin typeface="Arial" panose="020B0604020202020204" pitchFamily="34" charset="0"/>
                        <a:cs typeface="Arial" panose="020B0604020202020204" pitchFamily="34" charset="0"/>
                      </a:endParaRPr>
                    </a:p>
                  </a:txBody>
                  <a:tcPr marL="0" marR="0" marT="0" marB="0"/>
                </a:tc>
                <a:tc>
                  <a:txBody>
                    <a:bodyPr/>
                    <a:lstStyle/>
                    <a:p>
                      <a:pPr marL="46355">
                        <a:lnSpc>
                          <a:spcPct val="100000"/>
                        </a:lnSpc>
                      </a:pPr>
                      <a:r>
                        <a:rPr sz="900" spc="-80" dirty="0" smtClean="0">
                          <a:solidFill>
                            <a:srgbClr val="58595B"/>
                          </a:solidFill>
                          <a:latin typeface="Arial" panose="020B0604020202020204" pitchFamily="34" charset="0"/>
                          <a:cs typeface="Arial" panose="020B0604020202020204" pitchFamily="34" charset="0"/>
                        </a:rPr>
                        <a:t>T</a:t>
                      </a:r>
                      <a:r>
                        <a:rPr sz="900" spc="0" dirty="0" smtClean="0">
                          <a:solidFill>
                            <a:srgbClr val="58595B"/>
                          </a:solidFill>
                          <a:latin typeface="Arial" panose="020B0604020202020204" pitchFamily="34" charset="0"/>
                          <a:cs typeface="Arial" panose="020B0604020202020204" pitchFamily="34" charset="0"/>
                        </a:rPr>
                        <a:t>ennessee </a:t>
                      </a:r>
                      <a:r>
                        <a:rPr sz="900" spc="-45" dirty="0" smtClean="0">
                          <a:solidFill>
                            <a:srgbClr val="58595B"/>
                          </a:solidFill>
                          <a:latin typeface="Arial" panose="020B0604020202020204" pitchFamily="34" charset="0"/>
                          <a:cs typeface="Arial" panose="020B0604020202020204" pitchFamily="34" charset="0"/>
                        </a:rPr>
                        <a:t>V</a:t>
                      </a:r>
                      <a:r>
                        <a:rPr sz="900" spc="0" dirty="0" smtClean="0">
                          <a:solidFill>
                            <a:srgbClr val="58595B"/>
                          </a:solidFill>
                          <a:latin typeface="Arial" panose="020B0604020202020204" pitchFamily="34" charset="0"/>
                          <a:cs typeface="Arial" panose="020B0604020202020204" pitchFamily="34" charset="0"/>
                        </a:rPr>
                        <a:t>alley Printing Co.</a:t>
                      </a:r>
                      <a:endParaRPr sz="900">
                        <a:latin typeface="Arial" panose="020B0604020202020204" pitchFamily="34" charset="0"/>
                        <a:cs typeface="Arial" panose="020B0604020202020204" pitchFamily="34" charset="0"/>
                      </a:endParaRPr>
                    </a:p>
                  </a:txBody>
                  <a:tcPr marL="0" marR="0" marT="0" marB="0"/>
                </a:tc>
                <a:tc>
                  <a:txBody>
                    <a:bodyPr/>
                    <a:lstStyle/>
                    <a:p>
                      <a:pPr marL="320040">
                        <a:lnSpc>
                          <a:spcPct val="100000"/>
                        </a:lnSpc>
                      </a:pPr>
                      <a:r>
                        <a:rPr sz="900" dirty="0" smtClean="0">
                          <a:solidFill>
                            <a:srgbClr val="58595B"/>
                          </a:solidFill>
                          <a:latin typeface="Arial" panose="020B0604020202020204" pitchFamily="34" charset="0"/>
                          <a:cs typeface="Arial" panose="020B0604020202020204" pitchFamily="34" charset="0"/>
                        </a:rPr>
                        <a:t>LA</a:t>
                      </a:r>
                      <a:endParaRPr sz="900">
                        <a:latin typeface="Arial" panose="020B0604020202020204" pitchFamily="34" charset="0"/>
                        <a:cs typeface="Arial" panose="020B0604020202020204" pitchFamily="34" charset="0"/>
                      </a:endParaRPr>
                    </a:p>
                  </a:txBody>
                  <a:tcPr marL="0" marR="0" marT="0" marB="0"/>
                </a:tc>
                <a:tc>
                  <a:txBody>
                    <a:bodyPr/>
                    <a:lstStyle/>
                    <a:p>
                      <a:pPr marL="34925">
                        <a:lnSpc>
                          <a:spcPct val="100000"/>
                        </a:lnSpc>
                      </a:pPr>
                      <a:r>
                        <a:rPr sz="900" dirty="0" smtClean="0">
                          <a:solidFill>
                            <a:srgbClr val="58595B"/>
                          </a:solidFill>
                          <a:latin typeface="Arial" panose="020B0604020202020204" pitchFamily="34" charset="0"/>
                          <a:cs typeface="Arial" panose="020B0604020202020204" pitchFamily="34" charset="0"/>
                        </a:rPr>
                        <a:t>The Daily Advertiser</a:t>
                      </a:r>
                      <a:endParaRPr sz="900">
                        <a:latin typeface="Arial" panose="020B0604020202020204" pitchFamily="34" charset="0"/>
                        <a:cs typeface="Arial" panose="020B0604020202020204" pitchFamily="34" charset="0"/>
                      </a:endParaRPr>
                    </a:p>
                  </a:txBody>
                  <a:tcPr marL="0" marR="0" marT="0" marB="0"/>
                </a:tc>
                <a:tc>
                  <a:txBody>
                    <a:bodyPr/>
                    <a:lstStyle/>
                    <a:p>
                      <a:pPr marL="227965">
                        <a:lnSpc>
                          <a:spcPct val="100000"/>
                        </a:lnSpc>
                      </a:pPr>
                      <a:r>
                        <a:rPr sz="900" dirty="0" smtClean="0">
                          <a:solidFill>
                            <a:srgbClr val="58595B"/>
                          </a:solidFill>
                          <a:latin typeface="Arial" panose="020B0604020202020204" pitchFamily="34" charset="0"/>
                          <a:cs typeface="Arial" panose="020B0604020202020204" pitchFamily="34" charset="0"/>
                        </a:rPr>
                        <a:t>SC</a:t>
                      </a:r>
                      <a:endParaRPr sz="900">
                        <a:latin typeface="Arial" panose="020B0604020202020204" pitchFamily="34" charset="0"/>
                        <a:cs typeface="Arial" panose="020B0604020202020204" pitchFamily="34" charset="0"/>
                      </a:endParaRPr>
                    </a:p>
                  </a:txBody>
                  <a:tcPr marL="0" marR="0" marT="0" marB="0"/>
                </a:tc>
                <a:tc>
                  <a:txBody>
                    <a:bodyPr/>
                    <a:lstStyle/>
                    <a:p>
                      <a:pPr marL="41910">
                        <a:lnSpc>
                          <a:spcPct val="100000"/>
                        </a:lnSpc>
                      </a:pPr>
                      <a:r>
                        <a:rPr sz="900" dirty="0" smtClean="0">
                          <a:solidFill>
                            <a:srgbClr val="58595B"/>
                          </a:solidFill>
                          <a:latin typeface="Arial" panose="020B0604020202020204" pitchFamily="34" charset="0"/>
                          <a:cs typeface="Arial" panose="020B0604020202020204" pitchFamily="34" charset="0"/>
                        </a:rPr>
                        <a:t>The G</a:t>
                      </a:r>
                      <a:r>
                        <a:rPr sz="900" spc="-30" dirty="0" smtClean="0">
                          <a:solidFill>
                            <a:srgbClr val="58595B"/>
                          </a:solidFill>
                          <a:latin typeface="Arial" panose="020B0604020202020204" pitchFamily="34" charset="0"/>
                          <a:cs typeface="Arial" panose="020B0604020202020204" pitchFamily="34" charset="0"/>
                        </a:rPr>
                        <a:t>r</a:t>
                      </a:r>
                      <a:r>
                        <a:rPr sz="900" spc="0" dirty="0" smtClean="0">
                          <a:solidFill>
                            <a:srgbClr val="58595B"/>
                          </a:solidFill>
                          <a:latin typeface="Arial" panose="020B0604020202020204" pitchFamily="34" charset="0"/>
                          <a:cs typeface="Arial" panose="020B0604020202020204" pitchFamily="34" charset="0"/>
                        </a:rPr>
                        <a:t>eenville News</a:t>
                      </a:r>
                      <a:endParaRPr sz="9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2"/>
                  </a:ext>
                </a:extLst>
              </a:tr>
              <a:tr h="165100">
                <a:tc>
                  <a:txBody>
                    <a:bodyPr/>
                    <a:lstStyle/>
                    <a:p>
                      <a:endParaRPr sz="900">
                        <a:latin typeface="Arial" panose="020B0604020202020204" pitchFamily="34" charset="0"/>
                        <a:cs typeface="Arial" panose="020B0604020202020204" pitchFamily="34" charset="0"/>
                      </a:endParaRPr>
                    </a:p>
                  </a:txBody>
                  <a:tcPr marL="0" marR="0" marT="0" marB="0"/>
                </a:tc>
                <a:tc>
                  <a:txBody>
                    <a:bodyPr/>
                    <a:lstStyle/>
                    <a:p>
                      <a:pPr marL="46355">
                        <a:lnSpc>
                          <a:spcPct val="100000"/>
                        </a:lnSpc>
                      </a:pPr>
                      <a:r>
                        <a:rPr sz="900" dirty="0" smtClean="0">
                          <a:solidFill>
                            <a:srgbClr val="58595B"/>
                          </a:solidFill>
                          <a:latin typeface="Arial" panose="020B0604020202020204" pitchFamily="34" charset="0"/>
                          <a:cs typeface="Arial" panose="020B0604020202020204" pitchFamily="34" charset="0"/>
                        </a:rPr>
                        <a:t>Newspapers: Decatur Dail</a:t>
                      </a:r>
                      <a:r>
                        <a:rPr sz="900" spc="-75" dirty="0" smtClean="0">
                          <a:solidFill>
                            <a:srgbClr val="58595B"/>
                          </a:solidFill>
                          <a:latin typeface="Arial" panose="020B0604020202020204" pitchFamily="34" charset="0"/>
                          <a:cs typeface="Arial" panose="020B0604020202020204" pitchFamily="34" charset="0"/>
                        </a:rPr>
                        <a:t>y</a:t>
                      </a:r>
                      <a:r>
                        <a:rPr sz="900" spc="0" dirty="0" smtClean="0">
                          <a:solidFill>
                            <a:srgbClr val="58595B"/>
                          </a:solidFill>
                          <a:latin typeface="Arial" panose="020B0604020202020204" pitchFamily="34" charset="0"/>
                          <a:cs typeface="Arial" panose="020B0604020202020204" pitchFamily="34" charset="0"/>
                        </a:rPr>
                        <a:t>,</a:t>
                      </a:r>
                      <a:endParaRPr sz="900">
                        <a:latin typeface="Arial" panose="020B0604020202020204" pitchFamily="34" charset="0"/>
                        <a:cs typeface="Arial" panose="020B0604020202020204" pitchFamily="34" charset="0"/>
                      </a:endParaRPr>
                    </a:p>
                  </a:txBody>
                  <a:tcPr marL="0" marR="0" marT="0" marB="0"/>
                </a:tc>
                <a:tc>
                  <a:txBody>
                    <a:bodyPr/>
                    <a:lstStyle/>
                    <a:p>
                      <a:pPr marL="320040">
                        <a:lnSpc>
                          <a:spcPct val="100000"/>
                        </a:lnSpc>
                      </a:pPr>
                      <a:r>
                        <a:rPr sz="900" dirty="0" smtClean="0">
                          <a:solidFill>
                            <a:srgbClr val="58595B"/>
                          </a:solidFill>
                          <a:latin typeface="Arial" panose="020B0604020202020204" pitchFamily="34" charset="0"/>
                          <a:cs typeface="Arial" panose="020B0604020202020204" pitchFamily="34" charset="0"/>
                        </a:rPr>
                        <a:t>LA</a:t>
                      </a:r>
                      <a:endParaRPr sz="900">
                        <a:latin typeface="Arial" panose="020B0604020202020204" pitchFamily="34" charset="0"/>
                        <a:cs typeface="Arial" panose="020B0604020202020204" pitchFamily="34" charset="0"/>
                      </a:endParaRPr>
                    </a:p>
                  </a:txBody>
                  <a:tcPr marL="0" marR="0" marT="0" marB="0"/>
                </a:tc>
                <a:tc>
                  <a:txBody>
                    <a:bodyPr/>
                    <a:lstStyle/>
                    <a:p>
                      <a:pPr marL="34925">
                        <a:lnSpc>
                          <a:spcPct val="100000"/>
                        </a:lnSpc>
                      </a:pPr>
                      <a:r>
                        <a:rPr sz="900" dirty="0" smtClean="0">
                          <a:solidFill>
                            <a:srgbClr val="58595B"/>
                          </a:solidFill>
                          <a:latin typeface="Arial" panose="020B0604020202020204" pitchFamily="34" charset="0"/>
                          <a:cs typeface="Arial" panose="020B0604020202020204" pitchFamily="34" charset="0"/>
                        </a:rPr>
                        <a:t>The News-Star</a:t>
                      </a:r>
                      <a:endParaRPr sz="900">
                        <a:latin typeface="Arial" panose="020B0604020202020204" pitchFamily="34" charset="0"/>
                        <a:cs typeface="Arial" panose="020B0604020202020204" pitchFamily="34" charset="0"/>
                      </a:endParaRPr>
                    </a:p>
                  </a:txBody>
                  <a:tcPr marL="0" marR="0" marT="0" marB="0"/>
                </a:tc>
                <a:tc>
                  <a:txBody>
                    <a:bodyPr/>
                    <a:lstStyle/>
                    <a:p>
                      <a:pPr marL="227965">
                        <a:lnSpc>
                          <a:spcPct val="100000"/>
                        </a:lnSpc>
                      </a:pPr>
                      <a:r>
                        <a:rPr sz="900" dirty="0" smtClean="0">
                          <a:solidFill>
                            <a:srgbClr val="58595B"/>
                          </a:solidFill>
                          <a:latin typeface="Arial" panose="020B0604020202020204" pitchFamily="34" charset="0"/>
                          <a:cs typeface="Arial" panose="020B0604020202020204" pitchFamily="34" charset="0"/>
                        </a:rPr>
                        <a:t>SC</a:t>
                      </a:r>
                      <a:endParaRPr sz="900">
                        <a:latin typeface="Arial" panose="020B0604020202020204" pitchFamily="34" charset="0"/>
                        <a:cs typeface="Arial" panose="020B0604020202020204" pitchFamily="34" charset="0"/>
                      </a:endParaRPr>
                    </a:p>
                  </a:txBody>
                  <a:tcPr marL="0" marR="0" marT="0" marB="0"/>
                </a:tc>
                <a:tc>
                  <a:txBody>
                    <a:bodyPr/>
                    <a:lstStyle/>
                    <a:p>
                      <a:pPr marL="41910">
                        <a:lnSpc>
                          <a:spcPct val="100000"/>
                        </a:lnSpc>
                      </a:pPr>
                      <a:r>
                        <a:rPr sz="900" dirty="0" smtClean="0">
                          <a:solidFill>
                            <a:srgbClr val="58595B"/>
                          </a:solidFill>
                          <a:latin typeface="Arial" panose="020B0604020202020204" pitchFamily="34" charset="0"/>
                          <a:cs typeface="Arial" panose="020B0604020202020204" pitchFamily="34" charset="0"/>
                        </a:rPr>
                        <a:t>The Sun News</a:t>
                      </a:r>
                      <a:endParaRPr sz="9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3"/>
                  </a:ext>
                </a:extLst>
              </a:tr>
              <a:tr h="165100">
                <a:tc>
                  <a:txBody>
                    <a:bodyPr/>
                    <a:lstStyle/>
                    <a:p>
                      <a:endParaRPr sz="900">
                        <a:latin typeface="Arial" panose="020B0604020202020204" pitchFamily="34" charset="0"/>
                        <a:cs typeface="Arial" panose="020B0604020202020204" pitchFamily="34" charset="0"/>
                      </a:endParaRPr>
                    </a:p>
                  </a:txBody>
                  <a:tcPr marL="0" marR="0" marT="0" marB="0"/>
                </a:tc>
                <a:tc>
                  <a:txBody>
                    <a:bodyPr/>
                    <a:lstStyle/>
                    <a:p>
                      <a:pPr marL="46355">
                        <a:lnSpc>
                          <a:spcPct val="100000"/>
                        </a:lnSpc>
                      </a:pPr>
                      <a:r>
                        <a:rPr sz="900" spc="-25" dirty="0" smtClean="0">
                          <a:solidFill>
                            <a:srgbClr val="58595B"/>
                          </a:solidFill>
                          <a:latin typeface="Arial" panose="020B0604020202020204" pitchFamily="34" charset="0"/>
                          <a:cs typeface="Arial" panose="020B0604020202020204" pitchFamily="34" charset="0"/>
                        </a:rPr>
                        <a:t>T</a:t>
                      </a:r>
                      <a:r>
                        <a:rPr sz="900" spc="0" dirty="0" smtClean="0">
                          <a:solidFill>
                            <a:srgbClr val="58595B"/>
                          </a:solidFill>
                          <a:latin typeface="Arial" panose="020B0604020202020204" pitchFamily="34" charset="0"/>
                          <a:cs typeface="Arial" panose="020B0604020202020204" pitchFamily="34" charset="0"/>
                        </a:rPr>
                        <a:t>imes Dail</a:t>
                      </a:r>
                      <a:r>
                        <a:rPr sz="900" spc="-75" dirty="0" smtClean="0">
                          <a:solidFill>
                            <a:srgbClr val="58595B"/>
                          </a:solidFill>
                          <a:latin typeface="Arial" panose="020B0604020202020204" pitchFamily="34" charset="0"/>
                          <a:cs typeface="Arial" panose="020B0604020202020204" pitchFamily="34" charset="0"/>
                        </a:rPr>
                        <a:t>y</a:t>
                      </a:r>
                      <a:r>
                        <a:rPr sz="900" spc="0" dirty="0" smtClean="0">
                          <a:solidFill>
                            <a:srgbClr val="58595B"/>
                          </a:solidFill>
                          <a:latin typeface="Arial" panose="020B0604020202020204" pitchFamily="34" charset="0"/>
                          <a:cs typeface="Arial" panose="020B0604020202020204" pitchFamily="34" charset="0"/>
                        </a:rPr>
                        <a:t>, Moulton Advertiser</a:t>
                      </a:r>
                      <a:endParaRPr sz="900">
                        <a:latin typeface="Arial" panose="020B0604020202020204" pitchFamily="34" charset="0"/>
                        <a:cs typeface="Arial" panose="020B0604020202020204" pitchFamily="34" charset="0"/>
                      </a:endParaRPr>
                    </a:p>
                  </a:txBody>
                  <a:tcPr marL="0" marR="0" marT="0" marB="0"/>
                </a:tc>
                <a:tc>
                  <a:txBody>
                    <a:bodyPr/>
                    <a:lstStyle/>
                    <a:p>
                      <a:pPr marL="320040">
                        <a:lnSpc>
                          <a:spcPct val="100000"/>
                        </a:lnSpc>
                      </a:pPr>
                      <a:r>
                        <a:rPr sz="900" dirty="0" smtClean="0">
                          <a:solidFill>
                            <a:srgbClr val="58595B"/>
                          </a:solidFill>
                          <a:latin typeface="Arial" panose="020B0604020202020204" pitchFamily="34" charset="0"/>
                          <a:cs typeface="Arial" panose="020B0604020202020204" pitchFamily="34" charset="0"/>
                        </a:rPr>
                        <a:t>LA</a:t>
                      </a:r>
                      <a:endParaRPr sz="900">
                        <a:latin typeface="Arial" panose="020B0604020202020204" pitchFamily="34" charset="0"/>
                        <a:cs typeface="Arial" panose="020B0604020202020204" pitchFamily="34" charset="0"/>
                      </a:endParaRPr>
                    </a:p>
                  </a:txBody>
                  <a:tcPr marL="0" marR="0" marT="0" marB="0"/>
                </a:tc>
                <a:tc>
                  <a:txBody>
                    <a:bodyPr/>
                    <a:lstStyle/>
                    <a:p>
                      <a:pPr marL="34925">
                        <a:lnSpc>
                          <a:spcPct val="100000"/>
                        </a:lnSpc>
                      </a:pPr>
                      <a:r>
                        <a:rPr sz="900" dirty="0" smtClean="0">
                          <a:solidFill>
                            <a:srgbClr val="58595B"/>
                          </a:solidFill>
                          <a:latin typeface="Arial" panose="020B0604020202020204" pitchFamily="34" charset="0"/>
                          <a:cs typeface="Arial" panose="020B0604020202020204" pitchFamily="34" charset="0"/>
                        </a:rPr>
                        <a:t>Sh</a:t>
                      </a:r>
                      <a:r>
                        <a:rPr sz="900" spc="-30" dirty="0" smtClean="0">
                          <a:solidFill>
                            <a:srgbClr val="58595B"/>
                          </a:solidFill>
                          <a:latin typeface="Arial" panose="020B0604020202020204" pitchFamily="34" charset="0"/>
                          <a:cs typeface="Arial" panose="020B0604020202020204" pitchFamily="34" charset="0"/>
                        </a:rPr>
                        <a:t>r</a:t>
                      </a:r>
                      <a:r>
                        <a:rPr sz="900" spc="0" dirty="0" smtClean="0">
                          <a:solidFill>
                            <a:srgbClr val="58595B"/>
                          </a:solidFill>
                          <a:latin typeface="Arial" panose="020B0604020202020204" pitchFamily="34" charset="0"/>
                          <a:cs typeface="Arial" panose="020B0604020202020204" pitchFamily="34" charset="0"/>
                        </a:rPr>
                        <a:t>eveport </a:t>
                      </a:r>
                      <a:r>
                        <a:rPr sz="900" spc="-25" dirty="0" smtClean="0">
                          <a:solidFill>
                            <a:srgbClr val="58595B"/>
                          </a:solidFill>
                          <a:latin typeface="Arial" panose="020B0604020202020204" pitchFamily="34" charset="0"/>
                          <a:cs typeface="Arial" panose="020B0604020202020204" pitchFamily="34" charset="0"/>
                        </a:rPr>
                        <a:t>T</a:t>
                      </a:r>
                      <a:r>
                        <a:rPr sz="900" spc="0" dirty="0" smtClean="0">
                          <a:solidFill>
                            <a:srgbClr val="58595B"/>
                          </a:solidFill>
                          <a:latin typeface="Arial" panose="020B0604020202020204" pitchFamily="34" charset="0"/>
                          <a:cs typeface="Arial" panose="020B0604020202020204" pitchFamily="34" charset="0"/>
                        </a:rPr>
                        <a:t>imes</a:t>
                      </a:r>
                      <a:endParaRPr sz="900">
                        <a:latin typeface="Arial" panose="020B0604020202020204" pitchFamily="34" charset="0"/>
                        <a:cs typeface="Arial" panose="020B0604020202020204" pitchFamily="34" charset="0"/>
                      </a:endParaRPr>
                    </a:p>
                  </a:txBody>
                  <a:tcPr marL="0" marR="0" marT="0" marB="0"/>
                </a:tc>
                <a:tc>
                  <a:txBody>
                    <a:bodyPr/>
                    <a:lstStyle/>
                    <a:p>
                      <a:pPr marL="227965">
                        <a:lnSpc>
                          <a:spcPct val="100000"/>
                        </a:lnSpc>
                      </a:pPr>
                      <a:r>
                        <a:rPr sz="900" dirty="0" smtClean="0">
                          <a:solidFill>
                            <a:srgbClr val="58595B"/>
                          </a:solidFill>
                          <a:latin typeface="Arial" panose="020B0604020202020204" pitchFamily="34" charset="0"/>
                          <a:cs typeface="Arial" panose="020B0604020202020204" pitchFamily="34" charset="0"/>
                        </a:rPr>
                        <a:t>SC</a:t>
                      </a:r>
                      <a:endParaRPr sz="900">
                        <a:latin typeface="Arial" panose="020B0604020202020204" pitchFamily="34" charset="0"/>
                        <a:cs typeface="Arial" panose="020B0604020202020204" pitchFamily="34" charset="0"/>
                      </a:endParaRPr>
                    </a:p>
                  </a:txBody>
                  <a:tcPr marL="0" marR="0" marT="0" marB="0"/>
                </a:tc>
                <a:tc>
                  <a:txBody>
                    <a:bodyPr/>
                    <a:lstStyle/>
                    <a:p>
                      <a:pPr marL="41910">
                        <a:lnSpc>
                          <a:spcPct val="100000"/>
                        </a:lnSpc>
                      </a:pPr>
                      <a:r>
                        <a:rPr sz="900" dirty="0" smtClean="0">
                          <a:solidFill>
                            <a:srgbClr val="58595B"/>
                          </a:solidFill>
                          <a:latin typeface="Arial" panose="020B0604020202020204" pitchFamily="34" charset="0"/>
                          <a:cs typeface="Arial" panose="020B0604020202020204" pitchFamily="34" charset="0"/>
                        </a:rPr>
                        <a:t>The Herald</a:t>
                      </a:r>
                      <a:endParaRPr sz="9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4"/>
                  </a:ext>
                </a:extLst>
              </a:tr>
              <a:tr h="165100">
                <a:tc>
                  <a:txBody>
                    <a:bodyPr/>
                    <a:lstStyle/>
                    <a:p>
                      <a:pPr marL="25400">
                        <a:lnSpc>
                          <a:spcPct val="100000"/>
                        </a:lnSpc>
                      </a:pPr>
                      <a:r>
                        <a:rPr sz="900" dirty="0" smtClean="0">
                          <a:solidFill>
                            <a:srgbClr val="58595B"/>
                          </a:solidFill>
                          <a:latin typeface="Arial" panose="020B0604020202020204" pitchFamily="34" charset="0"/>
                          <a:cs typeface="Arial" panose="020B0604020202020204" pitchFamily="34" charset="0"/>
                        </a:rPr>
                        <a:t>AR</a:t>
                      </a:r>
                      <a:endParaRPr sz="900">
                        <a:latin typeface="Arial" panose="020B0604020202020204" pitchFamily="34" charset="0"/>
                        <a:cs typeface="Arial" panose="020B0604020202020204" pitchFamily="34" charset="0"/>
                      </a:endParaRPr>
                    </a:p>
                  </a:txBody>
                  <a:tcPr marL="0" marR="0" marT="0" marB="0"/>
                </a:tc>
                <a:tc>
                  <a:txBody>
                    <a:bodyPr/>
                    <a:lstStyle/>
                    <a:p>
                      <a:pPr marL="46355">
                        <a:lnSpc>
                          <a:spcPct val="100000"/>
                        </a:lnSpc>
                      </a:pPr>
                      <a:r>
                        <a:rPr sz="900" dirty="0" smtClean="0">
                          <a:solidFill>
                            <a:srgbClr val="58595B"/>
                          </a:solidFill>
                          <a:latin typeface="Arial" panose="020B0604020202020204" pitchFamily="34" charset="0"/>
                          <a:cs typeface="Arial" panose="020B0604020202020204" pitchFamily="34" charset="0"/>
                        </a:rPr>
                        <a:t>Baxter Bulletin</a:t>
                      </a:r>
                      <a:endParaRPr sz="900">
                        <a:latin typeface="Arial" panose="020B0604020202020204" pitchFamily="34" charset="0"/>
                        <a:cs typeface="Arial" panose="020B0604020202020204" pitchFamily="34" charset="0"/>
                      </a:endParaRPr>
                    </a:p>
                  </a:txBody>
                  <a:tcPr marL="0" marR="0" marT="0" marB="0"/>
                </a:tc>
                <a:tc>
                  <a:txBody>
                    <a:bodyPr/>
                    <a:lstStyle/>
                    <a:p>
                      <a:pPr marL="320040">
                        <a:lnSpc>
                          <a:spcPct val="100000"/>
                        </a:lnSpc>
                      </a:pPr>
                      <a:r>
                        <a:rPr sz="900" dirty="0" smtClean="0">
                          <a:solidFill>
                            <a:srgbClr val="58595B"/>
                          </a:solidFill>
                          <a:latin typeface="Arial" panose="020B0604020202020204" pitchFamily="34" charset="0"/>
                          <a:cs typeface="Arial" panose="020B0604020202020204" pitchFamily="34" charset="0"/>
                        </a:rPr>
                        <a:t>LA</a:t>
                      </a:r>
                      <a:endParaRPr sz="900">
                        <a:latin typeface="Arial" panose="020B0604020202020204" pitchFamily="34" charset="0"/>
                        <a:cs typeface="Arial" panose="020B0604020202020204" pitchFamily="34" charset="0"/>
                      </a:endParaRPr>
                    </a:p>
                  </a:txBody>
                  <a:tcPr marL="0" marR="0" marT="0" marB="0"/>
                </a:tc>
                <a:tc>
                  <a:txBody>
                    <a:bodyPr/>
                    <a:lstStyle/>
                    <a:p>
                      <a:pPr marL="34925">
                        <a:lnSpc>
                          <a:spcPct val="100000"/>
                        </a:lnSpc>
                      </a:pPr>
                      <a:r>
                        <a:rPr sz="900" dirty="0" smtClean="0">
                          <a:solidFill>
                            <a:srgbClr val="58595B"/>
                          </a:solidFill>
                          <a:latin typeface="Arial" panose="020B0604020202020204" pitchFamily="34" charset="0"/>
                          <a:cs typeface="Arial" panose="020B0604020202020204" pitchFamily="34" charset="0"/>
                        </a:rPr>
                        <a:t>Opelousas Daily </a:t>
                      </a:r>
                      <a:r>
                        <a:rPr sz="900" spc="-45" dirty="0" smtClean="0">
                          <a:solidFill>
                            <a:srgbClr val="58595B"/>
                          </a:solidFill>
                          <a:latin typeface="Arial" panose="020B0604020202020204" pitchFamily="34" charset="0"/>
                          <a:cs typeface="Arial" panose="020B0604020202020204" pitchFamily="34" charset="0"/>
                        </a:rPr>
                        <a:t>W</a:t>
                      </a:r>
                      <a:r>
                        <a:rPr sz="900" spc="0" dirty="0" smtClean="0">
                          <a:solidFill>
                            <a:srgbClr val="58595B"/>
                          </a:solidFill>
                          <a:latin typeface="Arial" panose="020B0604020202020204" pitchFamily="34" charset="0"/>
                          <a:cs typeface="Arial" panose="020B0604020202020204" pitchFamily="34" charset="0"/>
                        </a:rPr>
                        <a:t>orld</a:t>
                      </a:r>
                      <a:endParaRPr sz="900">
                        <a:latin typeface="Arial" panose="020B0604020202020204" pitchFamily="34" charset="0"/>
                        <a:cs typeface="Arial" panose="020B0604020202020204" pitchFamily="34" charset="0"/>
                      </a:endParaRPr>
                    </a:p>
                  </a:txBody>
                  <a:tcPr marL="0" marR="0" marT="0" marB="0"/>
                </a:tc>
                <a:tc>
                  <a:txBody>
                    <a:bodyPr/>
                    <a:lstStyle/>
                    <a:p>
                      <a:pPr marL="227965">
                        <a:lnSpc>
                          <a:spcPct val="100000"/>
                        </a:lnSpc>
                      </a:pPr>
                      <a:r>
                        <a:rPr sz="900" dirty="0" smtClean="0">
                          <a:solidFill>
                            <a:srgbClr val="58595B"/>
                          </a:solidFill>
                          <a:latin typeface="Arial" panose="020B0604020202020204" pitchFamily="34" charset="0"/>
                          <a:cs typeface="Arial" panose="020B0604020202020204" pitchFamily="34" charset="0"/>
                        </a:rPr>
                        <a:t>SC</a:t>
                      </a:r>
                      <a:endParaRPr sz="900">
                        <a:latin typeface="Arial" panose="020B0604020202020204" pitchFamily="34" charset="0"/>
                        <a:cs typeface="Arial" panose="020B0604020202020204" pitchFamily="34" charset="0"/>
                      </a:endParaRPr>
                    </a:p>
                  </a:txBody>
                  <a:tcPr marL="0" marR="0" marT="0" marB="0"/>
                </a:tc>
                <a:tc>
                  <a:txBody>
                    <a:bodyPr/>
                    <a:lstStyle/>
                    <a:p>
                      <a:pPr marL="41910">
                        <a:lnSpc>
                          <a:spcPct val="100000"/>
                        </a:lnSpc>
                      </a:pPr>
                      <a:r>
                        <a:rPr sz="900" dirty="0" smtClean="0">
                          <a:solidFill>
                            <a:srgbClr val="58595B"/>
                          </a:solidFill>
                          <a:latin typeface="Arial" panose="020B0604020202020204" pitchFamily="34" charset="0"/>
                          <a:cs typeface="Arial" panose="020B0604020202020204" pitchFamily="34" charset="0"/>
                        </a:rPr>
                        <a:t>The State</a:t>
                      </a:r>
                      <a:endParaRPr sz="9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5"/>
                  </a:ext>
                </a:extLst>
              </a:tr>
              <a:tr h="165099">
                <a:tc>
                  <a:txBody>
                    <a:bodyPr/>
                    <a:lstStyle/>
                    <a:p>
                      <a:pPr marL="25400">
                        <a:lnSpc>
                          <a:spcPct val="100000"/>
                        </a:lnSpc>
                      </a:pPr>
                      <a:r>
                        <a:rPr sz="900" dirty="0" smtClean="0">
                          <a:solidFill>
                            <a:srgbClr val="58595B"/>
                          </a:solidFill>
                          <a:latin typeface="Arial" panose="020B0604020202020204" pitchFamily="34" charset="0"/>
                          <a:cs typeface="Arial" panose="020B0604020202020204" pitchFamily="34" charset="0"/>
                        </a:rPr>
                        <a:t>AZ</a:t>
                      </a:r>
                      <a:endParaRPr sz="900">
                        <a:latin typeface="Arial" panose="020B0604020202020204" pitchFamily="34" charset="0"/>
                        <a:cs typeface="Arial" panose="020B0604020202020204" pitchFamily="34" charset="0"/>
                      </a:endParaRPr>
                    </a:p>
                  </a:txBody>
                  <a:tcPr marL="0" marR="0" marT="0" marB="0"/>
                </a:tc>
                <a:tc>
                  <a:txBody>
                    <a:bodyPr/>
                    <a:lstStyle/>
                    <a:p>
                      <a:pPr marL="46355">
                        <a:lnSpc>
                          <a:spcPct val="100000"/>
                        </a:lnSpc>
                      </a:pPr>
                      <a:r>
                        <a:rPr sz="900" dirty="0" smtClean="0">
                          <a:solidFill>
                            <a:srgbClr val="58595B"/>
                          </a:solidFill>
                          <a:latin typeface="Arial" panose="020B0604020202020204" pitchFamily="34" charset="0"/>
                          <a:cs typeface="Arial" panose="020B0604020202020204" pitchFamily="34" charset="0"/>
                        </a:rPr>
                        <a:t>Arizona Republic</a:t>
                      </a:r>
                      <a:endParaRPr sz="900">
                        <a:latin typeface="Arial" panose="020B0604020202020204" pitchFamily="34" charset="0"/>
                        <a:cs typeface="Arial" panose="020B0604020202020204" pitchFamily="34" charset="0"/>
                      </a:endParaRPr>
                    </a:p>
                  </a:txBody>
                  <a:tcPr marL="0" marR="0" marT="0" marB="0"/>
                </a:tc>
                <a:tc>
                  <a:txBody>
                    <a:bodyPr/>
                    <a:lstStyle/>
                    <a:p>
                      <a:pPr marL="320040">
                        <a:lnSpc>
                          <a:spcPct val="100000"/>
                        </a:lnSpc>
                      </a:pPr>
                      <a:r>
                        <a:rPr sz="900" dirty="0" smtClean="0">
                          <a:solidFill>
                            <a:srgbClr val="58595B"/>
                          </a:solidFill>
                          <a:latin typeface="Arial" panose="020B0604020202020204" pitchFamily="34" charset="0"/>
                          <a:cs typeface="Arial" panose="020B0604020202020204" pitchFamily="34" charset="0"/>
                        </a:rPr>
                        <a:t>MD</a:t>
                      </a:r>
                      <a:endParaRPr sz="900" dirty="0">
                        <a:latin typeface="Arial" panose="020B0604020202020204" pitchFamily="34" charset="0"/>
                        <a:cs typeface="Arial" panose="020B0604020202020204" pitchFamily="34" charset="0"/>
                      </a:endParaRPr>
                    </a:p>
                  </a:txBody>
                  <a:tcPr marL="0" marR="0" marT="0" marB="0"/>
                </a:tc>
                <a:tc>
                  <a:txBody>
                    <a:bodyPr/>
                    <a:lstStyle/>
                    <a:p>
                      <a:pPr marL="34925">
                        <a:lnSpc>
                          <a:spcPct val="100000"/>
                        </a:lnSpc>
                      </a:pPr>
                      <a:r>
                        <a:rPr sz="900" dirty="0" smtClean="0">
                          <a:solidFill>
                            <a:srgbClr val="58595B"/>
                          </a:solidFill>
                          <a:latin typeface="Arial" panose="020B0604020202020204" pitchFamily="34" charset="0"/>
                          <a:cs typeface="Arial" panose="020B0604020202020204" pitchFamily="34" charset="0"/>
                        </a:rPr>
                        <a:t>Baltimo</a:t>
                      </a:r>
                      <a:r>
                        <a:rPr sz="900" spc="-30" dirty="0" smtClean="0">
                          <a:solidFill>
                            <a:srgbClr val="58595B"/>
                          </a:solidFill>
                          <a:latin typeface="Arial" panose="020B0604020202020204" pitchFamily="34" charset="0"/>
                          <a:cs typeface="Arial" panose="020B0604020202020204" pitchFamily="34" charset="0"/>
                        </a:rPr>
                        <a:t>r</a:t>
                      </a:r>
                      <a:r>
                        <a:rPr sz="900" spc="0" dirty="0" smtClean="0">
                          <a:solidFill>
                            <a:srgbClr val="58595B"/>
                          </a:solidFill>
                          <a:latin typeface="Arial" panose="020B0604020202020204" pitchFamily="34" charset="0"/>
                          <a:cs typeface="Arial" panose="020B0604020202020204" pitchFamily="34" charset="0"/>
                        </a:rPr>
                        <a:t>e Sun</a:t>
                      </a:r>
                      <a:endParaRPr sz="900">
                        <a:latin typeface="Arial" panose="020B0604020202020204" pitchFamily="34" charset="0"/>
                        <a:cs typeface="Arial" panose="020B0604020202020204" pitchFamily="34" charset="0"/>
                      </a:endParaRPr>
                    </a:p>
                  </a:txBody>
                  <a:tcPr marL="0" marR="0" marT="0" marB="0"/>
                </a:tc>
                <a:tc>
                  <a:txBody>
                    <a:bodyPr/>
                    <a:lstStyle/>
                    <a:p>
                      <a:pPr marL="227965">
                        <a:lnSpc>
                          <a:spcPct val="100000"/>
                        </a:lnSpc>
                      </a:pPr>
                      <a:r>
                        <a:rPr sz="900" dirty="0" smtClean="0">
                          <a:solidFill>
                            <a:srgbClr val="58595B"/>
                          </a:solidFill>
                          <a:latin typeface="Arial" panose="020B0604020202020204" pitchFamily="34" charset="0"/>
                          <a:cs typeface="Arial" panose="020B0604020202020204" pitchFamily="34" charset="0"/>
                        </a:rPr>
                        <a:t>SC</a:t>
                      </a:r>
                      <a:endParaRPr sz="900">
                        <a:latin typeface="Arial" panose="020B0604020202020204" pitchFamily="34" charset="0"/>
                        <a:cs typeface="Arial" panose="020B0604020202020204" pitchFamily="34" charset="0"/>
                      </a:endParaRPr>
                    </a:p>
                  </a:txBody>
                  <a:tcPr marL="0" marR="0" marT="0" marB="0"/>
                </a:tc>
                <a:tc>
                  <a:txBody>
                    <a:bodyPr/>
                    <a:lstStyle/>
                    <a:p>
                      <a:pPr marL="41910">
                        <a:lnSpc>
                          <a:spcPct val="100000"/>
                        </a:lnSpc>
                      </a:pPr>
                      <a:r>
                        <a:rPr sz="900" dirty="0" smtClean="0">
                          <a:solidFill>
                            <a:srgbClr val="58595B"/>
                          </a:solidFill>
                          <a:latin typeface="Arial" panose="020B0604020202020204" pitchFamily="34" charset="0"/>
                          <a:cs typeface="Arial" panose="020B0604020202020204" pitchFamily="34" charset="0"/>
                        </a:rPr>
                        <a:t>The Beaufort Gazette</a:t>
                      </a:r>
                      <a:endParaRPr sz="9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6"/>
                  </a:ext>
                </a:extLst>
              </a:tr>
              <a:tr h="165100">
                <a:tc>
                  <a:txBody>
                    <a:bodyPr/>
                    <a:lstStyle/>
                    <a:p>
                      <a:pPr marL="25400">
                        <a:lnSpc>
                          <a:spcPct val="100000"/>
                        </a:lnSpc>
                      </a:pPr>
                      <a:r>
                        <a:rPr sz="900" dirty="0" smtClean="0">
                          <a:solidFill>
                            <a:srgbClr val="58595B"/>
                          </a:solidFill>
                          <a:latin typeface="Arial" panose="020B0604020202020204" pitchFamily="34" charset="0"/>
                          <a:cs typeface="Arial" panose="020B0604020202020204" pitchFamily="34" charset="0"/>
                        </a:rPr>
                        <a:t>CA</a:t>
                      </a:r>
                      <a:endParaRPr sz="900">
                        <a:latin typeface="Arial" panose="020B0604020202020204" pitchFamily="34" charset="0"/>
                        <a:cs typeface="Arial" panose="020B0604020202020204" pitchFamily="34" charset="0"/>
                      </a:endParaRPr>
                    </a:p>
                  </a:txBody>
                  <a:tcPr marL="0" marR="0" marT="0" marB="0"/>
                </a:tc>
                <a:tc>
                  <a:txBody>
                    <a:bodyPr/>
                    <a:lstStyle/>
                    <a:p>
                      <a:pPr marL="46355">
                        <a:lnSpc>
                          <a:spcPct val="100000"/>
                        </a:lnSpc>
                      </a:pPr>
                      <a:r>
                        <a:rPr sz="900" dirty="0" smtClean="0">
                          <a:solidFill>
                            <a:srgbClr val="58595B"/>
                          </a:solidFill>
                          <a:latin typeface="Arial" panose="020B0604020202020204" pitchFamily="34" charset="0"/>
                          <a:cs typeface="Arial" panose="020B0604020202020204" pitchFamily="34" charset="0"/>
                        </a:rPr>
                        <a:t>The F</a:t>
                      </a:r>
                      <a:r>
                        <a:rPr sz="900" spc="-30" dirty="0" smtClean="0">
                          <a:solidFill>
                            <a:srgbClr val="58595B"/>
                          </a:solidFill>
                          <a:latin typeface="Arial" panose="020B0604020202020204" pitchFamily="34" charset="0"/>
                          <a:cs typeface="Arial" panose="020B0604020202020204" pitchFamily="34" charset="0"/>
                        </a:rPr>
                        <a:t>r</a:t>
                      </a:r>
                      <a:r>
                        <a:rPr sz="900" spc="0" dirty="0" smtClean="0">
                          <a:solidFill>
                            <a:srgbClr val="58595B"/>
                          </a:solidFill>
                          <a:latin typeface="Arial" panose="020B0604020202020204" pitchFamily="34" charset="0"/>
                          <a:cs typeface="Arial" panose="020B0604020202020204" pitchFamily="34" charset="0"/>
                        </a:rPr>
                        <a:t>esno Bee</a:t>
                      </a:r>
                      <a:endParaRPr sz="900">
                        <a:latin typeface="Arial" panose="020B0604020202020204" pitchFamily="34" charset="0"/>
                        <a:cs typeface="Arial" panose="020B0604020202020204" pitchFamily="34" charset="0"/>
                      </a:endParaRPr>
                    </a:p>
                  </a:txBody>
                  <a:tcPr marL="0" marR="0" marT="0" marB="0"/>
                </a:tc>
                <a:tc>
                  <a:txBody>
                    <a:bodyPr/>
                    <a:lstStyle/>
                    <a:p>
                      <a:pPr marL="320040">
                        <a:lnSpc>
                          <a:spcPct val="100000"/>
                        </a:lnSpc>
                      </a:pPr>
                      <a:r>
                        <a:rPr sz="900" dirty="0" smtClean="0">
                          <a:solidFill>
                            <a:srgbClr val="58595B"/>
                          </a:solidFill>
                          <a:latin typeface="Arial" panose="020B0604020202020204" pitchFamily="34" charset="0"/>
                          <a:cs typeface="Arial" panose="020B0604020202020204" pitchFamily="34" charset="0"/>
                        </a:rPr>
                        <a:t>MD</a:t>
                      </a:r>
                      <a:endParaRPr sz="900">
                        <a:latin typeface="Arial" panose="020B0604020202020204" pitchFamily="34" charset="0"/>
                        <a:cs typeface="Arial" panose="020B0604020202020204" pitchFamily="34" charset="0"/>
                      </a:endParaRPr>
                    </a:p>
                  </a:txBody>
                  <a:tcPr marL="0" marR="0" marT="0" marB="0"/>
                </a:tc>
                <a:tc>
                  <a:txBody>
                    <a:bodyPr/>
                    <a:lstStyle/>
                    <a:p>
                      <a:pPr marL="34925">
                        <a:lnSpc>
                          <a:spcPct val="100000"/>
                        </a:lnSpc>
                      </a:pPr>
                      <a:r>
                        <a:rPr sz="900" dirty="0" smtClean="0">
                          <a:solidFill>
                            <a:srgbClr val="58595B"/>
                          </a:solidFill>
                          <a:latin typeface="Arial" panose="020B0604020202020204" pitchFamily="34" charset="0"/>
                          <a:cs typeface="Arial" panose="020B0604020202020204" pitchFamily="34" charset="0"/>
                        </a:rPr>
                        <a:t>The Daily </a:t>
                      </a:r>
                      <a:r>
                        <a:rPr sz="900" spc="-25" dirty="0" smtClean="0">
                          <a:solidFill>
                            <a:srgbClr val="58595B"/>
                          </a:solidFill>
                          <a:latin typeface="Arial" panose="020B0604020202020204" pitchFamily="34" charset="0"/>
                          <a:cs typeface="Arial" panose="020B0604020202020204" pitchFamily="34" charset="0"/>
                        </a:rPr>
                        <a:t>T</a:t>
                      </a:r>
                      <a:r>
                        <a:rPr sz="900" spc="0" dirty="0" smtClean="0">
                          <a:solidFill>
                            <a:srgbClr val="58595B"/>
                          </a:solidFill>
                          <a:latin typeface="Arial" panose="020B0604020202020204" pitchFamily="34" charset="0"/>
                          <a:cs typeface="Arial" panose="020B0604020202020204" pitchFamily="34" charset="0"/>
                        </a:rPr>
                        <a:t>imes</a:t>
                      </a:r>
                      <a:endParaRPr sz="900">
                        <a:latin typeface="Arial" panose="020B0604020202020204" pitchFamily="34" charset="0"/>
                        <a:cs typeface="Arial" panose="020B0604020202020204" pitchFamily="34" charset="0"/>
                      </a:endParaRPr>
                    </a:p>
                  </a:txBody>
                  <a:tcPr marL="0" marR="0" marT="0" marB="0"/>
                </a:tc>
                <a:tc>
                  <a:txBody>
                    <a:bodyPr/>
                    <a:lstStyle/>
                    <a:p>
                      <a:pPr marL="227965">
                        <a:lnSpc>
                          <a:spcPct val="100000"/>
                        </a:lnSpc>
                      </a:pPr>
                      <a:r>
                        <a:rPr sz="900" dirty="0" smtClean="0">
                          <a:solidFill>
                            <a:srgbClr val="58595B"/>
                          </a:solidFill>
                          <a:latin typeface="Arial" panose="020B0604020202020204" pitchFamily="34" charset="0"/>
                          <a:cs typeface="Arial" panose="020B0604020202020204" pitchFamily="34" charset="0"/>
                        </a:rPr>
                        <a:t>SC</a:t>
                      </a:r>
                      <a:endParaRPr sz="900">
                        <a:latin typeface="Arial" panose="020B0604020202020204" pitchFamily="34" charset="0"/>
                        <a:cs typeface="Arial" panose="020B0604020202020204" pitchFamily="34" charset="0"/>
                      </a:endParaRPr>
                    </a:p>
                  </a:txBody>
                  <a:tcPr marL="0" marR="0" marT="0" marB="0"/>
                </a:tc>
                <a:tc>
                  <a:txBody>
                    <a:bodyPr/>
                    <a:lstStyle/>
                    <a:p>
                      <a:pPr marL="41910">
                        <a:lnSpc>
                          <a:spcPct val="100000"/>
                        </a:lnSpc>
                      </a:pPr>
                      <a:r>
                        <a:rPr sz="900" dirty="0" smtClean="0">
                          <a:solidFill>
                            <a:srgbClr val="58595B"/>
                          </a:solidFill>
                          <a:latin typeface="Arial" panose="020B0604020202020204" pitchFamily="34" charset="0"/>
                          <a:cs typeface="Arial" panose="020B0604020202020204" pitchFamily="34" charset="0"/>
                        </a:rPr>
                        <a:t>The Island Packet</a:t>
                      </a:r>
                      <a:endParaRPr sz="9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7"/>
                  </a:ext>
                </a:extLst>
              </a:tr>
              <a:tr h="165100">
                <a:tc>
                  <a:txBody>
                    <a:bodyPr/>
                    <a:lstStyle/>
                    <a:p>
                      <a:pPr marL="25400">
                        <a:lnSpc>
                          <a:spcPct val="100000"/>
                        </a:lnSpc>
                      </a:pPr>
                      <a:r>
                        <a:rPr sz="900" dirty="0" smtClean="0">
                          <a:solidFill>
                            <a:srgbClr val="58595B"/>
                          </a:solidFill>
                          <a:latin typeface="Arial" panose="020B0604020202020204" pitchFamily="34" charset="0"/>
                          <a:cs typeface="Arial" panose="020B0604020202020204" pitchFamily="34" charset="0"/>
                        </a:rPr>
                        <a:t>CA</a:t>
                      </a:r>
                      <a:endParaRPr sz="900">
                        <a:latin typeface="Arial" panose="020B0604020202020204" pitchFamily="34" charset="0"/>
                        <a:cs typeface="Arial" panose="020B0604020202020204" pitchFamily="34" charset="0"/>
                      </a:endParaRPr>
                    </a:p>
                  </a:txBody>
                  <a:tcPr marL="0" marR="0" marT="0" marB="0"/>
                </a:tc>
                <a:tc>
                  <a:txBody>
                    <a:bodyPr/>
                    <a:lstStyle/>
                    <a:p>
                      <a:pPr marL="46355">
                        <a:lnSpc>
                          <a:spcPct val="100000"/>
                        </a:lnSpc>
                      </a:pPr>
                      <a:r>
                        <a:rPr sz="900" dirty="0" smtClean="0">
                          <a:solidFill>
                            <a:srgbClr val="58595B"/>
                          </a:solidFill>
                          <a:latin typeface="Arial" panose="020B0604020202020204" pitchFamily="34" charset="0"/>
                          <a:cs typeface="Arial" panose="020B0604020202020204" pitchFamily="34" charset="0"/>
                        </a:rPr>
                        <a:t>Los Angeles </a:t>
                      </a:r>
                      <a:r>
                        <a:rPr sz="900" spc="-25" dirty="0" smtClean="0">
                          <a:solidFill>
                            <a:srgbClr val="58595B"/>
                          </a:solidFill>
                          <a:latin typeface="Arial" panose="020B0604020202020204" pitchFamily="34" charset="0"/>
                          <a:cs typeface="Arial" panose="020B0604020202020204" pitchFamily="34" charset="0"/>
                        </a:rPr>
                        <a:t>T</a:t>
                      </a:r>
                      <a:r>
                        <a:rPr sz="900" spc="0" dirty="0" smtClean="0">
                          <a:solidFill>
                            <a:srgbClr val="58595B"/>
                          </a:solidFill>
                          <a:latin typeface="Arial" panose="020B0604020202020204" pitchFamily="34" charset="0"/>
                          <a:cs typeface="Arial" panose="020B0604020202020204" pitchFamily="34" charset="0"/>
                        </a:rPr>
                        <a:t>imes</a:t>
                      </a:r>
                      <a:endParaRPr sz="900">
                        <a:latin typeface="Arial" panose="020B0604020202020204" pitchFamily="34" charset="0"/>
                        <a:cs typeface="Arial" panose="020B0604020202020204" pitchFamily="34" charset="0"/>
                      </a:endParaRPr>
                    </a:p>
                  </a:txBody>
                  <a:tcPr marL="0" marR="0" marT="0" marB="0"/>
                </a:tc>
                <a:tc>
                  <a:txBody>
                    <a:bodyPr/>
                    <a:lstStyle/>
                    <a:p>
                      <a:pPr marL="320040">
                        <a:lnSpc>
                          <a:spcPct val="100000"/>
                        </a:lnSpc>
                      </a:pPr>
                      <a:r>
                        <a:rPr sz="900" dirty="0" smtClean="0">
                          <a:solidFill>
                            <a:srgbClr val="58595B"/>
                          </a:solidFill>
                          <a:latin typeface="Arial" panose="020B0604020202020204" pitchFamily="34" charset="0"/>
                          <a:cs typeface="Arial" panose="020B0604020202020204" pitchFamily="34" charset="0"/>
                        </a:rPr>
                        <a:t>MI</a:t>
                      </a:r>
                      <a:endParaRPr sz="900">
                        <a:latin typeface="Arial" panose="020B0604020202020204" pitchFamily="34" charset="0"/>
                        <a:cs typeface="Arial" panose="020B0604020202020204" pitchFamily="34" charset="0"/>
                      </a:endParaRPr>
                    </a:p>
                  </a:txBody>
                  <a:tcPr marL="0" marR="0" marT="0" marB="0"/>
                </a:tc>
                <a:tc>
                  <a:txBody>
                    <a:bodyPr/>
                    <a:lstStyle/>
                    <a:p>
                      <a:pPr marL="34925">
                        <a:lnSpc>
                          <a:spcPct val="100000"/>
                        </a:lnSpc>
                      </a:pPr>
                      <a:r>
                        <a:rPr sz="900" dirty="0" smtClean="0">
                          <a:solidFill>
                            <a:srgbClr val="58595B"/>
                          </a:solidFill>
                          <a:latin typeface="Arial" panose="020B0604020202020204" pitchFamily="34" charset="0"/>
                          <a:cs typeface="Arial" panose="020B0604020202020204" pitchFamily="34" charset="0"/>
                        </a:rPr>
                        <a:t>Battle C</a:t>
                      </a:r>
                      <a:r>
                        <a:rPr sz="900" spc="-30" dirty="0" smtClean="0">
                          <a:solidFill>
                            <a:srgbClr val="58595B"/>
                          </a:solidFill>
                          <a:latin typeface="Arial" panose="020B0604020202020204" pitchFamily="34" charset="0"/>
                          <a:cs typeface="Arial" panose="020B0604020202020204" pitchFamily="34" charset="0"/>
                        </a:rPr>
                        <a:t>r</a:t>
                      </a:r>
                      <a:r>
                        <a:rPr sz="900" spc="0" dirty="0" smtClean="0">
                          <a:solidFill>
                            <a:srgbClr val="58595B"/>
                          </a:solidFill>
                          <a:latin typeface="Arial" panose="020B0604020202020204" pitchFamily="34" charset="0"/>
                          <a:cs typeface="Arial" panose="020B0604020202020204" pitchFamily="34" charset="0"/>
                        </a:rPr>
                        <a:t>eek Enqui</a:t>
                      </a:r>
                      <a:r>
                        <a:rPr sz="900" spc="-30" dirty="0" smtClean="0">
                          <a:solidFill>
                            <a:srgbClr val="58595B"/>
                          </a:solidFill>
                          <a:latin typeface="Arial" panose="020B0604020202020204" pitchFamily="34" charset="0"/>
                          <a:cs typeface="Arial" panose="020B0604020202020204" pitchFamily="34" charset="0"/>
                        </a:rPr>
                        <a:t>r</a:t>
                      </a:r>
                      <a:r>
                        <a:rPr sz="900" spc="0" dirty="0" smtClean="0">
                          <a:solidFill>
                            <a:srgbClr val="58595B"/>
                          </a:solidFill>
                          <a:latin typeface="Arial" panose="020B0604020202020204" pitchFamily="34" charset="0"/>
                          <a:cs typeface="Arial" panose="020B0604020202020204" pitchFamily="34" charset="0"/>
                        </a:rPr>
                        <a:t>er</a:t>
                      </a:r>
                      <a:endParaRPr sz="900">
                        <a:latin typeface="Arial" panose="020B0604020202020204" pitchFamily="34" charset="0"/>
                        <a:cs typeface="Arial" panose="020B0604020202020204" pitchFamily="34" charset="0"/>
                      </a:endParaRPr>
                    </a:p>
                  </a:txBody>
                  <a:tcPr marL="0" marR="0" marT="0" marB="0"/>
                </a:tc>
                <a:tc>
                  <a:txBody>
                    <a:bodyPr/>
                    <a:lstStyle/>
                    <a:p>
                      <a:pPr marL="227965">
                        <a:lnSpc>
                          <a:spcPct val="100000"/>
                        </a:lnSpc>
                      </a:pPr>
                      <a:r>
                        <a:rPr sz="900" dirty="0" smtClean="0">
                          <a:solidFill>
                            <a:srgbClr val="58595B"/>
                          </a:solidFill>
                          <a:latin typeface="Arial" panose="020B0604020202020204" pitchFamily="34" charset="0"/>
                          <a:cs typeface="Arial" panose="020B0604020202020204" pitchFamily="34" charset="0"/>
                        </a:rPr>
                        <a:t>SD</a:t>
                      </a:r>
                      <a:endParaRPr sz="900">
                        <a:latin typeface="Arial" panose="020B0604020202020204" pitchFamily="34" charset="0"/>
                        <a:cs typeface="Arial" panose="020B0604020202020204" pitchFamily="34" charset="0"/>
                      </a:endParaRPr>
                    </a:p>
                  </a:txBody>
                  <a:tcPr marL="0" marR="0" marT="0" marB="0"/>
                </a:tc>
                <a:tc>
                  <a:txBody>
                    <a:bodyPr/>
                    <a:lstStyle/>
                    <a:p>
                      <a:pPr marL="41910">
                        <a:lnSpc>
                          <a:spcPct val="100000"/>
                        </a:lnSpc>
                      </a:pPr>
                      <a:r>
                        <a:rPr sz="900" dirty="0" smtClean="0">
                          <a:solidFill>
                            <a:srgbClr val="58595B"/>
                          </a:solidFill>
                          <a:latin typeface="Arial" panose="020B0604020202020204" pitchFamily="34" charset="0"/>
                          <a:cs typeface="Arial" panose="020B0604020202020204" pitchFamily="34" charset="0"/>
                        </a:rPr>
                        <a:t>A</a:t>
                      </a:r>
                      <a:r>
                        <a:rPr sz="900" spc="-30" dirty="0" smtClean="0">
                          <a:solidFill>
                            <a:srgbClr val="58595B"/>
                          </a:solidFill>
                          <a:latin typeface="Arial" panose="020B0604020202020204" pitchFamily="34" charset="0"/>
                          <a:cs typeface="Arial" panose="020B0604020202020204" pitchFamily="34" charset="0"/>
                        </a:rPr>
                        <a:t>r</a:t>
                      </a:r>
                      <a:r>
                        <a:rPr sz="900" spc="0" dirty="0" smtClean="0">
                          <a:solidFill>
                            <a:srgbClr val="58595B"/>
                          </a:solidFill>
                          <a:latin typeface="Arial" panose="020B0604020202020204" pitchFamily="34" charset="0"/>
                          <a:cs typeface="Arial" panose="020B0604020202020204" pitchFamily="34" charset="0"/>
                        </a:rPr>
                        <a:t>gus Leader</a:t>
                      </a:r>
                      <a:endParaRPr sz="9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8"/>
                  </a:ext>
                </a:extLst>
              </a:tr>
              <a:tr h="165100">
                <a:tc>
                  <a:txBody>
                    <a:bodyPr/>
                    <a:lstStyle/>
                    <a:p>
                      <a:pPr marL="25400">
                        <a:lnSpc>
                          <a:spcPct val="100000"/>
                        </a:lnSpc>
                      </a:pPr>
                      <a:r>
                        <a:rPr sz="900" dirty="0" smtClean="0">
                          <a:solidFill>
                            <a:srgbClr val="58595B"/>
                          </a:solidFill>
                          <a:latin typeface="Arial" panose="020B0604020202020204" pitchFamily="34" charset="0"/>
                          <a:cs typeface="Arial" panose="020B0604020202020204" pitchFamily="34" charset="0"/>
                        </a:rPr>
                        <a:t>CA</a:t>
                      </a:r>
                      <a:endParaRPr sz="900">
                        <a:latin typeface="Arial" panose="020B0604020202020204" pitchFamily="34" charset="0"/>
                        <a:cs typeface="Arial" panose="020B0604020202020204" pitchFamily="34" charset="0"/>
                      </a:endParaRPr>
                    </a:p>
                  </a:txBody>
                  <a:tcPr marL="0" marR="0" marT="0" marB="0"/>
                </a:tc>
                <a:tc>
                  <a:txBody>
                    <a:bodyPr/>
                    <a:lstStyle/>
                    <a:p>
                      <a:pPr marL="46355">
                        <a:lnSpc>
                          <a:spcPct val="100000"/>
                        </a:lnSpc>
                      </a:pPr>
                      <a:r>
                        <a:rPr sz="900" dirty="0" smtClean="0">
                          <a:solidFill>
                            <a:srgbClr val="58595B"/>
                          </a:solidFill>
                          <a:latin typeface="Arial" panose="020B0604020202020204" pitchFamily="34" charset="0"/>
                          <a:cs typeface="Arial" panose="020B0604020202020204" pitchFamily="34" charset="0"/>
                        </a:rPr>
                        <a:t>Monte</a:t>
                      </a:r>
                      <a:r>
                        <a:rPr sz="900" spc="-30" dirty="0" smtClean="0">
                          <a:solidFill>
                            <a:srgbClr val="58595B"/>
                          </a:solidFill>
                          <a:latin typeface="Arial" panose="020B0604020202020204" pitchFamily="34" charset="0"/>
                          <a:cs typeface="Arial" panose="020B0604020202020204" pitchFamily="34" charset="0"/>
                        </a:rPr>
                        <a:t>r</a:t>
                      </a:r>
                      <a:r>
                        <a:rPr sz="900" spc="0" dirty="0" smtClean="0">
                          <a:solidFill>
                            <a:srgbClr val="58595B"/>
                          </a:solidFill>
                          <a:latin typeface="Arial" panose="020B0604020202020204" pitchFamily="34" charset="0"/>
                          <a:cs typeface="Arial" panose="020B0604020202020204" pitchFamily="34" charset="0"/>
                        </a:rPr>
                        <a:t>ey County Herald</a:t>
                      </a:r>
                      <a:endParaRPr sz="900">
                        <a:latin typeface="Arial" panose="020B0604020202020204" pitchFamily="34" charset="0"/>
                        <a:cs typeface="Arial" panose="020B0604020202020204" pitchFamily="34" charset="0"/>
                      </a:endParaRPr>
                    </a:p>
                  </a:txBody>
                  <a:tcPr marL="0" marR="0" marT="0" marB="0"/>
                </a:tc>
                <a:tc>
                  <a:txBody>
                    <a:bodyPr/>
                    <a:lstStyle/>
                    <a:p>
                      <a:pPr marL="320040">
                        <a:lnSpc>
                          <a:spcPct val="100000"/>
                        </a:lnSpc>
                      </a:pPr>
                      <a:r>
                        <a:rPr sz="900" dirty="0" smtClean="0">
                          <a:solidFill>
                            <a:srgbClr val="58595B"/>
                          </a:solidFill>
                          <a:latin typeface="Arial" panose="020B0604020202020204" pitchFamily="34" charset="0"/>
                          <a:cs typeface="Arial" panose="020B0604020202020204" pitchFamily="34" charset="0"/>
                        </a:rPr>
                        <a:t>MI</a:t>
                      </a:r>
                      <a:endParaRPr sz="900">
                        <a:latin typeface="Arial" panose="020B0604020202020204" pitchFamily="34" charset="0"/>
                        <a:cs typeface="Arial" panose="020B0604020202020204" pitchFamily="34" charset="0"/>
                      </a:endParaRPr>
                    </a:p>
                  </a:txBody>
                  <a:tcPr marL="0" marR="0" marT="0" marB="0"/>
                </a:tc>
                <a:tc>
                  <a:txBody>
                    <a:bodyPr/>
                    <a:lstStyle/>
                    <a:p>
                      <a:pPr marL="34925">
                        <a:lnSpc>
                          <a:spcPct val="100000"/>
                        </a:lnSpc>
                      </a:pPr>
                      <a:r>
                        <a:rPr sz="900" dirty="0" smtClean="0">
                          <a:solidFill>
                            <a:srgbClr val="58595B"/>
                          </a:solidFill>
                          <a:latin typeface="Arial" panose="020B0604020202020204" pitchFamily="34" charset="0"/>
                          <a:cs typeface="Arial" panose="020B0604020202020204" pitchFamily="34" charset="0"/>
                        </a:rPr>
                        <a:t>Det</a:t>
                      </a:r>
                      <a:r>
                        <a:rPr sz="900" spc="-30" dirty="0" smtClean="0">
                          <a:solidFill>
                            <a:srgbClr val="58595B"/>
                          </a:solidFill>
                          <a:latin typeface="Arial" panose="020B0604020202020204" pitchFamily="34" charset="0"/>
                          <a:cs typeface="Arial" panose="020B0604020202020204" pitchFamily="34" charset="0"/>
                        </a:rPr>
                        <a:t>r</a:t>
                      </a:r>
                      <a:r>
                        <a:rPr sz="900" spc="0" dirty="0" smtClean="0">
                          <a:solidFill>
                            <a:srgbClr val="58595B"/>
                          </a:solidFill>
                          <a:latin typeface="Arial" panose="020B0604020202020204" pitchFamily="34" charset="0"/>
                          <a:cs typeface="Arial" panose="020B0604020202020204" pitchFamily="34" charset="0"/>
                        </a:rPr>
                        <a:t>oit F</a:t>
                      </a:r>
                      <a:r>
                        <a:rPr sz="900" spc="-30" dirty="0" smtClean="0">
                          <a:solidFill>
                            <a:srgbClr val="58595B"/>
                          </a:solidFill>
                          <a:latin typeface="Arial" panose="020B0604020202020204" pitchFamily="34" charset="0"/>
                          <a:cs typeface="Arial" panose="020B0604020202020204" pitchFamily="34" charset="0"/>
                        </a:rPr>
                        <a:t>r</a:t>
                      </a:r>
                      <a:r>
                        <a:rPr sz="900" spc="0" dirty="0" smtClean="0">
                          <a:solidFill>
                            <a:srgbClr val="58595B"/>
                          </a:solidFill>
                          <a:latin typeface="Arial" panose="020B0604020202020204" pitchFamily="34" charset="0"/>
                          <a:cs typeface="Arial" panose="020B0604020202020204" pitchFamily="34" charset="0"/>
                        </a:rPr>
                        <a:t>ee P</a:t>
                      </a:r>
                      <a:r>
                        <a:rPr sz="900" spc="-30" dirty="0" smtClean="0">
                          <a:solidFill>
                            <a:srgbClr val="58595B"/>
                          </a:solidFill>
                          <a:latin typeface="Arial" panose="020B0604020202020204" pitchFamily="34" charset="0"/>
                          <a:cs typeface="Arial" panose="020B0604020202020204" pitchFamily="34" charset="0"/>
                        </a:rPr>
                        <a:t>r</a:t>
                      </a:r>
                      <a:r>
                        <a:rPr sz="900" spc="0" dirty="0" smtClean="0">
                          <a:solidFill>
                            <a:srgbClr val="58595B"/>
                          </a:solidFill>
                          <a:latin typeface="Arial" panose="020B0604020202020204" pitchFamily="34" charset="0"/>
                          <a:cs typeface="Arial" panose="020B0604020202020204" pitchFamily="34" charset="0"/>
                        </a:rPr>
                        <a:t>ess</a:t>
                      </a:r>
                      <a:endParaRPr sz="900">
                        <a:latin typeface="Arial" panose="020B0604020202020204" pitchFamily="34" charset="0"/>
                        <a:cs typeface="Arial" panose="020B0604020202020204" pitchFamily="34" charset="0"/>
                      </a:endParaRPr>
                    </a:p>
                  </a:txBody>
                  <a:tcPr marL="0" marR="0" marT="0" marB="0"/>
                </a:tc>
                <a:tc>
                  <a:txBody>
                    <a:bodyPr/>
                    <a:lstStyle/>
                    <a:p>
                      <a:pPr marL="227965">
                        <a:lnSpc>
                          <a:spcPct val="100000"/>
                        </a:lnSpc>
                      </a:pPr>
                      <a:r>
                        <a:rPr sz="900" dirty="0" smtClean="0">
                          <a:solidFill>
                            <a:srgbClr val="58595B"/>
                          </a:solidFill>
                          <a:latin typeface="Arial" panose="020B0604020202020204" pitchFamily="34" charset="0"/>
                          <a:cs typeface="Arial" panose="020B0604020202020204" pitchFamily="34" charset="0"/>
                        </a:rPr>
                        <a:t>TN</a:t>
                      </a:r>
                      <a:endParaRPr sz="900">
                        <a:latin typeface="Arial" panose="020B0604020202020204" pitchFamily="34" charset="0"/>
                        <a:cs typeface="Arial" panose="020B0604020202020204" pitchFamily="34" charset="0"/>
                      </a:endParaRPr>
                    </a:p>
                  </a:txBody>
                  <a:tcPr marL="0" marR="0" marT="0" marB="0"/>
                </a:tc>
                <a:tc>
                  <a:txBody>
                    <a:bodyPr/>
                    <a:lstStyle/>
                    <a:p>
                      <a:pPr marL="41910">
                        <a:lnSpc>
                          <a:spcPct val="100000"/>
                        </a:lnSpc>
                      </a:pPr>
                      <a:r>
                        <a:rPr sz="900" dirty="0" smtClean="0">
                          <a:solidFill>
                            <a:srgbClr val="58595B"/>
                          </a:solidFill>
                          <a:latin typeface="Arial" panose="020B0604020202020204" pitchFamily="34" charset="0"/>
                          <a:cs typeface="Arial" panose="020B0604020202020204" pitchFamily="34" charset="0"/>
                        </a:rPr>
                        <a:t>The Leaf Ch</a:t>
                      </a:r>
                      <a:r>
                        <a:rPr sz="900" spc="-30" dirty="0" smtClean="0">
                          <a:solidFill>
                            <a:srgbClr val="58595B"/>
                          </a:solidFill>
                          <a:latin typeface="Arial" panose="020B0604020202020204" pitchFamily="34" charset="0"/>
                          <a:cs typeface="Arial" panose="020B0604020202020204" pitchFamily="34" charset="0"/>
                        </a:rPr>
                        <a:t>r</a:t>
                      </a:r>
                      <a:r>
                        <a:rPr sz="900" spc="0" dirty="0" smtClean="0">
                          <a:solidFill>
                            <a:srgbClr val="58595B"/>
                          </a:solidFill>
                          <a:latin typeface="Arial" panose="020B0604020202020204" pitchFamily="34" charset="0"/>
                          <a:cs typeface="Arial" panose="020B0604020202020204" pitchFamily="34" charset="0"/>
                        </a:rPr>
                        <a:t>onicle</a:t>
                      </a:r>
                      <a:endParaRPr sz="9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9"/>
                  </a:ext>
                </a:extLst>
              </a:tr>
              <a:tr h="165100">
                <a:tc>
                  <a:txBody>
                    <a:bodyPr/>
                    <a:lstStyle/>
                    <a:p>
                      <a:pPr marL="25400">
                        <a:lnSpc>
                          <a:spcPct val="100000"/>
                        </a:lnSpc>
                      </a:pPr>
                      <a:r>
                        <a:rPr sz="900" dirty="0" smtClean="0">
                          <a:solidFill>
                            <a:srgbClr val="58595B"/>
                          </a:solidFill>
                          <a:latin typeface="Arial" panose="020B0604020202020204" pitchFamily="34" charset="0"/>
                          <a:cs typeface="Arial" panose="020B0604020202020204" pitchFamily="34" charset="0"/>
                        </a:rPr>
                        <a:t>CA</a:t>
                      </a:r>
                      <a:endParaRPr sz="900">
                        <a:latin typeface="Arial" panose="020B0604020202020204" pitchFamily="34" charset="0"/>
                        <a:cs typeface="Arial" panose="020B0604020202020204" pitchFamily="34" charset="0"/>
                      </a:endParaRPr>
                    </a:p>
                  </a:txBody>
                  <a:tcPr marL="0" marR="0" marT="0" marB="0"/>
                </a:tc>
                <a:tc>
                  <a:txBody>
                    <a:bodyPr/>
                    <a:lstStyle/>
                    <a:p>
                      <a:pPr marL="46355">
                        <a:lnSpc>
                          <a:spcPct val="100000"/>
                        </a:lnSpc>
                      </a:pPr>
                      <a:r>
                        <a:rPr sz="900" dirty="0" smtClean="0">
                          <a:solidFill>
                            <a:srgbClr val="58595B"/>
                          </a:solidFill>
                          <a:latin typeface="Arial" panose="020B0604020202020204" pitchFamily="34" charset="0"/>
                          <a:cs typeface="Arial" panose="020B0604020202020204" pitchFamily="34" charset="0"/>
                        </a:rPr>
                        <a:t>Modesto Bee</a:t>
                      </a:r>
                      <a:endParaRPr sz="900">
                        <a:latin typeface="Arial" panose="020B0604020202020204" pitchFamily="34" charset="0"/>
                        <a:cs typeface="Arial" panose="020B0604020202020204" pitchFamily="34" charset="0"/>
                      </a:endParaRPr>
                    </a:p>
                  </a:txBody>
                  <a:tcPr marL="0" marR="0" marT="0" marB="0"/>
                </a:tc>
                <a:tc>
                  <a:txBody>
                    <a:bodyPr/>
                    <a:lstStyle/>
                    <a:p>
                      <a:pPr marL="320040">
                        <a:lnSpc>
                          <a:spcPct val="100000"/>
                        </a:lnSpc>
                      </a:pPr>
                      <a:r>
                        <a:rPr sz="900" dirty="0" smtClean="0">
                          <a:solidFill>
                            <a:srgbClr val="58595B"/>
                          </a:solidFill>
                          <a:latin typeface="Arial" panose="020B0604020202020204" pitchFamily="34" charset="0"/>
                          <a:cs typeface="Arial" panose="020B0604020202020204" pitchFamily="34" charset="0"/>
                        </a:rPr>
                        <a:t>MI</a:t>
                      </a:r>
                      <a:endParaRPr sz="900">
                        <a:latin typeface="Arial" panose="020B0604020202020204" pitchFamily="34" charset="0"/>
                        <a:cs typeface="Arial" panose="020B0604020202020204" pitchFamily="34" charset="0"/>
                      </a:endParaRPr>
                    </a:p>
                  </a:txBody>
                  <a:tcPr marL="0" marR="0" marT="0" marB="0"/>
                </a:tc>
                <a:tc>
                  <a:txBody>
                    <a:bodyPr/>
                    <a:lstStyle/>
                    <a:p>
                      <a:pPr marL="34925">
                        <a:lnSpc>
                          <a:spcPct val="100000"/>
                        </a:lnSpc>
                      </a:pPr>
                      <a:r>
                        <a:rPr sz="900" dirty="0" smtClean="0">
                          <a:solidFill>
                            <a:srgbClr val="58595B"/>
                          </a:solidFill>
                          <a:latin typeface="Arial" panose="020B0604020202020204" pitchFamily="34" charset="0"/>
                          <a:cs typeface="Arial" panose="020B0604020202020204" pitchFamily="34" charset="0"/>
                        </a:rPr>
                        <a:t>Lansing State Journal</a:t>
                      </a:r>
                      <a:endParaRPr sz="900">
                        <a:latin typeface="Arial" panose="020B0604020202020204" pitchFamily="34" charset="0"/>
                        <a:cs typeface="Arial" panose="020B0604020202020204" pitchFamily="34" charset="0"/>
                      </a:endParaRPr>
                    </a:p>
                  </a:txBody>
                  <a:tcPr marL="0" marR="0" marT="0" marB="0"/>
                </a:tc>
                <a:tc>
                  <a:txBody>
                    <a:bodyPr/>
                    <a:lstStyle/>
                    <a:p>
                      <a:pPr marL="227965">
                        <a:lnSpc>
                          <a:spcPct val="100000"/>
                        </a:lnSpc>
                      </a:pPr>
                      <a:r>
                        <a:rPr sz="900" dirty="0" smtClean="0">
                          <a:solidFill>
                            <a:srgbClr val="58595B"/>
                          </a:solidFill>
                          <a:latin typeface="Arial" panose="020B0604020202020204" pitchFamily="34" charset="0"/>
                          <a:cs typeface="Arial" panose="020B0604020202020204" pitchFamily="34" charset="0"/>
                        </a:rPr>
                        <a:t>TN</a:t>
                      </a:r>
                      <a:endParaRPr sz="900">
                        <a:latin typeface="Arial" panose="020B0604020202020204" pitchFamily="34" charset="0"/>
                        <a:cs typeface="Arial" panose="020B0604020202020204" pitchFamily="34" charset="0"/>
                      </a:endParaRPr>
                    </a:p>
                  </a:txBody>
                  <a:tcPr marL="0" marR="0" marT="0" marB="0"/>
                </a:tc>
                <a:tc>
                  <a:txBody>
                    <a:bodyPr/>
                    <a:lstStyle/>
                    <a:p>
                      <a:pPr marL="41910">
                        <a:lnSpc>
                          <a:spcPct val="100000"/>
                        </a:lnSpc>
                      </a:pPr>
                      <a:r>
                        <a:rPr sz="900" dirty="0" smtClean="0">
                          <a:solidFill>
                            <a:srgbClr val="58595B"/>
                          </a:solidFill>
                          <a:latin typeface="Arial" panose="020B0604020202020204" pitchFamily="34" charset="0"/>
                          <a:cs typeface="Arial" panose="020B0604020202020204" pitchFamily="34" charset="0"/>
                        </a:rPr>
                        <a:t>The Jackson Sun</a:t>
                      </a:r>
                      <a:endParaRPr sz="9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10"/>
                  </a:ext>
                </a:extLst>
              </a:tr>
              <a:tr h="165100">
                <a:tc>
                  <a:txBody>
                    <a:bodyPr/>
                    <a:lstStyle/>
                    <a:p>
                      <a:pPr marL="25400">
                        <a:lnSpc>
                          <a:spcPct val="100000"/>
                        </a:lnSpc>
                      </a:pPr>
                      <a:r>
                        <a:rPr sz="900" dirty="0" smtClean="0">
                          <a:solidFill>
                            <a:srgbClr val="58595B"/>
                          </a:solidFill>
                          <a:latin typeface="Arial" panose="020B0604020202020204" pitchFamily="34" charset="0"/>
                          <a:cs typeface="Arial" panose="020B0604020202020204" pitchFamily="34" charset="0"/>
                        </a:rPr>
                        <a:t>CA</a:t>
                      </a:r>
                      <a:endParaRPr sz="900">
                        <a:latin typeface="Arial" panose="020B0604020202020204" pitchFamily="34" charset="0"/>
                        <a:cs typeface="Arial" panose="020B0604020202020204" pitchFamily="34" charset="0"/>
                      </a:endParaRPr>
                    </a:p>
                  </a:txBody>
                  <a:tcPr marL="0" marR="0" marT="0" marB="0"/>
                </a:tc>
                <a:tc>
                  <a:txBody>
                    <a:bodyPr/>
                    <a:lstStyle/>
                    <a:p>
                      <a:pPr marL="46355">
                        <a:lnSpc>
                          <a:spcPct val="100000"/>
                        </a:lnSpc>
                      </a:pPr>
                      <a:r>
                        <a:rPr sz="900" dirty="0" smtClean="0">
                          <a:solidFill>
                            <a:srgbClr val="58595B"/>
                          </a:solidFill>
                          <a:latin typeface="Arial" panose="020B0604020202020204" pitchFamily="34" charset="0"/>
                          <a:cs typeface="Arial" panose="020B0604020202020204" pitchFamily="34" charset="0"/>
                        </a:rPr>
                        <a:t>San Luis Obispo </a:t>
                      </a:r>
                      <a:r>
                        <a:rPr sz="900" spc="-80" dirty="0" smtClean="0">
                          <a:solidFill>
                            <a:srgbClr val="58595B"/>
                          </a:solidFill>
                          <a:latin typeface="Arial" panose="020B0604020202020204" pitchFamily="34" charset="0"/>
                          <a:cs typeface="Arial" panose="020B0604020202020204" pitchFamily="34" charset="0"/>
                        </a:rPr>
                        <a:t>T</a:t>
                      </a:r>
                      <a:r>
                        <a:rPr sz="900" spc="0" dirty="0" smtClean="0">
                          <a:solidFill>
                            <a:srgbClr val="58595B"/>
                          </a:solidFill>
                          <a:latin typeface="Arial" panose="020B0604020202020204" pitchFamily="34" charset="0"/>
                          <a:cs typeface="Arial" panose="020B0604020202020204" pitchFamily="34" charset="0"/>
                        </a:rPr>
                        <a:t>ribune</a:t>
                      </a:r>
                      <a:endParaRPr sz="900">
                        <a:latin typeface="Arial" panose="020B0604020202020204" pitchFamily="34" charset="0"/>
                        <a:cs typeface="Arial" panose="020B0604020202020204" pitchFamily="34" charset="0"/>
                      </a:endParaRPr>
                    </a:p>
                  </a:txBody>
                  <a:tcPr marL="0" marR="0" marT="0" marB="0"/>
                </a:tc>
                <a:tc>
                  <a:txBody>
                    <a:bodyPr/>
                    <a:lstStyle/>
                    <a:p>
                      <a:pPr marL="320040">
                        <a:lnSpc>
                          <a:spcPct val="100000"/>
                        </a:lnSpc>
                      </a:pPr>
                      <a:r>
                        <a:rPr sz="900" dirty="0" smtClean="0">
                          <a:solidFill>
                            <a:srgbClr val="58595B"/>
                          </a:solidFill>
                          <a:latin typeface="Arial" panose="020B0604020202020204" pitchFamily="34" charset="0"/>
                          <a:cs typeface="Arial" panose="020B0604020202020204" pitchFamily="34" charset="0"/>
                        </a:rPr>
                        <a:t>MI</a:t>
                      </a:r>
                      <a:endParaRPr sz="900">
                        <a:latin typeface="Arial" panose="020B0604020202020204" pitchFamily="34" charset="0"/>
                        <a:cs typeface="Arial" panose="020B0604020202020204" pitchFamily="34" charset="0"/>
                      </a:endParaRPr>
                    </a:p>
                  </a:txBody>
                  <a:tcPr marL="0" marR="0" marT="0" marB="0"/>
                </a:tc>
                <a:tc>
                  <a:txBody>
                    <a:bodyPr/>
                    <a:lstStyle/>
                    <a:p>
                      <a:pPr marL="34925">
                        <a:lnSpc>
                          <a:spcPct val="100000"/>
                        </a:lnSpc>
                      </a:pPr>
                      <a:r>
                        <a:rPr sz="900" dirty="0" smtClean="0">
                          <a:solidFill>
                            <a:srgbClr val="58595B"/>
                          </a:solidFill>
                          <a:latin typeface="Arial" panose="020B0604020202020204" pitchFamily="34" charset="0"/>
                          <a:cs typeface="Arial" panose="020B0604020202020204" pitchFamily="34" charset="0"/>
                        </a:rPr>
                        <a:t>Livingston Daily P</a:t>
                      </a:r>
                      <a:r>
                        <a:rPr sz="900" spc="-30" dirty="0" smtClean="0">
                          <a:solidFill>
                            <a:srgbClr val="58595B"/>
                          </a:solidFill>
                          <a:latin typeface="Arial" panose="020B0604020202020204" pitchFamily="34" charset="0"/>
                          <a:cs typeface="Arial" panose="020B0604020202020204" pitchFamily="34" charset="0"/>
                        </a:rPr>
                        <a:t>r</a:t>
                      </a:r>
                      <a:r>
                        <a:rPr sz="900" spc="0" dirty="0" smtClean="0">
                          <a:solidFill>
                            <a:srgbClr val="58595B"/>
                          </a:solidFill>
                          <a:latin typeface="Arial" panose="020B0604020202020204" pitchFamily="34" charset="0"/>
                          <a:cs typeface="Arial" panose="020B0604020202020204" pitchFamily="34" charset="0"/>
                        </a:rPr>
                        <a:t>ess and A</a:t>
                      </a:r>
                      <a:r>
                        <a:rPr sz="900" spc="-30" dirty="0" smtClean="0">
                          <a:solidFill>
                            <a:srgbClr val="58595B"/>
                          </a:solidFill>
                          <a:latin typeface="Arial" panose="020B0604020202020204" pitchFamily="34" charset="0"/>
                          <a:cs typeface="Arial" panose="020B0604020202020204" pitchFamily="34" charset="0"/>
                        </a:rPr>
                        <a:t>r</a:t>
                      </a:r>
                      <a:r>
                        <a:rPr sz="900" spc="0" dirty="0" smtClean="0">
                          <a:solidFill>
                            <a:srgbClr val="58595B"/>
                          </a:solidFill>
                          <a:latin typeface="Arial" panose="020B0604020202020204" pitchFamily="34" charset="0"/>
                          <a:cs typeface="Arial" panose="020B0604020202020204" pitchFamily="34" charset="0"/>
                        </a:rPr>
                        <a:t>gus</a:t>
                      </a:r>
                      <a:endParaRPr sz="900">
                        <a:latin typeface="Arial" panose="020B0604020202020204" pitchFamily="34" charset="0"/>
                        <a:cs typeface="Arial" panose="020B0604020202020204" pitchFamily="34" charset="0"/>
                      </a:endParaRPr>
                    </a:p>
                  </a:txBody>
                  <a:tcPr marL="0" marR="0" marT="0" marB="0"/>
                </a:tc>
                <a:tc>
                  <a:txBody>
                    <a:bodyPr/>
                    <a:lstStyle/>
                    <a:p>
                      <a:pPr marL="227965">
                        <a:lnSpc>
                          <a:spcPct val="100000"/>
                        </a:lnSpc>
                      </a:pPr>
                      <a:r>
                        <a:rPr sz="900" dirty="0" smtClean="0">
                          <a:solidFill>
                            <a:srgbClr val="58595B"/>
                          </a:solidFill>
                          <a:latin typeface="Arial" panose="020B0604020202020204" pitchFamily="34" charset="0"/>
                          <a:cs typeface="Arial" panose="020B0604020202020204" pitchFamily="34" charset="0"/>
                        </a:rPr>
                        <a:t>TN</a:t>
                      </a:r>
                      <a:endParaRPr sz="900">
                        <a:latin typeface="Arial" panose="020B0604020202020204" pitchFamily="34" charset="0"/>
                        <a:cs typeface="Arial" panose="020B0604020202020204" pitchFamily="34" charset="0"/>
                      </a:endParaRPr>
                    </a:p>
                  </a:txBody>
                  <a:tcPr marL="0" marR="0" marT="0" marB="0"/>
                </a:tc>
                <a:tc>
                  <a:txBody>
                    <a:bodyPr/>
                    <a:lstStyle/>
                    <a:p>
                      <a:pPr marL="41910">
                        <a:lnSpc>
                          <a:spcPct val="100000"/>
                        </a:lnSpc>
                      </a:pPr>
                      <a:r>
                        <a:rPr sz="900" dirty="0" smtClean="0">
                          <a:solidFill>
                            <a:srgbClr val="58595B"/>
                          </a:solidFill>
                          <a:latin typeface="Arial" panose="020B0604020202020204" pitchFamily="34" charset="0"/>
                          <a:cs typeface="Arial" panose="020B0604020202020204" pitchFamily="34" charset="0"/>
                        </a:rPr>
                        <a:t>The Daily News Journal</a:t>
                      </a:r>
                      <a:endParaRPr sz="9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11"/>
                  </a:ext>
                </a:extLst>
              </a:tr>
              <a:tr h="165100">
                <a:tc>
                  <a:txBody>
                    <a:bodyPr/>
                    <a:lstStyle/>
                    <a:p>
                      <a:pPr marL="25400">
                        <a:lnSpc>
                          <a:spcPct val="100000"/>
                        </a:lnSpc>
                      </a:pPr>
                      <a:r>
                        <a:rPr sz="900" dirty="0" smtClean="0">
                          <a:solidFill>
                            <a:srgbClr val="58595B"/>
                          </a:solidFill>
                          <a:latin typeface="Arial" panose="020B0604020202020204" pitchFamily="34" charset="0"/>
                          <a:cs typeface="Arial" panose="020B0604020202020204" pitchFamily="34" charset="0"/>
                        </a:rPr>
                        <a:t>CA</a:t>
                      </a:r>
                      <a:endParaRPr sz="900">
                        <a:latin typeface="Arial" panose="020B0604020202020204" pitchFamily="34" charset="0"/>
                        <a:cs typeface="Arial" panose="020B0604020202020204" pitchFamily="34" charset="0"/>
                      </a:endParaRPr>
                    </a:p>
                  </a:txBody>
                  <a:tcPr marL="0" marR="0" marT="0" marB="0"/>
                </a:tc>
                <a:tc>
                  <a:txBody>
                    <a:bodyPr/>
                    <a:lstStyle/>
                    <a:p>
                      <a:pPr marL="46355">
                        <a:lnSpc>
                          <a:spcPct val="100000"/>
                        </a:lnSpc>
                      </a:pPr>
                      <a:r>
                        <a:rPr sz="900" dirty="0" smtClean="0">
                          <a:solidFill>
                            <a:srgbClr val="58595B"/>
                          </a:solidFill>
                          <a:latin typeface="Arial" panose="020B0604020202020204" pitchFamily="34" charset="0"/>
                          <a:cs typeface="Arial" panose="020B0604020202020204" pitchFamily="34" charset="0"/>
                        </a:rPr>
                        <a:t>The Desert Sun</a:t>
                      </a:r>
                      <a:endParaRPr sz="900">
                        <a:latin typeface="Arial" panose="020B0604020202020204" pitchFamily="34" charset="0"/>
                        <a:cs typeface="Arial" panose="020B0604020202020204" pitchFamily="34" charset="0"/>
                      </a:endParaRPr>
                    </a:p>
                  </a:txBody>
                  <a:tcPr marL="0" marR="0" marT="0" marB="0"/>
                </a:tc>
                <a:tc>
                  <a:txBody>
                    <a:bodyPr/>
                    <a:lstStyle/>
                    <a:p>
                      <a:pPr marL="320040">
                        <a:lnSpc>
                          <a:spcPct val="100000"/>
                        </a:lnSpc>
                      </a:pPr>
                      <a:r>
                        <a:rPr sz="900" dirty="0" smtClean="0">
                          <a:solidFill>
                            <a:srgbClr val="58595B"/>
                          </a:solidFill>
                          <a:latin typeface="Arial" panose="020B0604020202020204" pitchFamily="34" charset="0"/>
                          <a:cs typeface="Arial" panose="020B0604020202020204" pitchFamily="34" charset="0"/>
                        </a:rPr>
                        <a:t>MI</a:t>
                      </a:r>
                      <a:endParaRPr sz="900">
                        <a:latin typeface="Arial" panose="020B0604020202020204" pitchFamily="34" charset="0"/>
                        <a:cs typeface="Arial" panose="020B0604020202020204" pitchFamily="34" charset="0"/>
                      </a:endParaRPr>
                    </a:p>
                  </a:txBody>
                  <a:tcPr marL="0" marR="0" marT="0" marB="0"/>
                </a:tc>
                <a:tc>
                  <a:txBody>
                    <a:bodyPr/>
                    <a:lstStyle/>
                    <a:p>
                      <a:pPr marL="34925">
                        <a:lnSpc>
                          <a:spcPct val="100000"/>
                        </a:lnSpc>
                      </a:pPr>
                      <a:r>
                        <a:rPr sz="900" dirty="0" smtClean="0">
                          <a:solidFill>
                            <a:srgbClr val="58595B"/>
                          </a:solidFill>
                          <a:latin typeface="Arial" panose="020B0604020202020204" pitchFamily="34" charset="0"/>
                          <a:cs typeface="Arial" panose="020B0604020202020204" pitchFamily="34" charset="0"/>
                        </a:rPr>
                        <a:t>Obse</a:t>
                      </a:r>
                      <a:r>
                        <a:rPr sz="900" spc="5" dirty="0" smtClean="0">
                          <a:solidFill>
                            <a:srgbClr val="58595B"/>
                          </a:solidFill>
                          <a:latin typeface="Arial" panose="020B0604020202020204" pitchFamily="34" charset="0"/>
                          <a:cs typeface="Arial" panose="020B0604020202020204" pitchFamily="34" charset="0"/>
                        </a:rPr>
                        <a:t>r</a:t>
                      </a:r>
                      <a:r>
                        <a:rPr sz="900" spc="0" dirty="0" smtClean="0">
                          <a:solidFill>
                            <a:srgbClr val="58595B"/>
                          </a:solidFill>
                          <a:latin typeface="Arial" panose="020B0604020202020204" pitchFamily="34" charset="0"/>
                          <a:cs typeface="Arial" panose="020B0604020202020204" pitchFamily="34" charset="0"/>
                        </a:rPr>
                        <a:t>ver &amp; Eccentric</a:t>
                      </a:r>
                      <a:endParaRPr sz="900">
                        <a:latin typeface="Arial" panose="020B0604020202020204" pitchFamily="34" charset="0"/>
                        <a:cs typeface="Arial" panose="020B0604020202020204" pitchFamily="34" charset="0"/>
                      </a:endParaRPr>
                    </a:p>
                  </a:txBody>
                  <a:tcPr marL="0" marR="0" marT="0" marB="0"/>
                </a:tc>
                <a:tc>
                  <a:txBody>
                    <a:bodyPr/>
                    <a:lstStyle/>
                    <a:p>
                      <a:pPr marL="227965">
                        <a:lnSpc>
                          <a:spcPct val="100000"/>
                        </a:lnSpc>
                      </a:pPr>
                      <a:r>
                        <a:rPr sz="900" dirty="0" smtClean="0">
                          <a:solidFill>
                            <a:srgbClr val="58595B"/>
                          </a:solidFill>
                          <a:latin typeface="Arial" panose="020B0604020202020204" pitchFamily="34" charset="0"/>
                          <a:cs typeface="Arial" panose="020B0604020202020204" pitchFamily="34" charset="0"/>
                        </a:rPr>
                        <a:t>TN</a:t>
                      </a:r>
                      <a:endParaRPr sz="900">
                        <a:latin typeface="Arial" panose="020B0604020202020204" pitchFamily="34" charset="0"/>
                        <a:cs typeface="Arial" panose="020B0604020202020204" pitchFamily="34" charset="0"/>
                      </a:endParaRPr>
                    </a:p>
                  </a:txBody>
                  <a:tcPr marL="0" marR="0" marT="0" marB="0"/>
                </a:tc>
                <a:tc>
                  <a:txBody>
                    <a:bodyPr/>
                    <a:lstStyle/>
                    <a:p>
                      <a:pPr marL="41910">
                        <a:lnSpc>
                          <a:spcPct val="100000"/>
                        </a:lnSpc>
                      </a:pPr>
                      <a:r>
                        <a:rPr sz="900" dirty="0" smtClean="0">
                          <a:solidFill>
                            <a:srgbClr val="58595B"/>
                          </a:solidFill>
                          <a:latin typeface="Arial" panose="020B0604020202020204" pitchFamily="34" charset="0"/>
                          <a:cs typeface="Arial" panose="020B0604020202020204" pitchFamily="34" charset="0"/>
                        </a:rPr>
                        <a:t>The </a:t>
                      </a:r>
                      <a:r>
                        <a:rPr sz="900" spc="-80" dirty="0" smtClean="0">
                          <a:solidFill>
                            <a:srgbClr val="58595B"/>
                          </a:solidFill>
                          <a:latin typeface="Arial" panose="020B0604020202020204" pitchFamily="34" charset="0"/>
                          <a:cs typeface="Arial" panose="020B0604020202020204" pitchFamily="34" charset="0"/>
                        </a:rPr>
                        <a:t>T</a:t>
                      </a:r>
                      <a:r>
                        <a:rPr sz="900" spc="0" dirty="0" smtClean="0">
                          <a:solidFill>
                            <a:srgbClr val="58595B"/>
                          </a:solidFill>
                          <a:latin typeface="Arial" panose="020B0604020202020204" pitchFamily="34" charset="0"/>
                          <a:cs typeface="Arial" panose="020B0604020202020204" pitchFamily="34" charset="0"/>
                        </a:rPr>
                        <a:t>ennessean</a:t>
                      </a:r>
                      <a:endParaRPr sz="9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12"/>
                  </a:ext>
                </a:extLst>
              </a:tr>
              <a:tr h="165100">
                <a:tc>
                  <a:txBody>
                    <a:bodyPr/>
                    <a:lstStyle/>
                    <a:p>
                      <a:pPr marL="25400">
                        <a:lnSpc>
                          <a:spcPct val="100000"/>
                        </a:lnSpc>
                      </a:pPr>
                      <a:r>
                        <a:rPr sz="900" dirty="0" smtClean="0">
                          <a:solidFill>
                            <a:srgbClr val="58595B"/>
                          </a:solidFill>
                          <a:latin typeface="Arial" panose="020B0604020202020204" pitchFamily="34" charset="0"/>
                          <a:cs typeface="Arial" panose="020B0604020202020204" pitchFamily="34" charset="0"/>
                        </a:rPr>
                        <a:t>CA</a:t>
                      </a:r>
                      <a:endParaRPr sz="900">
                        <a:latin typeface="Arial" panose="020B0604020202020204" pitchFamily="34" charset="0"/>
                        <a:cs typeface="Arial" panose="020B0604020202020204" pitchFamily="34" charset="0"/>
                      </a:endParaRPr>
                    </a:p>
                  </a:txBody>
                  <a:tcPr marL="0" marR="0" marT="0" marB="0"/>
                </a:tc>
                <a:tc>
                  <a:txBody>
                    <a:bodyPr/>
                    <a:lstStyle/>
                    <a:p>
                      <a:pPr marL="46355">
                        <a:lnSpc>
                          <a:spcPct val="100000"/>
                        </a:lnSpc>
                      </a:pPr>
                      <a:r>
                        <a:rPr sz="900" dirty="0" smtClean="0">
                          <a:solidFill>
                            <a:srgbClr val="58595B"/>
                          </a:solidFill>
                          <a:latin typeface="Arial" panose="020B0604020202020204" pitchFamily="34" charset="0"/>
                          <a:cs typeface="Arial" panose="020B0604020202020204" pitchFamily="34" charset="0"/>
                        </a:rPr>
                        <a:t>The Californian</a:t>
                      </a:r>
                      <a:endParaRPr sz="900">
                        <a:latin typeface="Arial" panose="020B0604020202020204" pitchFamily="34" charset="0"/>
                        <a:cs typeface="Arial" panose="020B0604020202020204" pitchFamily="34" charset="0"/>
                      </a:endParaRPr>
                    </a:p>
                  </a:txBody>
                  <a:tcPr marL="0" marR="0" marT="0" marB="0"/>
                </a:tc>
                <a:tc>
                  <a:txBody>
                    <a:bodyPr/>
                    <a:lstStyle/>
                    <a:p>
                      <a:pPr marL="320040">
                        <a:lnSpc>
                          <a:spcPct val="100000"/>
                        </a:lnSpc>
                      </a:pPr>
                      <a:r>
                        <a:rPr sz="900" dirty="0" smtClean="0">
                          <a:solidFill>
                            <a:srgbClr val="58595B"/>
                          </a:solidFill>
                          <a:latin typeface="Arial" panose="020B0604020202020204" pitchFamily="34" charset="0"/>
                          <a:cs typeface="Arial" panose="020B0604020202020204" pitchFamily="34" charset="0"/>
                        </a:rPr>
                        <a:t>MI</a:t>
                      </a:r>
                      <a:endParaRPr sz="900">
                        <a:latin typeface="Arial" panose="020B0604020202020204" pitchFamily="34" charset="0"/>
                        <a:cs typeface="Arial" panose="020B0604020202020204" pitchFamily="34" charset="0"/>
                      </a:endParaRPr>
                    </a:p>
                  </a:txBody>
                  <a:tcPr marL="0" marR="0" marT="0" marB="0"/>
                </a:tc>
                <a:tc>
                  <a:txBody>
                    <a:bodyPr/>
                    <a:lstStyle/>
                    <a:p>
                      <a:pPr marL="34925">
                        <a:lnSpc>
                          <a:spcPct val="100000"/>
                        </a:lnSpc>
                      </a:pPr>
                      <a:r>
                        <a:rPr sz="900" dirty="0" smtClean="0">
                          <a:solidFill>
                            <a:srgbClr val="58595B"/>
                          </a:solidFill>
                          <a:latin typeface="Arial" panose="020B0604020202020204" pitchFamily="34" charset="0"/>
                          <a:cs typeface="Arial" panose="020B0604020202020204" pitchFamily="34" charset="0"/>
                        </a:rPr>
                        <a:t>The </a:t>
                      </a:r>
                      <a:r>
                        <a:rPr sz="900" spc="-25" dirty="0" smtClean="0">
                          <a:solidFill>
                            <a:srgbClr val="58595B"/>
                          </a:solidFill>
                          <a:latin typeface="Arial" panose="020B0604020202020204" pitchFamily="34" charset="0"/>
                          <a:cs typeface="Arial" panose="020B0604020202020204" pitchFamily="34" charset="0"/>
                        </a:rPr>
                        <a:t>T</a:t>
                      </a:r>
                      <a:r>
                        <a:rPr sz="900" spc="0" dirty="0" smtClean="0">
                          <a:solidFill>
                            <a:srgbClr val="58595B"/>
                          </a:solidFill>
                          <a:latin typeface="Arial" panose="020B0604020202020204" pitchFamily="34" charset="0"/>
                          <a:cs typeface="Arial" panose="020B0604020202020204" pitchFamily="34" charset="0"/>
                        </a:rPr>
                        <a:t>imes Herald</a:t>
                      </a:r>
                      <a:endParaRPr sz="900">
                        <a:latin typeface="Arial" panose="020B0604020202020204" pitchFamily="34" charset="0"/>
                        <a:cs typeface="Arial" panose="020B0604020202020204" pitchFamily="34" charset="0"/>
                      </a:endParaRPr>
                    </a:p>
                  </a:txBody>
                  <a:tcPr marL="0" marR="0" marT="0" marB="0"/>
                </a:tc>
                <a:tc>
                  <a:txBody>
                    <a:bodyPr/>
                    <a:lstStyle/>
                    <a:p>
                      <a:pPr marL="227965">
                        <a:lnSpc>
                          <a:spcPct val="100000"/>
                        </a:lnSpc>
                      </a:pPr>
                      <a:r>
                        <a:rPr sz="900" dirty="0" smtClean="0">
                          <a:solidFill>
                            <a:srgbClr val="58595B"/>
                          </a:solidFill>
                          <a:latin typeface="Arial" panose="020B0604020202020204" pitchFamily="34" charset="0"/>
                          <a:cs typeface="Arial" panose="020B0604020202020204" pitchFamily="34" charset="0"/>
                        </a:rPr>
                        <a:t>TX</a:t>
                      </a:r>
                      <a:endParaRPr sz="900">
                        <a:latin typeface="Arial" panose="020B0604020202020204" pitchFamily="34" charset="0"/>
                        <a:cs typeface="Arial" panose="020B0604020202020204" pitchFamily="34" charset="0"/>
                      </a:endParaRPr>
                    </a:p>
                  </a:txBody>
                  <a:tcPr marL="0" marR="0" marT="0" marB="0"/>
                </a:tc>
                <a:tc>
                  <a:txBody>
                    <a:bodyPr/>
                    <a:lstStyle/>
                    <a:p>
                      <a:pPr marL="41910">
                        <a:lnSpc>
                          <a:spcPct val="100000"/>
                        </a:lnSpc>
                      </a:pPr>
                      <a:r>
                        <a:rPr sz="900" dirty="0" smtClean="0">
                          <a:solidFill>
                            <a:srgbClr val="58595B"/>
                          </a:solidFill>
                          <a:latin typeface="Arial" panose="020B0604020202020204" pitchFamily="34" charset="0"/>
                          <a:cs typeface="Arial" panose="020B0604020202020204" pitchFamily="34" charset="0"/>
                        </a:rPr>
                        <a:t>Fort </a:t>
                      </a:r>
                      <a:r>
                        <a:rPr sz="900" spc="-45" dirty="0" smtClean="0">
                          <a:solidFill>
                            <a:srgbClr val="58595B"/>
                          </a:solidFill>
                          <a:latin typeface="Arial" panose="020B0604020202020204" pitchFamily="34" charset="0"/>
                          <a:cs typeface="Arial" panose="020B0604020202020204" pitchFamily="34" charset="0"/>
                        </a:rPr>
                        <a:t>W</a:t>
                      </a:r>
                      <a:r>
                        <a:rPr sz="900" spc="0" dirty="0" smtClean="0">
                          <a:solidFill>
                            <a:srgbClr val="58595B"/>
                          </a:solidFill>
                          <a:latin typeface="Arial" panose="020B0604020202020204" pitchFamily="34" charset="0"/>
                          <a:cs typeface="Arial" panose="020B0604020202020204" pitchFamily="34" charset="0"/>
                        </a:rPr>
                        <a:t>orth Star </a:t>
                      </a:r>
                      <a:r>
                        <a:rPr sz="900" spc="-80" dirty="0" smtClean="0">
                          <a:solidFill>
                            <a:srgbClr val="58595B"/>
                          </a:solidFill>
                          <a:latin typeface="Arial" panose="020B0604020202020204" pitchFamily="34" charset="0"/>
                          <a:cs typeface="Arial" panose="020B0604020202020204" pitchFamily="34" charset="0"/>
                        </a:rPr>
                        <a:t>T</a:t>
                      </a:r>
                      <a:r>
                        <a:rPr sz="900" spc="0" dirty="0" smtClean="0">
                          <a:solidFill>
                            <a:srgbClr val="58595B"/>
                          </a:solidFill>
                          <a:latin typeface="Arial" panose="020B0604020202020204" pitchFamily="34" charset="0"/>
                          <a:cs typeface="Arial" panose="020B0604020202020204" pitchFamily="34" charset="0"/>
                        </a:rPr>
                        <a:t>elegram</a:t>
                      </a:r>
                      <a:endParaRPr sz="9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13"/>
                  </a:ext>
                </a:extLst>
              </a:tr>
              <a:tr h="165100">
                <a:tc>
                  <a:txBody>
                    <a:bodyPr/>
                    <a:lstStyle/>
                    <a:p>
                      <a:pPr marL="25400">
                        <a:lnSpc>
                          <a:spcPct val="100000"/>
                        </a:lnSpc>
                      </a:pPr>
                      <a:r>
                        <a:rPr sz="900" dirty="0" smtClean="0">
                          <a:solidFill>
                            <a:srgbClr val="58595B"/>
                          </a:solidFill>
                          <a:latin typeface="Arial" panose="020B0604020202020204" pitchFamily="34" charset="0"/>
                          <a:cs typeface="Arial" panose="020B0604020202020204" pitchFamily="34" charset="0"/>
                        </a:rPr>
                        <a:t>CA</a:t>
                      </a:r>
                      <a:endParaRPr sz="900">
                        <a:latin typeface="Arial" panose="020B0604020202020204" pitchFamily="34" charset="0"/>
                        <a:cs typeface="Arial" panose="020B0604020202020204" pitchFamily="34" charset="0"/>
                      </a:endParaRPr>
                    </a:p>
                  </a:txBody>
                  <a:tcPr marL="0" marR="0" marT="0" marB="0"/>
                </a:tc>
                <a:tc>
                  <a:txBody>
                    <a:bodyPr/>
                    <a:lstStyle/>
                    <a:p>
                      <a:pPr marL="46355">
                        <a:lnSpc>
                          <a:spcPct val="100000"/>
                        </a:lnSpc>
                      </a:pPr>
                      <a:r>
                        <a:rPr sz="900" dirty="0" smtClean="0">
                          <a:solidFill>
                            <a:srgbClr val="58595B"/>
                          </a:solidFill>
                          <a:latin typeface="Arial" panose="020B0604020202020204" pitchFamily="34" charset="0"/>
                          <a:cs typeface="Arial" panose="020B0604020202020204" pitchFamily="34" charset="0"/>
                        </a:rPr>
                        <a:t>Sacramento Bee</a:t>
                      </a:r>
                      <a:endParaRPr sz="900">
                        <a:latin typeface="Arial" panose="020B0604020202020204" pitchFamily="34" charset="0"/>
                        <a:cs typeface="Arial" panose="020B0604020202020204" pitchFamily="34" charset="0"/>
                      </a:endParaRPr>
                    </a:p>
                  </a:txBody>
                  <a:tcPr marL="0" marR="0" marT="0" marB="0"/>
                </a:tc>
                <a:tc>
                  <a:txBody>
                    <a:bodyPr/>
                    <a:lstStyle/>
                    <a:p>
                      <a:pPr marL="320040">
                        <a:lnSpc>
                          <a:spcPct val="100000"/>
                        </a:lnSpc>
                      </a:pPr>
                      <a:r>
                        <a:rPr sz="900" dirty="0" smtClean="0">
                          <a:solidFill>
                            <a:srgbClr val="58595B"/>
                          </a:solidFill>
                          <a:latin typeface="Arial" panose="020B0604020202020204" pitchFamily="34" charset="0"/>
                          <a:cs typeface="Arial" panose="020B0604020202020204" pitchFamily="34" charset="0"/>
                        </a:rPr>
                        <a:t>MN</a:t>
                      </a:r>
                      <a:endParaRPr sz="900">
                        <a:latin typeface="Arial" panose="020B0604020202020204" pitchFamily="34" charset="0"/>
                        <a:cs typeface="Arial" panose="020B0604020202020204" pitchFamily="34" charset="0"/>
                      </a:endParaRPr>
                    </a:p>
                  </a:txBody>
                  <a:tcPr marL="0" marR="0" marT="0" marB="0"/>
                </a:tc>
                <a:tc>
                  <a:txBody>
                    <a:bodyPr/>
                    <a:lstStyle/>
                    <a:p>
                      <a:pPr marL="34925">
                        <a:lnSpc>
                          <a:spcPct val="100000"/>
                        </a:lnSpc>
                      </a:pPr>
                      <a:r>
                        <a:rPr sz="900" dirty="0" smtClean="0">
                          <a:solidFill>
                            <a:srgbClr val="58595B"/>
                          </a:solidFill>
                          <a:latin typeface="Arial" panose="020B0604020202020204" pitchFamily="34" charset="0"/>
                          <a:cs typeface="Arial" panose="020B0604020202020204" pitchFamily="34" charset="0"/>
                        </a:rPr>
                        <a:t>St. Cloud </a:t>
                      </a:r>
                      <a:r>
                        <a:rPr sz="900" spc="-25" dirty="0" smtClean="0">
                          <a:solidFill>
                            <a:srgbClr val="58595B"/>
                          </a:solidFill>
                          <a:latin typeface="Arial" panose="020B0604020202020204" pitchFamily="34" charset="0"/>
                          <a:cs typeface="Arial" panose="020B0604020202020204" pitchFamily="34" charset="0"/>
                        </a:rPr>
                        <a:t>T</a:t>
                      </a:r>
                      <a:r>
                        <a:rPr sz="900" spc="0" dirty="0" smtClean="0">
                          <a:solidFill>
                            <a:srgbClr val="58595B"/>
                          </a:solidFill>
                          <a:latin typeface="Arial" panose="020B0604020202020204" pitchFamily="34" charset="0"/>
                          <a:cs typeface="Arial" panose="020B0604020202020204" pitchFamily="34" charset="0"/>
                        </a:rPr>
                        <a:t>imes</a:t>
                      </a:r>
                      <a:endParaRPr sz="900">
                        <a:latin typeface="Arial" panose="020B0604020202020204" pitchFamily="34" charset="0"/>
                        <a:cs typeface="Arial" panose="020B0604020202020204" pitchFamily="34" charset="0"/>
                      </a:endParaRPr>
                    </a:p>
                  </a:txBody>
                  <a:tcPr marL="0" marR="0" marT="0" marB="0"/>
                </a:tc>
                <a:tc>
                  <a:txBody>
                    <a:bodyPr/>
                    <a:lstStyle/>
                    <a:p>
                      <a:pPr marL="227965">
                        <a:lnSpc>
                          <a:spcPct val="100000"/>
                        </a:lnSpc>
                      </a:pPr>
                      <a:r>
                        <a:rPr sz="900" dirty="0" smtClean="0">
                          <a:solidFill>
                            <a:srgbClr val="58595B"/>
                          </a:solidFill>
                          <a:latin typeface="Arial" panose="020B0604020202020204" pitchFamily="34" charset="0"/>
                          <a:cs typeface="Arial" panose="020B0604020202020204" pitchFamily="34" charset="0"/>
                        </a:rPr>
                        <a:t>TX</a:t>
                      </a:r>
                      <a:endParaRPr sz="900">
                        <a:latin typeface="Arial" panose="020B0604020202020204" pitchFamily="34" charset="0"/>
                        <a:cs typeface="Arial" panose="020B0604020202020204" pitchFamily="34" charset="0"/>
                      </a:endParaRPr>
                    </a:p>
                  </a:txBody>
                  <a:tcPr marL="0" marR="0" marT="0" marB="0"/>
                </a:tc>
                <a:tc>
                  <a:txBody>
                    <a:bodyPr/>
                    <a:lstStyle/>
                    <a:p>
                      <a:pPr marL="41910">
                        <a:lnSpc>
                          <a:spcPct val="100000"/>
                        </a:lnSpc>
                      </a:pPr>
                      <a:r>
                        <a:rPr sz="900" dirty="0" smtClean="0">
                          <a:solidFill>
                            <a:srgbClr val="58595B"/>
                          </a:solidFill>
                          <a:latin typeface="Arial" panose="020B0604020202020204" pitchFamily="34" charset="0"/>
                          <a:cs typeface="Arial" panose="020B0604020202020204" pitchFamily="34" charset="0"/>
                        </a:rPr>
                        <a:t>El Paso </a:t>
                      </a:r>
                      <a:r>
                        <a:rPr sz="900" spc="-25" dirty="0" smtClean="0">
                          <a:solidFill>
                            <a:srgbClr val="58595B"/>
                          </a:solidFill>
                          <a:latin typeface="Arial" panose="020B0604020202020204" pitchFamily="34" charset="0"/>
                          <a:cs typeface="Arial" panose="020B0604020202020204" pitchFamily="34" charset="0"/>
                        </a:rPr>
                        <a:t>T</a:t>
                      </a:r>
                      <a:r>
                        <a:rPr sz="900" spc="0" dirty="0" smtClean="0">
                          <a:solidFill>
                            <a:srgbClr val="58595B"/>
                          </a:solidFill>
                          <a:latin typeface="Arial" panose="020B0604020202020204" pitchFamily="34" charset="0"/>
                          <a:cs typeface="Arial" panose="020B0604020202020204" pitchFamily="34" charset="0"/>
                        </a:rPr>
                        <a:t>imes</a:t>
                      </a:r>
                      <a:endParaRPr sz="9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14"/>
                  </a:ext>
                </a:extLst>
              </a:tr>
              <a:tr h="165100">
                <a:tc>
                  <a:txBody>
                    <a:bodyPr/>
                    <a:lstStyle/>
                    <a:p>
                      <a:pPr marL="25400">
                        <a:lnSpc>
                          <a:spcPct val="100000"/>
                        </a:lnSpc>
                      </a:pPr>
                      <a:r>
                        <a:rPr sz="900" dirty="0" smtClean="0">
                          <a:solidFill>
                            <a:srgbClr val="58595B"/>
                          </a:solidFill>
                          <a:latin typeface="Arial" panose="020B0604020202020204" pitchFamily="34" charset="0"/>
                          <a:cs typeface="Arial" panose="020B0604020202020204" pitchFamily="34" charset="0"/>
                        </a:rPr>
                        <a:t>CA</a:t>
                      </a:r>
                      <a:endParaRPr sz="900">
                        <a:latin typeface="Arial" panose="020B0604020202020204" pitchFamily="34" charset="0"/>
                        <a:cs typeface="Arial" panose="020B0604020202020204" pitchFamily="34" charset="0"/>
                      </a:endParaRPr>
                    </a:p>
                  </a:txBody>
                  <a:tcPr marL="0" marR="0" marT="0" marB="0"/>
                </a:tc>
                <a:tc>
                  <a:txBody>
                    <a:bodyPr/>
                    <a:lstStyle/>
                    <a:p>
                      <a:pPr marL="46355">
                        <a:lnSpc>
                          <a:spcPct val="100000"/>
                        </a:lnSpc>
                      </a:pPr>
                      <a:r>
                        <a:rPr sz="900" dirty="0" smtClean="0">
                          <a:solidFill>
                            <a:srgbClr val="58595B"/>
                          </a:solidFill>
                          <a:latin typeface="Arial" panose="020B0604020202020204" pitchFamily="34" charset="0"/>
                          <a:cs typeface="Arial" panose="020B0604020202020204" pitchFamily="34" charset="0"/>
                        </a:rPr>
                        <a:t>Visalia </a:t>
                      </a:r>
                      <a:r>
                        <a:rPr sz="900" spc="-25" dirty="0" smtClean="0">
                          <a:solidFill>
                            <a:srgbClr val="58595B"/>
                          </a:solidFill>
                          <a:latin typeface="Arial" panose="020B0604020202020204" pitchFamily="34" charset="0"/>
                          <a:cs typeface="Arial" panose="020B0604020202020204" pitchFamily="34" charset="0"/>
                        </a:rPr>
                        <a:t>T</a:t>
                      </a:r>
                      <a:r>
                        <a:rPr sz="900" spc="0" dirty="0" smtClean="0">
                          <a:solidFill>
                            <a:srgbClr val="58595B"/>
                          </a:solidFill>
                          <a:latin typeface="Arial" panose="020B0604020202020204" pitchFamily="34" charset="0"/>
                          <a:cs typeface="Arial" panose="020B0604020202020204" pitchFamily="34" charset="0"/>
                        </a:rPr>
                        <a:t>imes Delta</a:t>
                      </a:r>
                      <a:endParaRPr sz="900">
                        <a:latin typeface="Arial" panose="020B0604020202020204" pitchFamily="34" charset="0"/>
                        <a:cs typeface="Arial" panose="020B0604020202020204" pitchFamily="34" charset="0"/>
                      </a:endParaRPr>
                    </a:p>
                  </a:txBody>
                  <a:tcPr marL="0" marR="0" marT="0" marB="0"/>
                </a:tc>
                <a:tc>
                  <a:txBody>
                    <a:bodyPr/>
                    <a:lstStyle/>
                    <a:p>
                      <a:pPr marL="320040">
                        <a:lnSpc>
                          <a:spcPct val="100000"/>
                        </a:lnSpc>
                      </a:pPr>
                      <a:r>
                        <a:rPr sz="900" dirty="0" smtClean="0">
                          <a:solidFill>
                            <a:srgbClr val="58595B"/>
                          </a:solidFill>
                          <a:latin typeface="Arial" panose="020B0604020202020204" pitchFamily="34" charset="0"/>
                          <a:cs typeface="Arial" panose="020B0604020202020204" pitchFamily="34" charset="0"/>
                        </a:rPr>
                        <a:t>MO</a:t>
                      </a:r>
                      <a:endParaRPr sz="900">
                        <a:latin typeface="Arial" panose="020B0604020202020204" pitchFamily="34" charset="0"/>
                        <a:cs typeface="Arial" panose="020B0604020202020204" pitchFamily="34" charset="0"/>
                      </a:endParaRPr>
                    </a:p>
                  </a:txBody>
                  <a:tcPr marL="0" marR="0" marT="0" marB="0"/>
                </a:tc>
                <a:tc>
                  <a:txBody>
                    <a:bodyPr/>
                    <a:lstStyle/>
                    <a:p>
                      <a:pPr marL="34925">
                        <a:lnSpc>
                          <a:spcPct val="100000"/>
                        </a:lnSpc>
                      </a:pPr>
                      <a:r>
                        <a:rPr sz="900" dirty="0" smtClean="0">
                          <a:solidFill>
                            <a:srgbClr val="58595B"/>
                          </a:solidFill>
                          <a:latin typeface="Arial" panose="020B0604020202020204" pitchFamily="34" charset="0"/>
                          <a:cs typeface="Arial" panose="020B0604020202020204" pitchFamily="34" charset="0"/>
                        </a:rPr>
                        <a:t>The Kansas City Star</a:t>
                      </a:r>
                      <a:endParaRPr sz="900">
                        <a:latin typeface="Arial" panose="020B0604020202020204" pitchFamily="34" charset="0"/>
                        <a:cs typeface="Arial" panose="020B0604020202020204" pitchFamily="34" charset="0"/>
                      </a:endParaRPr>
                    </a:p>
                  </a:txBody>
                  <a:tcPr marL="0" marR="0" marT="0" marB="0"/>
                </a:tc>
                <a:tc>
                  <a:txBody>
                    <a:bodyPr/>
                    <a:lstStyle/>
                    <a:p>
                      <a:pPr marL="227965">
                        <a:lnSpc>
                          <a:spcPct val="100000"/>
                        </a:lnSpc>
                      </a:pPr>
                      <a:r>
                        <a:rPr sz="900" dirty="0" smtClean="0">
                          <a:solidFill>
                            <a:srgbClr val="58595B"/>
                          </a:solidFill>
                          <a:latin typeface="Arial" panose="020B0604020202020204" pitchFamily="34" charset="0"/>
                          <a:cs typeface="Arial" panose="020B0604020202020204" pitchFamily="34" charset="0"/>
                        </a:rPr>
                        <a:t>UT</a:t>
                      </a:r>
                      <a:endParaRPr sz="900">
                        <a:latin typeface="Arial" panose="020B0604020202020204" pitchFamily="34" charset="0"/>
                        <a:cs typeface="Arial" panose="020B0604020202020204" pitchFamily="34" charset="0"/>
                      </a:endParaRPr>
                    </a:p>
                  </a:txBody>
                  <a:tcPr marL="0" marR="0" marT="0" marB="0"/>
                </a:tc>
                <a:tc>
                  <a:txBody>
                    <a:bodyPr/>
                    <a:lstStyle/>
                    <a:p>
                      <a:pPr marL="41910">
                        <a:lnSpc>
                          <a:spcPct val="100000"/>
                        </a:lnSpc>
                      </a:pPr>
                      <a:r>
                        <a:rPr sz="900" dirty="0" smtClean="0">
                          <a:solidFill>
                            <a:srgbClr val="58595B"/>
                          </a:solidFill>
                          <a:latin typeface="Arial" panose="020B0604020202020204" pitchFamily="34" charset="0"/>
                          <a:cs typeface="Arial" panose="020B0604020202020204" pitchFamily="34" charset="0"/>
                        </a:rPr>
                        <a:t>The Spectrum</a:t>
                      </a:r>
                      <a:endParaRPr sz="9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15"/>
                  </a:ext>
                </a:extLst>
              </a:tr>
              <a:tr h="165100">
                <a:tc>
                  <a:txBody>
                    <a:bodyPr/>
                    <a:lstStyle/>
                    <a:p>
                      <a:pPr marL="25400">
                        <a:lnSpc>
                          <a:spcPct val="100000"/>
                        </a:lnSpc>
                      </a:pPr>
                      <a:r>
                        <a:rPr sz="900" dirty="0" smtClean="0">
                          <a:solidFill>
                            <a:srgbClr val="58595B"/>
                          </a:solidFill>
                          <a:latin typeface="Arial" panose="020B0604020202020204" pitchFamily="34" charset="0"/>
                          <a:cs typeface="Arial" panose="020B0604020202020204" pitchFamily="34" charset="0"/>
                        </a:rPr>
                        <a:t>CO</a:t>
                      </a:r>
                      <a:endParaRPr sz="900">
                        <a:latin typeface="Arial" panose="020B0604020202020204" pitchFamily="34" charset="0"/>
                        <a:cs typeface="Arial" panose="020B0604020202020204" pitchFamily="34" charset="0"/>
                      </a:endParaRPr>
                    </a:p>
                  </a:txBody>
                  <a:tcPr marL="0" marR="0" marT="0" marB="0"/>
                </a:tc>
                <a:tc>
                  <a:txBody>
                    <a:bodyPr/>
                    <a:lstStyle/>
                    <a:p>
                      <a:pPr marL="46355">
                        <a:lnSpc>
                          <a:spcPct val="100000"/>
                        </a:lnSpc>
                      </a:pPr>
                      <a:r>
                        <a:rPr sz="900" dirty="0" smtClean="0">
                          <a:solidFill>
                            <a:srgbClr val="58595B"/>
                          </a:solidFill>
                          <a:latin typeface="Arial" panose="020B0604020202020204" pitchFamily="34" charset="0"/>
                          <a:cs typeface="Arial" panose="020B0604020202020204" pitchFamily="34" charset="0"/>
                        </a:rPr>
                        <a:t>Fort Collins Coloradoan</a:t>
                      </a:r>
                      <a:endParaRPr sz="900">
                        <a:latin typeface="Arial" panose="020B0604020202020204" pitchFamily="34" charset="0"/>
                        <a:cs typeface="Arial" panose="020B0604020202020204" pitchFamily="34" charset="0"/>
                      </a:endParaRPr>
                    </a:p>
                  </a:txBody>
                  <a:tcPr marL="0" marR="0" marT="0" marB="0"/>
                </a:tc>
                <a:tc>
                  <a:txBody>
                    <a:bodyPr/>
                    <a:lstStyle/>
                    <a:p>
                      <a:pPr marL="320040">
                        <a:lnSpc>
                          <a:spcPct val="100000"/>
                        </a:lnSpc>
                      </a:pPr>
                      <a:r>
                        <a:rPr sz="900" dirty="0" smtClean="0">
                          <a:solidFill>
                            <a:srgbClr val="58595B"/>
                          </a:solidFill>
                          <a:latin typeface="Arial" panose="020B0604020202020204" pitchFamily="34" charset="0"/>
                          <a:cs typeface="Arial" panose="020B0604020202020204" pitchFamily="34" charset="0"/>
                        </a:rPr>
                        <a:t>MO</a:t>
                      </a:r>
                      <a:endParaRPr sz="900">
                        <a:latin typeface="Arial" panose="020B0604020202020204" pitchFamily="34" charset="0"/>
                        <a:cs typeface="Arial" panose="020B0604020202020204" pitchFamily="34" charset="0"/>
                      </a:endParaRPr>
                    </a:p>
                  </a:txBody>
                  <a:tcPr marL="0" marR="0" marT="0" marB="0"/>
                </a:tc>
                <a:tc>
                  <a:txBody>
                    <a:bodyPr/>
                    <a:lstStyle/>
                    <a:p>
                      <a:pPr marL="34925">
                        <a:lnSpc>
                          <a:spcPct val="100000"/>
                        </a:lnSpc>
                      </a:pPr>
                      <a:r>
                        <a:rPr sz="900" dirty="0" smtClean="0">
                          <a:solidFill>
                            <a:srgbClr val="58595B"/>
                          </a:solidFill>
                          <a:latin typeface="Arial" panose="020B0604020202020204" pitchFamily="34" charset="0"/>
                          <a:cs typeface="Arial" panose="020B0604020202020204" pitchFamily="34" charset="0"/>
                        </a:rPr>
                        <a:t>Springfield News-Leader</a:t>
                      </a:r>
                      <a:endParaRPr sz="900">
                        <a:latin typeface="Arial" panose="020B0604020202020204" pitchFamily="34" charset="0"/>
                        <a:cs typeface="Arial" panose="020B0604020202020204" pitchFamily="34" charset="0"/>
                      </a:endParaRPr>
                    </a:p>
                  </a:txBody>
                  <a:tcPr marL="0" marR="0" marT="0" marB="0"/>
                </a:tc>
                <a:tc>
                  <a:txBody>
                    <a:bodyPr/>
                    <a:lstStyle/>
                    <a:p>
                      <a:pPr marL="227965">
                        <a:lnSpc>
                          <a:spcPct val="100000"/>
                        </a:lnSpc>
                      </a:pPr>
                      <a:r>
                        <a:rPr sz="900" spc="-30" dirty="0" smtClean="0">
                          <a:solidFill>
                            <a:srgbClr val="58595B"/>
                          </a:solidFill>
                          <a:latin typeface="Arial" panose="020B0604020202020204" pitchFamily="34" charset="0"/>
                          <a:cs typeface="Arial" panose="020B0604020202020204" pitchFamily="34" charset="0"/>
                        </a:rPr>
                        <a:t>V</a:t>
                      </a:r>
                      <a:r>
                        <a:rPr sz="900" spc="0" dirty="0" smtClean="0">
                          <a:solidFill>
                            <a:srgbClr val="58595B"/>
                          </a:solidFill>
                          <a:latin typeface="Arial" panose="020B0604020202020204" pitchFamily="34" charset="0"/>
                          <a:cs typeface="Arial" panose="020B0604020202020204" pitchFamily="34" charset="0"/>
                        </a:rPr>
                        <a:t>A</a:t>
                      </a:r>
                      <a:endParaRPr sz="900">
                        <a:latin typeface="Arial" panose="020B0604020202020204" pitchFamily="34" charset="0"/>
                        <a:cs typeface="Arial" panose="020B0604020202020204" pitchFamily="34" charset="0"/>
                      </a:endParaRPr>
                    </a:p>
                  </a:txBody>
                  <a:tcPr marL="0" marR="0" marT="0" marB="0"/>
                </a:tc>
                <a:tc>
                  <a:txBody>
                    <a:bodyPr/>
                    <a:lstStyle/>
                    <a:p>
                      <a:pPr marL="41910">
                        <a:lnSpc>
                          <a:spcPct val="100000"/>
                        </a:lnSpc>
                      </a:pPr>
                      <a:r>
                        <a:rPr sz="900" dirty="0" smtClean="0">
                          <a:solidFill>
                            <a:srgbClr val="58595B"/>
                          </a:solidFill>
                          <a:latin typeface="Arial" panose="020B0604020202020204" pitchFamily="34" charset="0"/>
                          <a:cs typeface="Arial" panose="020B0604020202020204" pitchFamily="34" charset="0"/>
                        </a:rPr>
                        <a:t>The Daily P</a:t>
                      </a:r>
                      <a:r>
                        <a:rPr sz="900" spc="-30" dirty="0" smtClean="0">
                          <a:solidFill>
                            <a:srgbClr val="58595B"/>
                          </a:solidFill>
                          <a:latin typeface="Arial" panose="020B0604020202020204" pitchFamily="34" charset="0"/>
                          <a:cs typeface="Arial" panose="020B0604020202020204" pitchFamily="34" charset="0"/>
                        </a:rPr>
                        <a:t>r</a:t>
                      </a:r>
                      <a:r>
                        <a:rPr sz="900" spc="0" dirty="0" smtClean="0">
                          <a:solidFill>
                            <a:srgbClr val="58595B"/>
                          </a:solidFill>
                          <a:latin typeface="Arial" panose="020B0604020202020204" pitchFamily="34" charset="0"/>
                          <a:cs typeface="Arial" panose="020B0604020202020204" pitchFamily="34" charset="0"/>
                        </a:rPr>
                        <a:t>ess</a:t>
                      </a:r>
                      <a:endParaRPr sz="9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16"/>
                  </a:ext>
                </a:extLst>
              </a:tr>
              <a:tr h="165100">
                <a:tc>
                  <a:txBody>
                    <a:bodyPr/>
                    <a:lstStyle/>
                    <a:p>
                      <a:pPr marL="25400">
                        <a:lnSpc>
                          <a:spcPct val="100000"/>
                        </a:lnSpc>
                      </a:pPr>
                      <a:r>
                        <a:rPr sz="900" dirty="0" smtClean="0">
                          <a:solidFill>
                            <a:srgbClr val="58595B"/>
                          </a:solidFill>
                          <a:latin typeface="Arial" panose="020B0604020202020204" pitchFamily="34" charset="0"/>
                          <a:cs typeface="Arial" panose="020B0604020202020204" pitchFamily="34" charset="0"/>
                        </a:rPr>
                        <a:t>CT</a:t>
                      </a:r>
                      <a:endParaRPr sz="900">
                        <a:latin typeface="Arial" panose="020B0604020202020204" pitchFamily="34" charset="0"/>
                        <a:cs typeface="Arial" panose="020B0604020202020204" pitchFamily="34" charset="0"/>
                      </a:endParaRPr>
                    </a:p>
                  </a:txBody>
                  <a:tcPr marL="0" marR="0" marT="0" marB="0"/>
                </a:tc>
                <a:tc>
                  <a:txBody>
                    <a:bodyPr/>
                    <a:lstStyle/>
                    <a:p>
                      <a:pPr marL="46355">
                        <a:lnSpc>
                          <a:spcPct val="100000"/>
                        </a:lnSpc>
                      </a:pPr>
                      <a:r>
                        <a:rPr sz="900" dirty="0" smtClean="0">
                          <a:solidFill>
                            <a:srgbClr val="58595B"/>
                          </a:solidFill>
                          <a:latin typeface="Arial" panose="020B0604020202020204" pitchFamily="34" charset="0"/>
                          <a:cs typeface="Arial" panose="020B0604020202020204" pitchFamily="34" charset="0"/>
                        </a:rPr>
                        <a:t>Hartfo</a:t>
                      </a:r>
                      <a:r>
                        <a:rPr sz="900" spc="-30" dirty="0" smtClean="0">
                          <a:solidFill>
                            <a:srgbClr val="58595B"/>
                          </a:solidFill>
                          <a:latin typeface="Arial" panose="020B0604020202020204" pitchFamily="34" charset="0"/>
                          <a:cs typeface="Arial" panose="020B0604020202020204" pitchFamily="34" charset="0"/>
                        </a:rPr>
                        <a:t>r</a:t>
                      </a:r>
                      <a:r>
                        <a:rPr sz="900" spc="0" dirty="0" smtClean="0">
                          <a:solidFill>
                            <a:srgbClr val="58595B"/>
                          </a:solidFill>
                          <a:latin typeface="Arial" panose="020B0604020202020204" pitchFamily="34" charset="0"/>
                          <a:cs typeface="Arial" panose="020B0604020202020204" pitchFamily="34" charset="0"/>
                        </a:rPr>
                        <a:t>d Courant</a:t>
                      </a:r>
                      <a:endParaRPr sz="900">
                        <a:latin typeface="Arial" panose="020B0604020202020204" pitchFamily="34" charset="0"/>
                        <a:cs typeface="Arial" panose="020B0604020202020204" pitchFamily="34" charset="0"/>
                      </a:endParaRPr>
                    </a:p>
                  </a:txBody>
                  <a:tcPr marL="0" marR="0" marT="0" marB="0"/>
                </a:tc>
                <a:tc>
                  <a:txBody>
                    <a:bodyPr/>
                    <a:lstStyle/>
                    <a:p>
                      <a:pPr marL="320040">
                        <a:lnSpc>
                          <a:spcPct val="100000"/>
                        </a:lnSpc>
                      </a:pPr>
                      <a:r>
                        <a:rPr sz="900" dirty="0" smtClean="0">
                          <a:solidFill>
                            <a:srgbClr val="58595B"/>
                          </a:solidFill>
                          <a:latin typeface="Arial" panose="020B0604020202020204" pitchFamily="34" charset="0"/>
                          <a:cs typeface="Arial" panose="020B0604020202020204" pitchFamily="34" charset="0"/>
                        </a:rPr>
                        <a:t>MS</a:t>
                      </a:r>
                      <a:endParaRPr sz="900">
                        <a:latin typeface="Arial" panose="020B0604020202020204" pitchFamily="34" charset="0"/>
                        <a:cs typeface="Arial" panose="020B0604020202020204" pitchFamily="34" charset="0"/>
                      </a:endParaRPr>
                    </a:p>
                  </a:txBody>
                  <a:tcPr marL="0" marR="0" marT="0" marB="0"/>
                </a:tc>
                <a:tc>
                  <a:txBody>
                    <a:bodyPr/>
                    <a:lstStyle/>
                    <a:p>
                      <a:pPr marL="34925">
                        <a:lnSpc>
                          <a:spcPct val="100000"/>
                        </a:lnSpc>
                      </a:pPr>
                      <a:r>
                        <a:rPr sz="900" dirty="0" smtClean="0">
                          <a:solidFill>
                            <a:srgbClr val="58595B"/>
                          </a:solidFill>
                          <a:latin typeface="Arial" panose="020B0604020202020204" pitchFamily="34" charset="0"/>
                          <a:cs typeface="Arial" panose="020B0604020202020204" pitchFamily="34" charset="0"/>
                        </a:rPr>
                        <a:t>The Sun Herald</a:t>
                      </a:r>
                      <a:endParaRPr sz="900">
                        <a:latin typeface="Arial" panose="020B0604020202020204" pitchFamily="34" charset="0"/>
                        <a:cs typeface="Arial" panose="020B0604020202020204" pitchFamily="34" charset="0"/>
                      </a:endParaRPr>
                    </a:p>
                  </a:txBody>
                  <a:tcPr marL="0" marR="0" marT="0" marB="0"/>
                </a:tc>
                <a:tc>
                  <a:txBody>
                    <a:bodyPr/>
                    <a:lstStyle/>
                    <a:p>
                      <a:pPr marL="227965">
                        <a:lnSpc>
                          <a:spcPct val="100000"/>
                        </a:lnSpc>
                      </a:pPr>
                      <a:r>
                        <a:rPr sz="900" spc="-30" dirty="0" smtClean="0">
                          <a:solidFill>
                            <a:srgbClr val="58595B"/>
                          </a:solidFill>
                          <a:latin typeface="Arial" panose="020B0604020202020204" pitchFamily="34" charset="0"/>
                          <a:cs typeface="Arial" panose="020B0604020202020204" pitchFamily="34" charset="0"/>
                        </a:rPr>
                        <a:t>V</a:t>
                      </a:r>
                      <a:r>
                        <a:rPr sz="900" spc="0" dirty="0" smtClean="0">
                          <a:solidFill>
                            <a:srgbClr val="58595B"/>
                          </a:solidFill>
                          <a:latin typeface="Arial" panose="020B0604020202020204" pitchFamily="34" charset="0"/>
                          <a:cs typeface="Arial" panose="020B0604020202020204" pitchFamily="34" charset="0"/>
                        </a:rPr>
                        <a:t>A</a:t>
                      </a:r>
                      <a:endParaRPr sz="900">
                        <a:latin typeface="Arial" panose="020B0604020202020204" pitchFamily="34" charset="0"/>
                        <a:cs typeface="Arial" panose="020B0604020202020204" pitchFamily="34" charset="0"/>
                      </a:endParaRPr>
                    </a:p>
                  </a:txBody>
                  <a:tcPr marL="0" marR="0" marT="0" marB="0"/>
                </a:tc>
                <a:tc>
                  <a:txBody>
                    <a:bodyPr/>
                    <a:lstStyle/>
                    <a:p>
                      <a:pPr marL="41910">
                        <a:lnSpc>
                          <a:spcPct val="100000"/>
                        </a:lnSpc>
                      </a:pPr>
                      <a:r>
                        <a:rPr sz="900" dirty="0" smtClean="0">
                          <a:solidFill>
                            <a:srgbClr val="58595B"/>
                          </a:solidFill>
                          <a:latin typeface="Arial" panose="020B0604020202020204" pitchFamily="34" charset="0"/>
                          <a:cs typeface="Arial" panose="020B0604020202020204" pitchFamily="34" charset="0"/>
                        </a:rPr>
                        <a:t>The Daily News Leader</a:t>
                      </a:r>
                      <a:endParaRPr sz="9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17"/>
                  </a:ext>
                </a:extLst>
              </a:tr>
              <a:tr h="165100">
                <a:tc>
                  <a:txBody>
                    <a:bodyPr/>
                    <a:lstStyle/>
                    <a:p>
                      <a:pPr marL="25400">
                        <a:lnSpc>
                          <a:spcPct val="100000"/>
                        </a:lnSpc>
                      </a:pPr>
                      <a:r>
                        <a:rPr sz="900" dirty="0" smtClean="0">
                          <a:solidFill>
                            <a:srgbClr val="58595B"/>
                          </a:solidFill>
                          <a:latin typeface="Arial" panose="020B0604020202020204" pitchFamily="34" charset="0"/>
                          <a:cs typeface="Arial" panose="020B0604020202020204" pitchFamily="34" charset="0"/>
                        </a:rPr>
                        <a:t>DE</a:t>
                      </a:r>
                      <a:endParaRPr sz="900">
                        <a:latin typeface="Arial" panose="020B0604020202020204" pitchFamily="34" charset="0"/>
                        <a:cs typeface="Arial" panose="020B0604020202020204" pitchFamily="34" charset="0"/>
                      </a:endParaRPr>
                    </a:p>
                  </a:txBody>
                  <a:tcPr marL="0" marR="0" marT="0" marB="0"/>
                </a:tc>
                <a:tc>
                  <a:txBody>
                    <a:bodyPr/>
                    <a:lstStyle/>
                    <a:p>
                      <a:pPr marL="46355">
                        <a:lnSpc>
                          <a:spcPct val="100000"/>
                        </a:lnSpc>
                      </a:pPr>
                      <a:r>
                        <a:rPr sz="900" dirty="0" smtClean="0">
                          <a:solidFill>
                            <a:srgbClr val="58595B"/>
                          </a:solidFill>
                          <a:latin typeface="Arial" panose="020B0604020202020204" pitchFamily="34" charset="0"/>
                          <a:cs typeface="Arial" panose="020B0604020202020204" pitchFamily="34" charset="0"/>
                        </a:rPr>
                        <a:t>The News Journal</a:t>
                      </a:r>
                      <a:endParaRPr sz="900">
                        <a:latin typeface="Arial" panose="020B0604020202020204" pitchFamily="34" charset="0"/>
                        <a:cs typeface="Arial" panose="020B0604020202020204" pitchFamily="34" charset="0"/>
                      </a:endParaRPr>
                    </a:p>
                  </a:txBody>
                  <a:tcPr marL="0" marR="0" marT="0" marB="0"/>
                </a:tc>
                <a:tc>
                  <a:txBody>
                    <a:bodyPr/>
                    <a:lstStyle/>
                    <a:p>
                      <a:pPr marL="320040">
                        <a:lnSpc>
                          <a:spcPct val="100000"/>
                        </a:lnSpc>
                      </a:pPr>
                      <a:r>
                        <a:rPr sz="900" dirty="0" smtClean="0">
                          <a:solidFill>
                            <a:srgbClr val="58595B"/>
                          </a:solidFill>
                          <a:latin typeface="Arial" panose="020B0604020202020204" pitchFamily="34" charset="0"/>
                          <a:cs typeface="Arial" panose="020B0604020202020204" pitchFamily="34" charset="0"/>
                        </a:rPr>
                        <a:t>MS</a:t>
                      </a:r>
                      <a:endParaRPr sz="900">
                        <a:latin typeface="Arial" panose="020B0604020202020204" pitchFamily="34" charset="0"/>
                        <a:cs typeface="Arial" panose="020B0604020202020204" pitchFamily="34" charset="0"/>
                      </a:endParaRPr>
                    </a:p>
                  </a:txBody>
                  <a:tcPr marL="0" marR="0" marT="0" marB="0"/>
                </a:tc>
                <a:tc>
                  <a:txBody>
                    <a:bodyPr/>
                    <a:lstStyle/>
                    <a:p>
                      <a:pPr marL="67310">
                        <a:lnSpc>
                          <a:spcPct val="100000"/>
                        </a:lnSpc>
                      </a:pPr>
                      <a:r>
                        <a:rPr sz="900" dirty="0" smtClean="0">
                          <a:solidFill>
                            <a:srgbClr val="58595B"/>
                          </a:solidFill>
                          <a:latin typeface="Arial" panose="020B0604020202020204" pitchFamily="34" charset="0"/>
                          <a:cs typeface="Arial" panose="020B0604020202020204" pitchFamily="34" charset="0"/>
                        </a:rPr>
                        <a:t>Hattiesbu</a:t>
                      </a:r>
                      <a:r>
                        <a:rPr sz="900" spc="-30" dirty="0" smtClean="0">
                          <a:solidFill>
                            <a:srgbClr val="58595B"/>
                          </a:solidFill>
                          <a:latin typeface="Arial" panose="020B0604020202020204" pitchFamily="34" charset="0"/>
                          <a:cs typeface="Arial" panose="020B0604020202020204" pitchFamily="34" charset="0"/>
                        </a:rPr>
                        <a:t>r</a:t>
                      </a:r>
                      <a:r>
                        <a:rPr sz="900" spc="0" dirty="0" smtClean="0">
                          <a:solidFill>
                            <a:srgbClr val="58595B"/>
                          </a:solidFill>
                          <a:latin typeface="Arial" panose="020B0604020202020204" pitchFamily="34" charset="0"/>
                          <a:cs typeface="Arial" panose="020B0604020202020204" pitchFamily="34" charset="0"/>
                        </a:rPr>
                        <a:t>g American</a:t>
                      </a:r>
                      <a:endParaRPr sz="900">
                        <a:latin typeface="Arial" panose="020B0604020202020204" pitchFamily="34" charset="0"/>
                        <a:cs typeface="Arial" panose="020B0604020202020204" pitchFamily="34" charset="0"/>
                      </a:endParaRPr>
                    </a:p>
                  </a:txBody>
                  <a:tcPr marL="0" marR="0" marT="0" marB="0"/>
                </a:tc>
                <a:tc>
                  <a:txBody>
                    <a:bodyPr/>
                    <a:lstStyle/>
                    <a:p>
                      <a:pPr marL="227965">
                        <a:lnSpc>
                          <a:spcPct val="100000"/>
                        </a:lnSpc>
                      </a:pPr>
                      <a:r>
                        <a:rPr sz="900" spc="-30" dirty="0" smtClean="0">
                          <a:solidFill>
                            <a:srgbClr val="58595B"/>
                          </a:solidFill>
                          <a:latin typeface="Arial" panose="020B0604020202020204" pitchFamily="34" charset="0"/>
                          <a:cs typeface="Arial" panose="020B0604020202020204" pitchFamily="34" charset="0"/>
                        </a:rPr>
                        <a:t>V</a:t>
                      </a:r>
                      <a:r>
                        <a:rPr sz="900" spc="0" dirty="0" smtClean="0">
                          <a:solidFill>
                            <a:srgbClr val="58595B"/>
                          </a:solidFill>
                          <a:latin typeface="Arial" panose="020B0604020202020204" pitchFamily="34" charset="0"/>
                          <a:cs typeface="Arial" panose="020B0604020202020204" pitchFamily="34" charset="0"/>
                        </a:rPr>
                        <a:t>A</a:t>
                      </a:r>
                      <a:endParaRPr sz="900">
                        <a:latin typeface="Arial" panose="020B0604020202020204" pitchFamily="34" charset="0"/>
                        <a:cs typeface="Arial" panose="020B0604020202020204" pitchFamily="34" charset="0"/>
                      </a:endParaRPr>
                    </a:p>
                  </a:txBody>
                  <a:tcPr marL="0" marR="0" marT="0" marB="0"/>
                </a:tc>
                <a:tc>
                  <a:txBody>
                    <a:bodyPr/>
                    <a:lstStyle/>
                    <a:p>
                      <a:pPr marL="41910">
                        <a:lnSpc>
                          <a:spcPct val="100000"/>
                        </a:lnSpc>
                      </a:pPr>
                      <a:r>
                        <a:rPr sz="900" dirty="0" smtClean="0">
                          <a:solidFill>
                            <a:srgbClr val="58595B"/>
                          </a:solidFill>
                          <a:latin typeface="Arial" panose="020B0604020202020204" pitchFamily="34" charset="0"/>
                          <a:cs typeface="Arial" panose="020B0604020202020204" pitchFamily="34" charset="0"/>
                        </a:rPr>
                        <a:t>The Vi</a:t>
                      </a:r>
                      <a:r>
                        <a:rPr sz="900" spc="-30" dirty="0" smtClean="0">
                          <a:solidFill>
                            <a:srgbClr val="58595B"/>
                          </a:solidFill>
                          <a:latin typeface="Arial" panose="020B0604020202020204" pitchFamily="34" charset="0"/>
                          <a:cs typeface="Arial" panose="020B0604020202020204" pitchFamily="34" charset="0"/>
                        </a:rPr>
                        <a:t>r</a:t>
                      </a:r>
                      <a:r>
                        <a:rPr sz="900" spc="0" dirty="0" smtClean="0">
                          <a:solidFill>
                            <a:srgbClr val="58595B"/>
                          </a:solidFill>
                          <a:latin typeface="Arial" panose="020B0604020202020204" pitchFamily="34" charset="0"/>
                          <a:cs typeface="Arial" panose="020B0604020202020204" pitchFamily="34" charset="0"/>
                        </a:rPr>
                        <a:t>ginia Gazette</a:t>
                      </a:r>
                      <a:endParaRPr sz="9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18"/>
                  </a:ext>
                </a:extLst>
              </a:tr>
              <a:tr h="165100">
                <a:tc>
                  <a:txBody>
                    <a:bodyPr/>
                    <a:lstStyle/>
                    <a:p>
                      <a:pPr marL="25400">
                        <a:lnSpc>
                          <a:spcPct val="100000"/>
                        </a:lnSpc>
                      </a:pPr>
                      <a:r>
                        <a:rPr sz="900" dirty="0" smtClean="0">
                          <a:solidFill>
                            <a:srgbClr val="58595B"/>
                          </a:solidFill>
                          <a:latin typeface="Arial" panose="020B0604020202020204" pitchFamily="34" charset="0"/>
                          <a:cs typeface="Arial" panose="020B0604020202020204" pitchFamily="34" charset="0"/>
                        </a:rPr>
                        <a:t>FL</a:t>
                      </a:r>
                      <a:endParaRPr sz="900">
                        <a:latin typeface="Arial" panose="020B0604020202020204" pitchFamily="34" charset="0"/>
                        <a:cs typeface="Arial" panose="020B0604020202020204" pitchFamily="34" charset="0"/>
                      </a:endParaRPr>
                    </a:p>
                  </a:txBody>
                  <a:tcPr marL="0" marR="0" marT="0" marB="0"/>
                </a:tc>
                <a:tc>
                  <a:txBody>
                    <a:bodyPr/>
                    <a:lstStyle/>
                    <a:p>
                      <a:pPr marL="46355">
                        <a:lnSpc>
                          <a:spcPct val="100000"/>
                        </a:lnSpc>
                      </a:pPr>
                      <a:r>
                        <a:rPr sz="900" dirty="0" smtClean="0">
                          <a:solidFill>
                            <a:srgbClr val="58595B"/>
                          </a:solidFill>
                          <a:latin typeface="Arial" panose="020B0604020202020204" pitchFamily="34" charset="0"/>
                          <a:cs typeface="Arial" panose="020B0604020202020204" pitchFamily="34" charset="0"/>
                        </a:rPr>
                        <a:t>Bradenton Herald</a:t>
                      </a:r>
                      <a:endParaRPr sz="900">
                        <a:latin typeface="Arial" panose="020B0604020202020204" pitchFamily="34" charset="0"/>
                        <a:cs typeface="Arial" panose="020B0604020202020204" pitchFamily="34" charset="0"/>
                      </a:endParaRPr>
                    </a:p>
                  </a:txBody>
                  <a:tcPr marL="0" marR="0" marT="0" marB="0"/>
                </a:tc>
                <a:tc>
                  <a:txBody>
                    <a:bodyPr/>
                    <a:lstStyle/>
                    <a:p>
                      <a:pPr marL="320040">
                        <a:lnSpc>
                          <a:spcPct val="100000"/>
                        </a:lnSpc>
                      </a:pPr>
                      <a:r>
                        <a:rPr sz="900" dirty="0" smtClean="0">
                          <a:solidFill>
                            <a:srgbClr val="58595B"/>
                          </a:solidFill>
                          <a:latin typeface="Arial" panose="020B0604020202020204" pitchFamily="34" charset="0"/>
                          <a:cs typeface="Arial" panose="020B0604020202020204" pitchFamily="34" charset="0"/>
                        </a:rPr>
                        <a:t>MS</a:t>
                      </a:r>
                      <a:endParaRPr sz="900">
                        <a:latin typeface="Arial" panose="020B0604020202020204" pitchFamily="34" charset="0"/>
                        <a:cs typeface="Arial" panose="020B0604020202020204" pitchFamily="34" charset="0"/>
                      </a:endParaRPr>
                    </a:p>
                  </a:txBody>
                  <a:tcPr marL="0" marR="0" marT="0" marB="0"/>
                </a:tc>
                <a:tc>
                  <a:txBody>
                    <a:bodyPr/>
                    <a:lstStyle/>
                    <a:p>
                      <a:pPr marL="34925">
                        <a:lnSpc>
                          <a:spcPct val="100000"/>
                        </a:lnSpc>
                      </a:pPr>
                      <a:r>
                        <a:rPr sz="900" dirty="0" smtClean="0">
                          <a:solidFill>
                            <a:srgbClr val="58595B"/>
                          </a:solidFill>
                          <a:latin typeface="Arial" panose="020B0604020202020204" pitchFamily="34" charset="0"/>
                          <a:cs typeface="Arial" panose="020B0604020202020204" pitchFamily="34" charset="0"/>
                        </a:rPr>
                        <a:t>The Clarion-Ledger</a:t>
                      </a:r>
                      <a:endParaRPr sz="900">
                        <a:latin typeface="Arial" panose="020B0604020202020204" pitchFamily="34" charset="0"/>
                        <a:cs typeface="Arial" panose="020B0604020202020204" pitchFamily="34" charset="0"/>
                      </a:endParaRPr>
                    </a:p>
                  </a:txBody>
                  <a:tcPr marL="0" marR="0" marT="0" marB="0"/>
                </a:tc>
                <a:tc>
                  <a:txBody>
                    <a:bodyPr/>
                    <a:lstStyle/>
                    <a:p>
                      <a:pPr marL="227965">
                        <a:lnSpc>
                          <a:spcPct val="100000"/>
                        </a:lnSpc>
                      </a:pPr>
                      <a:r>
                        <a:rPr sz="900" dirty="0" smtClean="0">
                          <a:solidFill>
                            <a:srgbClr val="58595B"/>
                          </a:solidFill>
                          <a:latin typeface="Arial" panose="020B0604020202020204" pitchFamily="34" charset="0"/>
                          <a:cs typeface="Arial" panose="020B0604020202020204" pitchFamily="34" charset="0"/>
                        </a:rPr>
                        <a:t>VT</a:t>
                      </a:r>
                      <a:endParaRPr sz="900">
                        <a:latin typeface="Arial" panose="020B0604020202020204" pitchFamily="34" charset="0"/>
                        <a:cs typeface="Arial" panose="020B0604020202020204" pitchFamily="34" charset="0"/>
                      </a:endParaRPr>
                    </a:p>
                  </a:txBody>
                  <a:tcPr marL="0" marR="0" marT="0" marB="0"/>
                </a:tc>
                <a:tc>
                  <a:txBody>
                    <a:bodyPr/>
                    <a:lstStyle/>
                    <a:p>
                      <a:pPr marL="41910">
                        <a:lnSpc>
                          <a:spcPct val="100000"/>
                        </a:lnSpc>
                      </a:pPr>
                      <a:r>
                        <a:rPr sz="900" dirty="0" smtClean="0">
                          <a:solidFill>
                            <a:srgbClr val="58595B"/>
                          </a:solidFill>
                          <a:latin typeface="Arial" panose="020B0604020202020204" pitchFamily="34" charset="0"/>
                          <a:cs typeface="Arial" panose="020B0604020202020204" pitchFamily="34" charset="0"/>
                        </a:rPr>
                        <a:t>Burlington F</a:t>
                      </a:r>
                      <a:r>
                        <a:rPr sz="900" spc="-30" dirty="0" smtClean="0">
                          <a:solidFill>
                            <a:srgbClr val="58595B"/>
                          </a:solidFill>
                          <a:latin typeface="Arial" panose="020B0604020202020204" pitchFamily="34" charset="0"/>
                          <a:cs typeface="Arial" panose="020B0604020202020204" pitchFamily="34" charset="0"/>
                        </a:rPr>
                        <a:t>r</a:t>
                      </a:r>
                      <a:r>
                        <a:rPr sz="900" spc="0" dirty="0" smtClean="0">
                          <a:solidFill>
                            <a:srgbClr val="58595B"/>
                          </a:solidFill>
                          <a:latin typeface="Arial" panose="020B0604020202020204" pitchFamily="34" charset="0"/>
                          <a:cs typeface="Arial" panose="020B0604020202020204" pitchFamily="34" charset="0"/>
                        </a:rPr>
                        <a:t>ee P</a:t>
                      </a:r>
                      <a:r>
                        <a:rPr sz="900" spc="-30" dirty="0" smtClean="0">
                          <a:solidFill>
                            <a:srgbClr val="58595B"/>
                          </a:solidFill>
                          <a:latin typeface="Arial" panose="020B0604020202020204" pitchFamily="34" charset="0"/>
                          <a:cs typeface="Arial" panose="020B0604020202020204" pitchFamily="34" charset="0"/>
                        </a:rPr>
                        <a:t>r</a:t>
                      </a:r>
                      <a:r>
                        <a:rPr sz="900" spc="0" dirty="0" smtClean="0">
                          <a:solidFill>
                            <a:srgbClr val="58595B"/>
                          </a:solidFill>
                          <a:latin typeface="Arial" panose="020B0604020202020204" pitchFamily="34" charset="0"/>
                          <a:cs typeface="Arial" panose="020B0604020202020204" pitchFamily="34" charset="0"/>
                        </a:rPr>
                        <a:t>ess</a:t>
                      </a:r>
                      <a:endParaRPr sz="9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19"/>
                  </a:ext>
                </a:extLst>
              </a:tr>
              <a:tr h="165100">
                <a:tc>
                  <a:txBody>
                    <a:bodyPr/>
                    <a:lstStyle/>
                    <a:p>
                      <a:pPr marL="25400">
                        <a:lnSpc>
                          <a:spcPct val="100000"/>
                        </a:lnSpc>
                      </a:pPr>
                      <a:r>
                        <a:rPr sz="900" dirty="0" smtClean="0">
                          <a:solidFill>
                            <a:srgbClr val="58595B"/>
                          </a:solidFill>
                          <a:latin typeface="Arial" panose="020B0604020202020204" pitchFamily="34" charset="0"/>
                          <a:cs typeface="Arial" panose="020B0604020202020204" pitchFamily="34" charset="0"/>
                        </a:rPr>
                        <a:t>FL</a:t>
                      </a:r>
                      <a:endParaRPr sz="900">
                        <a:latin typeface="Arial" panose="020B0604020202020204" pitchFamily="34" charset="0"/>
                        <a:cs typeface="Arial" panose="020B0604020202020204" pitchFamily="34" charset="0"/>
                      </a:endParaRPr>
                    </a:p>
                  </a:txBody>
                  <a:tcPr marL="0" marR="0" marT="0" marB="0"/>
                </a:tc>
                <a:tc>
                  <a:txBody>
                    <a:bodyPr/>
                    <a:lstStyle/>
                    <a:p>
                      <a:pPr marL="46355">
                        <a:lnSpc>
                          <a:spcPct val="100000"/>
                        </a:lnSpc>
                      </a:pPr>
                      <a:r>
                        <a:rPr sz="900" dirty="0" smtClean="0">
                          <a:solidFill>
                            <a:srgbClr val="58595B"/>
                          </a:solidFill>
                          <a:latin typeface="Arial" panose="020B0604020202020204" pitchFamily="34" charset="0"/>
                          <a:cs typeface="Arial" panose="020B0604020202020204" pitchFamily="34" charset="0"/>
                        </a:rPr>
                        <a:t>Florida </a:t>
                      </a:r>
                      <a:r>
                        <a:rPr sz="900" spc="-80" dirty="0" smtClean="0">
                          <a:solidFill>
                            <a:srgbClr val="58595B"/>
                          </a:solidFill>
                          <a:latin typeface="Arial" panose="020B0604020202020204" pitchFamily="34" charset="0"/>
                          <a:cs typeface="Arial" panose="020B0604020202020204" pitchFamily="34" charset="0"/>
                        </a:rPr>
                        <a:t>T</a:t>
                      </a:r>
                      <a:r>
                        <a:rPr sz="900" spc="0" dirty="0" smtClean="0">
                          <a:solidFill>
                            <a:srgbClr val="58595B"/>
                          </a:solidFill>
                          <a:latin typeface="Arial" panose="020B0604020202020204" pitchFamily="34" charset="0"/>
                          <a:cs typeface="Arial" panose="020B0604020202020204" pitchFamily="34" charset="0"/>
                        </a:rPr>
                        <a:t>oday</a:t>
                      </a:r>
                      <a:endParaRPr sz="900">
                        <a:latin typeface="Arial" panose="020B0604020202020204" pitchFamily="34" charset="0"/>
                        <a:cs typeface="Arial" panose="020B0604020202020204" pitchFamily="34" charset="0"/>
                      </a:endParaRPr>
                    </a:p>
                  </a:txBody>
                  <a:tcPr marL="0" marR="0" marT="0" marB="0"/>
                </a:tc>
                <a:tc>
                  <a:txBody>
                    <a:bodyPr/>
                    <a:lstStyle/>
                    <a:p>
                      <a:pPr marL="320040">
                        <a:lnSpc>
                          <a:spcPct val="100000"/>
                        </a:lnSpc>
                      </a:pPr>
                      <a:r>
                        <a:rPr sz="900" dirty="0" smtClean="0">
                          <a:solidFill>
                            <a:srgbClr val="58595B"/>
                          </a:solidFill>
                          <a:latin typeface="Arial" panose="020B0604020202020204" pitchFamily="34" charset="0"/>
                          <a:cs typeface="Arial" panose="020B0604020202020204" pitchFamily="34" charset="0"/>
                        </a:rPr>
                        <a:t>MT</a:t>
                      </a:r>
                      <a:endParaRPr sz="900">
                        <a:latin typeface="Arial" panose="020B0604020202020204" pitchFamily="34" charset="0"/>
                        <a:cs typeface="Arial" panose="020B0604020202020204" pitchFamily="34" charset="0"/>
                      </a:endParaRPr>
                    </a:p>
                  </a:txBody>
                  <a:tcPr marL="0" marR="0" marT="0" marB="0"/>
                </a:tc>
                <a:tc>
                  <a:txBody>
                    <a:bodyPr/>
                    <a:lstStyle/>
                    <a:p>
                      <a:pPr marL="34925">
                        <a:lnSpc>
                          <a:spcPct val="100000"/>
                        </a:lnSpc>
                      </a:pPr>
                      <a:r>
                        <a:rPr sz="900" dirty="0" smtClean="0">
                          <a:solidFill>
                            <a:srgbClr val="58595B"/>
                          </a:solidFill>
                          <a:latin typeface="Arial" panose="020B0604020202020204" pitchFamily="34" charset="0"/>
                          <a:cs typeface="Arial" panose="020B0604020202020204" pitchFamily="34" charset="0"/>
                        </a:rPr>
                        <a:t>G</a:t>
                      </a:r>
                      <a:r>
                        <a:rPr sz="900" spc="-30" dirty="0" smtClean="0">
                          <a:solidFill>
                            <a:srgbClr val="58595B"/>
                          </a:solidFill>
                          <a:latin typeface="Arial" panose="020B0604020202020204" pitchFamily="34" charset="0"/>
                          <a:cs typeface="Arial" panose="020B0604020202020204" pitchFamily="34" charset="0"/>
                        </a:rPr>
                        <a:t>r</a:t>
                      </a:r>
                      <a:r>
                        <a:rPr sz="900" spc="0" dirty="0" smtClean="0">
                          <a:solidFill>
                            <a:srgbClr val="58595B"/>
                          </a:solidFill>
                          <a:latin typeface="Arial" panose="020B0604020202020204" pitchFamily="34" charset="0"/>
                          <a:cs typeface="Arial" panose="020B0604020202020204" pitchFamily="34" charset="0"/>
                        </a:rPr>
                        <a:t>eat Falls </a:t>
                      </a:r>
                      <a:r>
                        <a:rPr sz="900" spc="-80" dirty="0" smtClean="0">
                          <a:solidFill>
                            <a:srgbClr val="58595B"/>
                          </a:solidFill>
                          <a:latin typeface="Arial" panose="020B0604020202020204" pitchFamily="34" charset="0"/>
                          <a:cs typeface="Arial" panose="020B0604020202020204" pitchFamily="34" charset="0"/>
                        </a:rPr>
                        <a:t>T</a:t>
                      </a:r>
                      <a:r>
                        <a:rPr sz="900" spc="0" dirty="0" smtClean="0">
                          <a:solidFill>
                            <a:srgbClr val="58595B"/>
                          </a:solidFill>
                          <a:latin typeface="Arial" panose="020B0604020202020204" pitchFamily="34" charset="0"/>
                          <a:cs typeface="Arial" panose="020B0604020202020204" pitchFamily="34" charset="0"/>
                        </a:rPr>
                        <a:t>ribune</a:t>
                      </a:r>
                      <a:endParaRPr sz="900">
                        <a:latin typeface="Arial" panose="020B0604020202020204" pitchFamily="34" charset="0"/>
                        <a:cs typeface="Arial" panose="020B0604020202020204" pitchFamily="34" charset="0"/>
                      </a:endParaRPr>
                    </a:p>
                  </a:txBody>
                  <a:tcPr marL="0" marR="0" marT="0" marB="0"/>
                </a:tc>
                <a:tc>
                  <a:txBody>
                    <a:bodyPr/>
                    <a:lstStyle/>
                    <a:p>
                      <a:pPr marL="227965">
                        <a:lnSpc>
                          <a:spcPct val="100000"/>
                        </a:lnSpc>
                      </a:pPr>
                      <a:r>
                        <a:rPr sz="900" spc="-30" dirty="0" smtClean="0">
                          <a:solidFill>
                            <a:srgbClr val="58595B"/>
                          </a:solidFill>
                          <a:latin typeface="Arial" panose="020B0604020202020204" pitchFamily="34" charset="0"/>
                          <a:cs typeface="Arial" panose="020B0604020202020204" pitchFamily="34" charset="0"/>
                        </a:rPr>
                        <a:t>W</a:t>
                      </a:r>
                      <a:r>
                        <a:rPr sz="900" spc="0" dirty="0" smtClean="0">
                          <a:solidFill>
                            <a:srgbClr val="58595B"/>
                          </a:solidFill>
                          <a:latin typeface="Arial" panose="020B0604020202020204" pitchFamily="34" charset="0"/>
                          <a:cs typeface="Arial" panose="020B0604020202020204" pitchFamily="34" charset="0"/>
                        </a:rPr>
                        <a:t>A</a:t>
                      </a:r>
                      <a:endParaRPr sz="900">
                        <a:latin typeface="Arial" panose="020B0604020202020204" pitchFamily="34" charset="0"/>
                        <a:cs typeface="Arial" panose="020B0604020202020204" pitchFamily="34" charset="0"/>
                      </a:endParaRPr>
                    </a:p>
                  </a:txBody>
                  <a:tcPr marL="0" marR="0" marT="0" marB="0"/>
                </a:tc>
                <a:tc>
                  <a:txBody>
                    <a:bodyPr/>
                    <a:lstStyle/>
                    <a:p>
                      <a:pPr marL="41910">
                        <a:lnSpc>
                          <a:spcPct val="100000"/>
                        </a:lnSpc>
                      </a:pPr>
                      <a:r>
                        <a:rPr sz="900" dirty="0" smtClean="0">
                          <a:solidFill>
                            <a:srgbClr val="58595B"/>
                          </a:solidFill>
                          <a:latin typeface="Arial" panose="020B0604020202020204" pitchFamily="34" charset="0"/>
                          <a:cs typeface="Arial" panose="020B0604020202020204" pitchFamily="34" charset="0"/>
                        </a:rPr>
                        <a:t>Bellingham Herald</a:t>
                      </a:r>
                      <a:endParaRPr sz="9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20"/>
                  </a:ext>
                </a:extLst>
              </a:tr>
              <a:tr h="165100">
                <a:tc>
                  <a:txBody>
                    <a:bodyPr/>
                    <a:lstStyle/>
                    <a:p>
                      <a:pPr marL="25400">
                        <a:lnSpc>
                          <a:spcPct val="100000"/>
                        </a:lnSpc>
                      </a:pPr>
                      <a:r>
                        <a:rPr sz="900" dirty="0" smtClean="0">
                          <a:solidFill>
                            <a:srgbClr val="58595B"/>
                          </a:solidFill>
                          <a:latin typeface="Arial" panose="020B0604020202020204" pitchFamily="34" charset="0"/>
                          <a:cs typeface="Arial" panose="020B0604020202020204" pitchFamily="34" charset="0"/>
                        </a:rPr>
                        <a:t>FL</a:t>
                      </a:r>
                      <a:endParaRPr sz="900">
                        <a:latin typeface="Arial" panose="020B0604020202020204" pitchFamily="34" charset="0"/>
                        <a:cs typeface="Arial" panose="020B0604020202020204" pitchFamily="34" charset="0"/>
                      </a:endParaRPr>
                    </a:p>
                  </a:txBody>
                  <a:tcPr marL="0" marR="0" marT="0" marB="0"/>
                </a:tc>
                <a:tc>
                  <a:txBody>
                    <a:bodyPr/>
                    <a:lstStyle/>
                    <a:p>
                      <a:pPr marL="46355">
                        <a:lnSpc>
                          <a:spcPct val="100000"/>
                        </a:lnSpc>
                      </a:pPr>
                      <a:r>
                        <a:rPr sz="900" dirty="0" smtClean="0">
                          <a:solidFill>
                            <a:srgbClr val="58595B"/>
                          </a:solidFill>
                          <a:latin typeface="Arial" panose="020B0604020202020204" pitchFamily="34" charset="0"/>
                          <a:cs typeface="Arial" panose="020B0604020202020204" pitchFamily="34" charset="0"/>
                        </a:rPr>
                        <a:t>The News-P</a:t>
                      </a:r>
                      <a:r>
                        <a:rPr sz="900" spc="-30" dirty="0" smtClean="0">
                          <a:solidFill>
                            <a:srgbClr val="58595B"/>
                          </a:solidFill>
                          <a:latin typeface="Arial" panose="020B0604020202020204" pitchFamily="34" charset="0"/>
                          <a:cs typeface="Arial" panose="020B0604020202020204" pitchFamily="34" charset="0"/>
                        </a:rPr>
                        <a:t>r</a:t>
                      </a:r>
                      <a:r>
                        <a:rPr sz="900" spc="0" dirty="0" smtClean="0">
                          <a:solidFill>
                            <a:srgbClr val="58595B"/>
                          </a:solidFill>
                          <a:latin typeface="Arial" panose="020B0604020202020204" pitchFamily="34" charset="0"/>
                          <a:cs typeface="Arial" panose="020B0604020202020204" pitchFamily="34" charset="0"/>
                        </a:rPr>
                        <a:t>ess</a:t>
                      </a:r>
                      <a:endParaRPr sz="900">
                        <a:latin typeface="Arial" panose="020B0604020202020204" pitchFamily="34" charset="0"/>
                        <a:cs typeface="Arial" panose="020B0604020202020204" pitchFamily="34" charset="0"/>
                      </a:endParaRPr>
                    </a:p>
                  </a:txBody>
                  <a:tcPr marL="0" marR="0" marT="0" marB="0"/>
                </a:tc>
                <a:tc>
                  <a:txBody>
                    <a:bodyPr/>
                    <a:lstStyle/>
                    <a:p>
                      <a:pPr marL="320040">
                        <a:lnSpc>
                          <a:spcPct val="100000"/>
                        </a:lnSpc>
                      </a:pPr>
                      <a:r>
                        <a:rPr sz="900" dirty="0" smtClean="0">
                          <a:solidFill>
                            <a:srgbClr val="58595B"/>
                          </a:solidFill>
                          <a:latin typeface="Arial" panose="020B0604020202020204" pitchFamily="34" charset="0"/>
                          <a:cs typeface="Arial" panose="020B0604020202020204" pitchFamily="34" charset="0"/>
                        </a:rPr>
                        <a:t>NC</a:t>
                      </a:r>
                      <a:endParaRPr sz="900">
                        <a:latin typeface="Arial" panose="020B0604020202020204" pitchFamily="34" charset="0"/>
                        <a:cs typeface="Arial" panose="020B0604020202020204" pitchFamily="34" charset="0"/>
                      </a:endParaRPr>
                    </a:p>
                  </a:txBody>
                  <a:tcPr marL="0" marR="0" marT="0" marB="0"/>
                </a:tc>
                <a:tc>
                  <a:txBody>
                    <a:bodyPr/>
                    <a:lstStyle/>
                    <a:p>
                      <a:pPr marL="34925">
                        <a:lnSpc>
                          <a:spcPct val="100000"/>
                        </a:lnSpc>
                      </a:pPr>
                      <a:r>
                        <a:rPr sz="900" dirty="0" smtClean="0">
                          <a:solidFill>
                            <a:srgbClr val="58595B"/>
                          </a:solidFill>
                          <a:latin typeface="Arial" panose="020B0604020202020204" pitchFamily="34" charset="0"/>
                          <a:cs typeface="Arial" panose="020B0604020202020204" pitchFamily="34" charset="0"/>
                        </a:rPr>
                        <a:t>Citizen-</a:t>
                      </a:r>
                      <a:r>
                        <a:rPr sz="900" spc="-25" dirty="0" smtClean="0">
                          <a:solidFill>
                            <a:srgbClr val="58595B"/>
                          </a:solidFill>
                          <a:latin typeface="Arial" panose="020B0604020202020204" pitchFamily="34" charset="0"/>
                          <a:cs typeface="Arial" panose="020B0604020202020204" pitchFamily="34" charset="0"/>
                        </a:rPr>
                        <a:t>T</a:t>
                      </a:r>
                      <a:r>
                        <a:rPr sz="900" spc="0" dirty="0" smtClean="0">
                          <a:solidFill>
                            <a:srgbClr val="58595B"/>
                          </a:solidFill>
                          <a:latin typeface="Arial" panose="020B0604020202020204" pitchFamily="34" charset="0"/>
                          <a:cs typeface="Arial" panose="020B0604020202020204" pitchFamily="34" charset="0"/>
                        </a:rPr>
                        <a:t>imes</a:t>
                      </a:r>
                      <a:endParaRPr sz="900">
                        <a:latin typeface="Arial" panose="020B0604020202020204" pitchFamily="34" charset="0"/>
                        <a:cs typeface="Arial" panose="020B0604020202020204" pitchFamily="34" charset="0"/>
                      </a:endParaRPr>
                    </a:p>
                  </a:txBody>
                  <a:tcPr marL="0" marR="0" marT="0" marB="0"/>
                </a:tc>
                <a:tc>
                  <a:txBody>
                    <a:bodyPr/>
                    <a:lstStyle/>
                    <a:p>
                      <a:pPr marL="227965">
                        <a:lnSpc>
                          <a:spcPct val="100000"/>
                        </a:lnSpc>
                      </a:pPr>
                      <a:r>
                        <a:rPr sz="900" spc="-30" dirty="0" smtClean="0">
                          <a:solidFill>
                            <a:srgbClr val="58595B"/>
                          </a:solidFill>
                          <a:latin typeface="Arial" panose="020B0604020202020204" pitchFamily="34" charset="0"/>
                          <a:cs typeface="Arial" panose="020B0604020202020204" pitchFamily="34" charset="0"/>
                        </a:rPr>
                        <a:t>W</a:t>
                      </a:r>
                      <a:r>
                        <a:rPr sz="900" spc="0" dirty="0" smtClean="0">
                          <a:solidFill>
                            <a:srgbClr val="58595B"/>
                          </a:solidFill>
                          <a:latin typeface="Arial" panose="020B0604020202020204" pitchFamily="34" charset="0"/>
                          <a:cs typeface="Arial" panose="020B0604020202020204" pitchFamily="34" charset="0"/>
                        </a:rPr>
                        <a:t>A</a:t>
                      </a:r>
                      <a:endParaRPr sz="900">
                        <a:latin typeface="Arial" panose="020B0604020202020204" pitchFamily="34" charset="0"/>
                        <a:cs typeface="Arial" panose="020B0604020202020204" pitchFamily="34" charset="0"/>
                      </a:endParaRPr>
                    </a:p>
                  </a:txBody>
                  <a:tcPr marL="0" marR="0" marT="0" marB="0"/>
                </a:tc>
                <a:tc>
                  <a:txBody>
                    <a:bodyPr/>
                    <a:lstStyle/>
                    <a:p>
                      <a:pPr marL="41910">
                        <a:lnSpc>
                          <a:spcPct val="100000"/>
                        </a:lnSpc>
                      </a:pPr>
                      <a:r>
                        <a:rPr sz="900" dirty="0" smtClean="0">
                          <a:solidFill>
                            <a:srgbClr val="58595B"/>
                          </a:solidFill>
                          <a:latin typeface="Arial" panose="020B0604020202020204" pitchFamily="34" charset="0"/>
                          <a:cs typeface="Arial" panose="020B0604020202020204" pitchFamily="34" charset="0"/>
                        </a:rPr>
                        <a:t>The Olympian</a:t>
                      </a:r>
                      <a:endParaRPr sz="9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21"/>
                  </a:ext>
                </a:extLst>
              </a:tr>
              <a:tr h="165100">
                <a:tc>
                  <a:txBody>
                    <a:bodyPr/>
                    <a:lstStyle/>
                    <a:p>
                      <a:pPr marL="25400">
                        <a:lnSpc>
                          <a:spcPct val="100000"/>
                        </a:lnSpc>
                      </a:pPr>
                      <a:r>
                        <a:rPr sz="900" dirty="0" smtClean="0">
                          <a:solidFill>
                            <a:srgbClr val="58595B"/>
                          </a:solidFill>
                          <a:latin typeface="Arial" panose="020B0604020202020204" pitchFamily="34" charset="0"/>
                          <a:cs typeface="Arial" panose="020B0604020202020204" pitchFamily="34" charset="0"/>
                        </a:rPr>
                        <a:t>FL</a:t>
                      </a:r>
                      <a:endParaRPr sz="900">
                        <a:latin typeface="Arial" panose="020B0604020202020204" pitchFamily="34" charset="0"/>
                        <a:cs typeface="Arial" panose="020B0604020202020204" pitchFamily="34" charset="0"/>
                      </a:endParaRPr>
                    </a:p>
                  </a:txBody>
                  <a:tcPr marL="0" marR="0" marT="0" marB="0"/>
                </a:tc>
                <a:tc>
                  <a:txBody>
                    <a:bodyPr/>
                    <a:lstStyle/>
                    <a:p>
                      <a:pPr marL="46355">
                        <a:lnSpc>
                          <a:spcPct val="100000"/>
                        </a:lnSpc>
                      </a:pPr>
                      <a:r>
                        <a:rPr sz="900" dirty="0" smtClean="0">
                          <a:solidFill>
                            <a:srgbClr val="58595B"/>
                          </a:solidFill>
                          <a:latin typeface="Arial" panose="020B0604020202020204" pitchFamily="34" charset="0"/>
                          <a:cs typeface="Arial" panose="020B0604020202020204" pitchFamily="34" charset="0"/>
                        </a:rPr>
                        <a:t>Miami Herald</a:t>
                      </a:r>
                      <a:endParaRPr sz="900">
                        <a:latin typeface="Arial" panose="020B0604020202020204" pitchFamily="34" charset="0"/>
                        <a:cs typeface="Arial" panose="020B0604020202020204" pitchFamily="34" charset="0"/>
                      </a:endParaRPr>
                    </a:p>
                  </a:txBody>
                  <a:tcPr marL="0" marR="0" marT="0" marB="0"/>
                </a:tc>
                <a:tc>
                  <a:txBody>
                    <a:bodyPr/>
                    <a:lstStyle/>
                    <a:p>
                      <a:pPr marL="320040">
                        <a:lnSpc>
                          <a:spcPct val="100000"/>
                        </a:lnSpc>
                      </a:pPr>
                      <a:r>
                        <a:rPr sz="900" dirty="0" smtClean="0">
                          <a:solidFill>
                            <a:srgbClr val="58595B"/>
                          </a:solidFill>
                          <a:latin typeface="Arial" panose="020B0604020202020204" pitchFamily="34" charset="0"/>
                          <a:cs typeface="Arial" panose="020B0604020202020204" pitchFamily="34" charset="0"/>
                        </a:rPr>
                        <a:t>NC</a:t>
                      </a:r>
                      <a:endParaRPr sz="900">
                        <a:latin typeface="Arial" panose="020B0604020202020204" pitchFamily="34" charset="0"/>
                        <a:cs typeface="Arial" panose="020B0604020202020204" pitchFamily="34" charset="0"/>
                      </a:endParaRPr>
                    </a:p>
                  </a:txBody>
                  <a:tcPr marL="0" marR="0" marT="0" marB="0"/>
                </a:tc>
                <a:tc>
                  <a:txBody>
                    <a:bodyPr/>
                    <a:lstStyle/>
                    <a:p>
                      <a:pPr marL="34925">
                        <a:lnSpc>
                          <a:spcPct val="100000"/>
                        </a:lnSpc>
                      </a:pPr>
                      <a:r>
                        <a:rPr sz="900" dirty="0" smtClean="0">
                          <a:solidFill>
                            <a:srgbClr val="58595B"/>
                          </a:solidFill>
                          <a:latin typeface="Arial" panose="020B0604020202020204" pitchFamily="34" charset="0"/>
                          <a:cs typeface="Arial" panose="020B0604020202020204" pitchFamily="34" charset="0"/>
                        </a:rPr>
                        <a:t>The Charlotte Obse</a:t>
                      </a:r>
                      <a:r>
                        <a:rPr sz="900" spc="5" dirty="0" smtClean="0">
                          <a:solidFill>
                            <a:srgbClr val="58595B"/>
                          </a:solidFill>
                          <a:latin typeface="Arial" panose="020B0604020202020204" pitchFamily="34" charset="0"/>
                          <a:cs typeface="Arial" panose="020B0604020202020204" pitchFamily="34" charset="0"/>
                        </a:rPr>
                        <a:t>r</a:t>
                      </a:r>
                      <a:r>
                        <a:rPr sz="900" spc="0" dirty="0" smtClean="0">
                          <a:solidFill>
                            <a:srgbClr val="58595B"/>
                          </a:solidFill>
                          <a:latin typeface="Arial" panose="020B0604020202020204" pitchFamily="34" charset="0"/>
                          <a:cs typeface="Arial" panose="020B0604020202020204" pitchFamily="34" charset="0"/>
                        </a:rPr>
                        <a:t>ver</a:t>
                      </a:r>
                      <a:endParaRPr sz="900">
                        <a:latin typeface="Arial" panose="020B0604020202020204" pitchFamily="34" charset="0"/>
                        <a:cs typeface="Arial" panose="020B0604020202020204" pitchFamily="34" charset="0"/>
                      </a:endParaRPr>
                    </a:p>
                  </a:txBody>
                  <a:tcPr marL="0" marR="0" marT="0" marB="0"/>
                </a:tc>
                <a:tc>
                  <a:txBody>
                    <a:bodyPr/>
                    <a:lstStyle/>
                    <a:p>
                      <a:pPr marL="227965">
                        <a:lnSpc>
                          <a:spcPct val="100000"/>
                        </a:lnSpc>
                      </a:pPr>
                      <a:r>
                        <a:rPr sz="900" spc="-30" dirty="0" smtClean="0">
                          <a:solidFill>
                            <a:srgbClr val="58595B"/>
                          </a:solidFill>
                          <a:latin typeface="Arial" panose="020B0604020202020204" pitchFamily="34" charset="0"/>
                          <a:cs typeface="Arial" panose="020B0604020202020204" pitchFamily="34" charset="0"/>
                        </a:rPr>
                        <a:t>W</a:t>
                      </a:r>
                      <a:r>
                        <a:rPr sz="900" spc="0" dirty="0" smtClean="0">
                          <a:solidFill>
                            <a:srgbClr val="58595B"/>
                          </a:solidFill>
                          <a:latin typeface="Arial" panose="020B0604020202020204" pitchFamily="34" charset="0"/>
                          <a:cs typeface="Arial" panose="020B0604020202020204" pitchFamily="34" charset="0"/>
                        </a:rPr>
                        <a:t>A</a:t>
                      </a:r>
                      <a:endParaRPr sz="900">
                        <a:latin typeface="Arial" panose="020B0604020202020204" pitchFamily="34" charset="0"/>
                        <a:cs typeface="Arial" panose="020B0604020202020204" pitchFamily="34" charset="0"/>
                      </a:endParaRPr>
                    </a:p>
                  </a:txBody>
                  <a:tcPr marL="0" marR="0" marT="0" marB="0"/>
                </a:tc>
                <a:tc>
                  <a:txBody>
                    <a:bodyPr/>
                    <a:lstStyle/>
                    <a:p>
                      <a:pPr marL="41910">
                        <a:lnSpc>
                          <a:spcPct val="100000"/>
                        </a:lnSpc>
                      </a:pPr>
                      <a:r>
                        <a:rPr sz="900" spc="-80" dirty="0" smtClean="0">
                          <a:solidFill>
                            <a:srgbClr val="58595B"/>
                          </a:solidFill>
                          <a:latin typeface="Arial" panose="020B0604020202020204" pitchFamily="34" charset="0"/>
                          <a:cs typeface="Arial" panose="020B0604020202020204" pitchFamily="34" charset="0"/>
                        </a:rPr>
                        <a:t>T</a:t>
                      </a:r>
                      <a:r>
                        <a:rPr sz="900" spc="0" dirty="0" smtClean="0">
                          <a:solidFill>
                            <a:srgbClr val="58595B"/>
                          </a:solidFill>
                          <a:latin typeface="Arial" panose="020B0604020202020204" pitchFamily="34" charset="0"/>
                          <a:cs typeface="Arial" panose="020B0604020202020204" pitchFamily="34" charset="0"/>
                        </a:rPr>
                        <a:t>ri-City Herald</a:t>
                      </a:r>
                      <a:endParaRPr sz="9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22"/>
                  </a:ext>
                </a:extLst>
              </a:tr>
              <a:tr h="165100">
                <a:tc>
                  <a:txBody>
                    <a:bodyPr/>
                    <a:lstStyle/>
                    <a:p>
                      <a:pPr marL="25400">
                        <a:lnSpc>
                          <a:spcPct val="100000"/>
                        </a:lnSpc>
                      </a:pPr>
                      <a:r>
                        <a:rPr sz="900" dirty="0" smtClean="0">
                          <a:solidFill>
                            <a:srgbClr val="58595B"/>
                          </a:solidFill>
                          <a:latin typeface="Arial" panose="020B0604020202020204" pitchFamily="34" charset="0"/>
                          <a:cs typeface="Arial" panose="020B0604020202020204" pitchFamily="34" charset="0"/>
                        </a:rPr>
                        <a:t>FL</a:t>
                      </a:r>
                      <a:endParaRPr sz="900">
                        <a:latin typeface="Arial" panose="020B0604020202020204" pitchFamily="34" charset="0"/>
                        <a:cs typeface="Arial" panose="020B0604020202020204" pitchFamily="34" charset="0"/>
                      </a:endParaRPr>
                    </a:p>
                  </a:txBody>
                  <a:tcPr marL="0" marR="0" marT="0" marB="0"/>
                </a:tc>
                <a:tc>
                  <a:txBody>
                    <a:bodyPr/>
                    <a:lstStyle/>
                    <a:p>
                      <a:pPr marL="46355">
                        <a:lnSpc>
                          <a:spcPct val="100000"/>
                        </a:lnSpc>
                      </a:pPr>
                      <a:r>
                        <a:rPr sz="900" dirty="0" smtClean="0">
                          <a:solidFill>
                            <a:srgbClr val="58595B"/>
                          </a:solidFill>
                          <a:latin typeface="Arial" panose="020B0604020202020204" pitchFamily="34" charset="0"/>
                          <a:cs typeface="Arial" panose="020B0604020202020204" pitchFamily="34" charset="0"/>
                        </a:rPr>
                        <a:t>Orlando Sentinel</a:t>
                      </a:r>
                      <a:endParaRPr sz="900">
                        <a:latin typeface="Arial" panose="020B0604020202020204" pitchFamily="34" charset="0"/>
                        <a:cs typeface="Arial" panose="020B0604020202020204" pitchFamily="34" charset="0"/>
                      </a:endParaRPr>
                    </a:p>
                  </a:txBody>
                  <a:tcPr marL="0" marR="0" marT="0" marB="0"/>
                </a:tc>
                <a:tc>
                  <a:txBody>
                    <a:bodyPr/>
                    <a:lstStyle/>
                    <a:p>
                      <a:pPr marL="320040">
                        <a:lnSpc>
                          <a:spcPct val="100000"/>
                        </a:lnSpc>
                      </a:pPr>
                      <a:r>
                        <a:rPr sz="900" dirty="0" smtClean="0">
                          <a:solidFill>
                            <a:srgbClr val="58595B"/>
                          </a:solidFill>
                          <a:latin typeface="Arial" panose="020B0604020202020204" pitchFamily="34" charset="0"/>
                          <a:cs typeface="Arial" panose="020B0604020202020204" pitchFamily="34" charset="0"/>
                        </a:rPr>
                        <a:t>NC</a:t>
                      </a:r>
                      <a:endParaRPr sz="900">
                        <a:latin typeface="Arial" panose="020B0604020202020204" pitchFamily="34" charset="0"/>
                        <a:cs typeface="Arial" panose="020B0604020202020204" pitchFamily="34" charset="0"/>
                      </a:endParaRPr>
                    </a:p>
                  </a:txBody>
                  <a:tcPr marL="0" marR="0" marT="0" marB="0"/>
                </a:tc>
                <a:tc>
                  <a:txBody>
                    <a:bodyPr/>
                    <a:lstStyle/>
                    <a:p>
                      <a:pPr marL="34925">
                        <a:lnSpc>
                          <a:spcPct val="100000"/>
                        </a:lnSpc>
                      </a:pPr>
                      <a:r>
                        <a:rPr sz="900" dirty="0" smtClean="0">
                          <a:solidFill>
                            <a:srgbClr val="58595B"/>
                          </a:solidFill>
                          <a:latin typeface="Arial" panose="020B0604020202020204" pitchFamily="34" charset="0"/>
                          <a:cs typeface="Arial" panose="020B0604020202020204" pitchFamily="34" charset="0"/>
                        </a:rPr>
                        <a:t>The News &amp; Obse</a:t>
                      </a:r>
                      <a:r>
                        <a:rPr sz="900" spc="5" dirty="0" smtClean="0">
                          <a:solidFill>
                            <a:srgbClr val="58595B"/>
                          </a:solidFill>
                          <a:latin typeface="Arial" panose="020B0604020202020204" pitchFamily="34" charset="0"/>
                          <a:cs typeface="Arial" panose="020B0604020202020204" pitchFamily="34" charset="0"/>
                        </a:rPr>
                        <a:t>r</a:t>
                      </a:r>
                      <a:r>
                        <a:rPr sz="900" spc="0" dirty="0" smtClean="0">
                          <a:solidFill>
                            <a:srgbClr val="58595B"/>
                          </a:solidFill>
                          <a:latin typeface="Arial" panose="020B0604020202020204" pitchFamily="34" charset="0"/>
                          <a:cs typeface="Arial" panose="020B0604020202020204" pitchFamily="34" charset="0"/>
                        </a:rPr>
                        <a:t>ver</a:t>
                      </a:r>
                      <a:endParaRPr sz="900">
                        <a:latin typeface="Arial" panose="020B0604020202020204" pitchFamily="34" charset="0"/>
                        <a:cs typeface="Arial" panose="020B0604020202020204" pitchFamily="34" charset="0"/>
                      </a:endParaRPr>
                    </a:p>
                  </a:txBody>
                  <a:tcPr marL="0" marR="0" marT="0" marB="0"/>
                </a:tc>
                <a:tc>
                  <a:txBody>
                    <a:bodyPr/>
                    <a:lstStyle/>
                    <a:p>
                      <a:pPr marL="227965">
                        <a:lnSpc>
                          <a:spcPct val="100000"/>
                        </a:lnSpc>
                      </a:pPr>
                      <a:r>
                        <a:rPr sz="900" spc="-30" dirty="0" smtClean="0">
                          <a:solidFill>
                            <a:srgbClr val="58595B"/>
                          </a:solidFill>
                          <a:latin typeface="Arial" panose="020B0604020202020204" pitchFamily="34" charset="0"/>
                          <a:cs typeface="Arial" panose="020B0604020202020204" pitchFamily="34" charset="0"/>
                        </a:rPr>
                        <a:t>W</a:t>
                      </a:r>
                      <a:r>
                        <a:rPr sz="900" spc="0" dirty="0" smtClean="0">
                          <a:solidFill>
                            <a:srgbClr val="58595B"/>
                          </a:solidFill>
                          <a:latin typeface="Arial" panose="020B0604020202020204" pitchFamily="34" charset="0"/>
                          <a:cs typeface="Arial" panose="020B0604020202020204" pitchFamily="34" charset="0"/>
                        </a:rPr>
                        <a:t>A</a:t>
                      </a:r>
                      <a:endParaRPr sz="900">
                        <a:latin typeface="Arial" panose="020B0604020202020204" pitchFamily="34" charset="0"/>
                        <a:cs typeface="Arial" panose="020B0604020202020204" pitchFamily="34" charset="0"/>
                      </a:endParaRPr>
                    </a:p>
                  </a:txBody>
                  <a:tcPr marL="0" marR="0" marT="0" marB="0"/>
                </a:tc>
                <a:tc>
                  <a:txBody>
                    <a:bodyPr/>
                    <a:lstStyle/>
                    <a:p>
                      <a:pPr marL="41910">
                        <a:lnSpc>
                          <a:spcPct val="100000"/>
                        </a:lnSpc>
                      </a:pPr>
                      <a:r>
                        <a:rPr sz="900" dirty="0" smtClean="0">
                          <a:solidFill>
                            <a:srgbClr val="58595B"/>
                          </a:solidFill>
                          <a:latin typeface="Arial" panose="020B0604020202020204" pitchFamily="34" charset="0"/>
                          <a:cs typeface="Arial" panose="020B0604020202020204" pitchFamily="34" charset="0"/>
                        </a:rPr>
                        <a:t>The News </a:t>
                      </a:r>
                      <a:r>
                        <a:rPr sz="900" spc="-80" dirty="0" smtClean="0">
                          <a:solidFill>
                            <a:srgbClr val="58595B"/>
                          </a:solidFill>
                          <a:latin typeface="Arial" panose="020B0604020202020204" pitchFamily="34" charset="0"/>
                          <a:cs typeface="Arial" panose="020B0604020202020204" pitchFamily="34" charset="0"/>
                        </a:rPr>
                        <a:t>T</a:t>
                      </a:r>
                      <a:r>
                        <a:rPr sz="900" spc="0" dirty="0" smtClean="0">
                          <a:solidFill>
                            <a:srgbClr val="58595B"/>
                          </a:solidFill>
                          <a:latin typeface="Arial" panose="020B0604020202020204" pitchFamily="34" charset="0"/>
                          <a:cs typeface="Arial" panose="020B0604020202020204" pitchFamily="34" charset="0"/>
                        </a:rPr>
                        <a:t>ribune</a:t>
                      </a:r>
                      <a:endParaRPr sz="9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23"/>
                  </a:ext>
                </a:extLst>
              </a:tr>
              <a:tr h="165100">
                <a:tc>
                  <a:txBody>
                    <a:bodyPr/>
                    <a:lstStyle/>
                    <a:p>
                      <a:pPr marL="25400">
                        <a:lnSpc>
                          <a:spcPct val="100000"/>
                        </a:lnSpc>
                      </a:pPr>
                      <a:r>
                        <a:rPr sz="900" dirty="0" smtClean="0">
                          <a:solidFill>
                            <a:srgbClr val="58595B"/>
                          </a:solidFill>
                          <a:latin typeface="Arial" panose="020B0604020202020204" pitchFamily="34" charset="0"/>
                          <a:cs typeface="Arial" panose="020B0604020202020204" pitchFamily="34" charset="0"/>
                        </a:rPr>
                        <a:t>FL</a:t>
                      </a:r>
                      <a:endParaRPr sz="900">
                        <a:latin typeface="Arial" panose="020B0604020202020204" pitchFamily="34" charset="0"/>
                        <a:cs typeface="Arial" panose="020B0604020202020204" pitchFamily="34" charset="0"/>
                      </a:endParaRPr>
                    </a:p>
                  </a:txBody>
                  <a:tcPr marL="0" marR="0" marT="0" marB="0"/>
                </a:tc>
                <a:tc>
                  <a:txBody>
                    <a:bodyPr/>
                    <a:lstStyle/>
                    <a:p>
                      <a:pPr marL="46355">
                        <a:lnSpc>
                          <a:spcPct val="100000"/>
                        </a:lnSpc>
                      </a:pPr>
                      <a:r>
                        <a:rPr sz="900" dirty="0" smtClean="0">
                          <a:solidFill>
                            <a:srgbClr val="58595B"/>
                          </a:solidFill>
                          <a:latin typeface="Arial" panose="020B0604020202020204" pitchFamily="34" charset="0"/>
                          <a:cs typeface="Arial" panose="020B0604020202020204" pitchFamily="34" charset="0"/>
                        </a:rPr>
                        <a:t>Pensacola News Journal</a:t>
                      </a:r>
                      <a:endParaRPr sz="900">
                        <a:latin typeface="Arial" panose="020B0604020202020204" pitchFamily="34" charset="0"/>
                        <a:cs typeface="Arial" panose="020B0604020202020204" pitchFamily="34" charset="0"/>
                      </a:endParaRPr>
                    </a:p>
                  </a:txBody>
                  <a:tcPr marL="0" marR="0" marT="0" marB="0"/>
                </a:tc>
                <a:tc>
                  <a:txBody>
                    <a:bodyPr/>
                    <a:lstStyle/>
                    <a:p>
                      <a:pPr marL="320040">
                        <a:lnSpc>
                          <a:spcPct val="100000"/>
                        </a:lnSpc>
                      </a:pPr>
                      <a:r>
                        <a:rPr sz="900" dirty="0" smtClean="0">
                          <a:solidFill>
                            <a:srgbClr val="58595B"/>
                          </a:solidFill>
                          <a:latin typeface="Arial" panose="020B0604020202020204" pitchFamily="34" charset="0"/>
                          <a:cs typeface="Arial" panose="020B0604020202020204" pitchFamily="34" charset="0"/>
                        </a:rPr>
                        <a:t>NJ</a:t>
                      </a:r>
                      <a:endParaRPr sz="900">
                        <a:latin typeface="Arial" panose="020B0604020202020204" pitchFamily="34" charset="0"/>
                        <a:cs typeface="Arial" panose="020B0604020202020204" pitchFamily="34" charset="0"/>
                      </a:endParaRPr>
                    </a:p>
                  </a:txBody>
                  <a:tcPr marL="0" marR="0" marT="0" marB="0"/>
                </a:tc>
                <a:tc>
                  <a:txBody>
                    <a:bodyPr/>
                    <a:lstStyle/>
                    <a:p>
                      <a:pPr marL="34925">
                        <a:lnSpc>
                          <a:spcPct val="100000"/>
                        </a:lnSpc>
                      </a:pPr>
                      <a:r>
                        <a:rPr sz="900" dirty="0" smtClean="0">
                          <a:solidFill>
                            <a:srgbClr val="58595B"/>
                          </a:solidFill>
                          <a:latin typeface="Arial" panose="020B0604020202020204" pitchFamily="34" charset="0"/>
                          <a:cs typeface="Arial" panose="020B0604020202020204" pitchFamily="34" charset="0"/>
                        </a:rPr>
                        <a:t>Courier News</a:t>
                      </a:r>
                      <a:endParaRPr sz="900">
                        <a:latin typeface="Arial" panose="020B0604020202020204" pitchFamily="34" charset="0"/>
                        <a:cs typeface="Arial" panose="020B0604020202020204" pitchFamily="34" charset="0"/>
                      </a:endParaRPr>
                    </a:p>
                  </a:txBody>
                  <a:tcPr marL="0" marR="0" marT="0" marB="0"/>
                </a:tc>
                <a:tc>
                  <a:txBody>
                    <a:bodyPr/>
                    <a:lstStyle/>
                    <a:p>
                      <a:pPr marL="227965">
                        <a:lnSpc>
                          <a:spcPct val="100000"/>
                        </a:lnSpc>
                      </a:pPr>
                      <a:r>
                        <a:rPr sz="900" dirty="0" smtClean="0">
                          <a:solidFill>
                            <a:srgbClr val="58595B"/>
                          </a:solidFill>
                          <a:latin typeface="Arial" panose="020B0604020202020204" pitchFamily="34" charset="0"/>
                          <a:cs typeface="Arial" panose="020B0604020202020204" pitchFamily="34" charset="0"/>
                        </a:rPr>
                        <a:t>WI</a:t>
                      </a:r>
                      <a:endParaRPr sz="900">
                        <a:latin typeface="Arial" panose="020B0604020202020204" pitchFamily="34" charset="0"/>
                        <a:cs typeface="Arial" panose="020B0604020202020204" pitchFamily="34" charset="0"/>
                      </a:endParaRPr>
                    </a:p>
                  </a:txBody>
                  <a:tcPr marL="0" marR="0" marT="0" marB="0"/>
                </a:tc>
                <a:tc>
                  <a:txBody>
                    <a:bodyPr/>
                    <a:lstStyle/>
                    <a:p>
                      <a:pPr marL="41910">
                        <a:lnSpc>
                          <a:spcPct val="100000"/>
                        </a:lnSpc>
                      </a:pPr>
                      <a:r>
                        <a:rPr sz="900" dirty="0" smtClean="0">
                          <a:solidFill>
                            <a:srgbClr val="58595B"/>
                          </a:solidFill>
                          <a:latin typeface="Arial" panose="020B0604020202020204" pitchFamily="34" charset="0"/>
                          <a:cs typeface="Arial" panose="020B0604020202020204" pitchFamily="34" charset="0"/>
                        </a:rPr>
                        <a:t>Gannett Wisconsin Newspapers:</a:t>
                      </a:r>
                      <a:endParaRPr sz="9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24"/>
                  </a:ext>
                </a:extLst>
              </a:tr>
              <a:tr h="165100">
                <a:tc>
                  <a:txBody>
                    <a:bodyPr/>
                    <a:lstStyle/>
                    <a:p>
                      <a:pPr marL="25400">
                        <a:lnSpc>
                          <a:spcPct val="100000"/>
                        </a:lnSpc>
                      </a:pPr>
                      <a:r>
                        <a:rPr sz="900" dirty="0" smtClean="0">
                          <a:solidFill>
                            <a:srgbClr val="58595B"/>
                          </a:solidFill>
                          <a:latin typeface="Arial" panose="020B0604020202020204" pitchFamily="34" charset="0"/>
                          <a:cs typeface="Arial" panose="020B0604020202020204" pitchFamily="34" charset="0"/>
                        </a:rPr>
                        <a:t>FL</a:t>
                      </a:r>
                      <a:endParaRPr sz="900">
                        <a:latin typeface="Arial" panose="020B0604020202020204" pitchFamily="34" charset="0"/>
                        <a:cs typeface="Arial" panose="020B0604020202020204" pitchFamily="34" charset="0"/>
                      </a:endParaRPr>
                    </a:p>
                  </a:txBody>
                  <a:tcPr marL="0" marR="0" marT="0" marB="0"/>
                </a:tc>
                <a:tc>
                  <a:txBody>
                    <a:bodyPr/>
                    <a:lstStyle/>
                    <a:p>
                      <a:pPr marL="46355">
                        <a:lnSpc>
                          <a:spcPct val="100000"/>
                        </a:lnSpc>
                      </a:pPr>
                      <a:r>
                        <a:rPr sz="900" dirty="0" smtClean="0">
                          <a:solidFill>
                            <a:srgbClr val="58595B"/>
                          </a:solidFill>
                          <a:latin typeface="Arial" panose="020B0604020202020204" pitchFamily="34" charset="0"/>
                          <a:cs typeface="Arial" panose="020B0604020202020204" pitchFamily="34" charset="0"/>
                        </a:rPr>
                        <a:t>Sun-Sentinel</a:t>
                      </a:r>
                      <a:endParaRPr sz="900">
                        <a:latin typeface="Arial" panose="020B0604020202020204" pitchFamily="34" charset="0"/>
                        <a:cs typeface="Arial" panose="020B0604020202020204" pitchFamily="34" charset="0"/>
                      </a:endParaRPr>
                    </a:p>
                  </a:txBody>
                  <a:tcPr marL="0" marR="0" marT="0" marB="0"/>
                </a:tc>
                <a:tc>
                  <a:txBody>
                    <a:bodyPr/>
                    <a:lstStyle/>
                    <a:p>
                      <a:pPr marL="320040">
                        <a:lnSpc>
                          <a:spcPct val="100000"/>
                        </a:lnSpc>
                      </a:pPr>
                      <a:r>
                        <a:rPr sz="900" dirty="0" smtClean="0">
                          <a:solidFill>
                            <a:srgbClr val="58595B"/>
                          </a:solidFill>
                          <a:latin typeface="Arial" panose="020B0604020202020204" pitchFamily="34" charset="0"/>
                          <a:cs typeface="Arial" panose="020B0604020202020204" pitchFamily="34" charset="0"/>
                        </a:rPr>
                        <a:t>NJ</a:t>
                      </a:r>
                      <a:endParaRPr sz="900">
                        <a:latin typeface="Arial" panose="020B0604020202020204" pitchFamily="34" charset="0"/>
                        <a:cs typeface="Arial" panose="020B0604020202020204" pitchFamily="34" charset="0"/>
                      </a:endParaRPr>
                    </a:p>
                  </a:txBody>
                  <a:tcPr marL="0" marR="0" marT="0" marB="0"/>
                </a:tc>
                <a:tc>
                  <a:txBody>
                    <a:bodyPr/>
                    <a:lstStyle/>
                    <a:p>
                      <a:pPr marL="34925">
                        <a:lnSpc>
                          <a:spcPct val="100000"/>
                        </a:lnSpc>
                      </a:pPr>
                      <a:r>
                        <a:rPr sz="900" dirty="0" smtClean="0">
                          <a:solidFill>
                            <a:srgbClr val="58595B"/>
                          </a:solidFill>
                          <a:latin typeface="Arial" panose="020B0604020202020204" pitchFamily="34" charset="0"/>
                          <a:cs typeface="Arial" panose="020B0604020202020204" pitchFamily="34" charset="0"/>
                        </a:rPr>
                        <a:t>Courie</a:t>
                      </a:r>
                      <a:r>
                        <a:rPr sz="900" spc="-40" dirty="0" smtClean="0">
                          <a:solidFill>
                            <a:srgbClr val="58595B"/>
                          </a:solidFill>
                          <a:latin typeface="Arial" panose="020B0604020202020204" pitchFamily="34" charset="0"/>
                          <a:cs typeface="Arial" panose="020B0604020202020204" pitchFamily="34" charset="0"/>
                        </a:rPr>
                        <a:t>r</a:t>
                      </a:r>
                      <a:r>
                        <a:rPr sz="900" spc="0" dirty="0" smtClean="0">
                          <a:solidFill>
                            <a:srgbClr val="58595B"/>
                          </a:solidFill>
                          <a:latin typeface="Arial" panose="020B0604020202020204" pitchFamily="34" charset="0"/>
                          <a:cs typeface="Arial" panose="020B0604020202020204" pitchFamily="34" charset="0"/>
                        </a:rPr>
                        <a:t>-Post</a:t>
                      </a:r>
                      <a:endParaRPr sz="900">
                        <a:latin typeface="Arial" panose="020B0604020202020204" pitchFamily="34" charset="0"/>
                        <a:cs typeface="Arial" panose="020B0604020202020204" pitchFamily="34" charset="0"/>
                      </a:endParaRPr>
                    </a:p>
                  </a:txBody>
                  <a:tcPr marL="0" marR="0" marT="0" marB="0"/>
                </a:tc>
                <a:tc>
                  <a:txBody>
                    <a:bodyPr/>
                    <a:lstStyle/>
                    <a:p>
                      <a:endParaRPr sz="900">
                        <a:latin typeface="Arial" panose="020B0604020202020204" pitchFamily="34" charset="0"/>
                        <a:cs typeface="Arial" panose="020B0604020202020204" pitchFamily="34" charset="0"/>
                      </a:endParaRPr>
                    </a:p>
                  </a:txBody>
                  <a:tcPr marL="0" marR="0" marT="0" marB="0"/>
                </a:tc>
                <a:tc>
                  <a:txBody>
                    <a:bodyPr/>
                    <a:lstStyle/>
                    <a:p>
                      <a:pPr marL="41910">
                        <a:lnSpc>
                          <a:spcPct val="100000"/>
                        </a:lnSpc>
                      </a:pPr>
                      <a:r>
                        <a:rPr sz="900" dirty="0" smtClean="0">
                          <a:solidFill>
                            <a:srgbClr val="58595B"/>
                          </a:solidFill>
                          <a:latin typeface="Arial" panose="020B0604020202020204" pitchFamily="34" charset="0"/>
                          <a:cs typeface="Arial" panose="020B0604020202020204" pitchFamily="34" charset="0"/>
                        </a:rPr>
                        <a:t>Appleton, Fond duLac, G</a:t>
                      </a:r>
                      <a:r>
                        <a:rPr sz="900" spc="-30" dirty="0" smtClean="0">
                          <a:solidFill>
                            <a:srgbClr val="58595B"/>
                          </a:solidFill>
                          <a:latin typeface="Arial" panose="020B0604020202020204" pitchFamily="34" charset="0"/>
                          <a:cs typeface="Arial" panose="020B0604020202020204" pitchFamily="34" charset="0"/>
                        </a:rPr>
                        <a:t>r</a:t>
                      </a:r>
                      <a:r>
                        <a:rPr sz="900" spc="0" dirty="0" smtClean="0">
                          <a:solidFill>
                            <a:srgbClr val="58595B"/>
                          </a:solidFill>
                          <a:latin typeface="Arial" panose="020B0604020202020204" pitchFamily="34" charset="0"/>
                          <a:cs typeface="Arial" panose="020B0604020202020204" pitchFamily="34" charset="0"/>
                        </a:rPr>
                        <a:t>een Ba</a:t>
                      </a:r>
                      <a:r>
                        <a:rPr sz="900" spc="-75" dirty="0" smtClean="0">
                          <a:solidFill>
                            <a:srgbClr val="58595B"/>
                          </a:solidFill>
                          <a:latin typeface="Arial" panose="020B0604020202020204" pitchFamily="34" charset="0"/>
                          <a:cs typeface="Arial" panose="020B0604020202020204" pitchFamily="34" charset="0"/>
                        </a:rPr>
                        <a:t>y</a:t>
                      </a:r>
                      <a:r>
                        <a:rPr sz="900" spc="0" dirty="0" smtClean="0">
                          <a:solidFill>
                            <a:srgbClr val="58595B"/>
                          </a:solidFill>
                          <a:latin typeface="Arial" panose="020B0604020202020204" pitchFamily="34" charset="0"/>
                          <a:cs typeface="Arial" panose="020B0604020202020204" pitchFamily="34" charset="0"/>
                        </a:rPr>
                        <a:t>,</a:t>
                      </a:r>
                      <a:endParaRPr sz="9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25"/>
                  </a:ext>
                </a:extLst>
              </a:tr>
              <a:tr h="165100">
                <a:tc>
                  <a:txBody>
                    <a:bodyPr/>
                    <a:lstStyle/>
                    <a:p>
                      <a:pPr marL="25400">
                        <a:lnSpc>
                          <a:spcPct val="100000"/>
                        </a:lnSpc>
                      </a:pPr>
                      <a:r>
                        <a:rPr sz="900" dirty="0" smtClean="0">
                          <a:solidFill>
                            <a:srgbClr val="58595B"/>
                          </a:solidFill>
                          <a:latin typeface="Arial" panose="020B0604020202020204" pitchFamily="34" charset="0"/>
                          <a:cs typeface="Arial" panose="020B0604020202020204" pitchFamily="34" charset="0"/>
                        </a:rPr>
                        <a:t>FL</a:t>
                      </a:r>
                      <a:endParaRPr sz="900">
                        <a:latin typeface="Arial" panose="020B0604020202020204" pitchFamily="34" charset="0"/>
                        <a:cs typeface="Arial" panose="020B0604020202020204" pitchFamily="34" charset="0"/>
                      </a:endParaRPr>
                    </a:p>
                  </a:txBody>
                  <a:tcPr marL="0" marR="0" marT="0" marB="0"/>
                </a:tc>
                <a:tc>
                  <a:txBody>
                    <a:bodyPr/>
                    <a:lstStyle/>
                    <a:p>
                      <a:pPr marL="46355">
                        <a:lnSpc>
                          <a:spcPct val="100000"/>
                        </a:lnSpc>
                      </a:pPr>
                      <a:r>
                        <a:rPr sz="900" spc="-75" dirty="0" smtClean="0">
                          <a:solidFill>
                            <a:srgbClr val="58595B"/>
                          </a:solidFill>
                          <a:latin typeface="Arial" panose="020B0604020202020204" pitchFamily="34" charset="0"/>
                          <a:cs typeface="Arial" panose="020B0604020202020204" pitchFamily="34" charset="0"/>
                        </a:rPr>
                        <a:t>T</a:t>
                      </a:r>
                      <a:r>
                        <a:rPr sz="900" spc="0" dirty="0" smtClean="0">
                          <a:solidFill>
                            <a:srgbClr val="58595B"/>
                          </a:solidFill>
                          <a:latin typeface="Arial" panose="020B0604020202020204" pitchFamily="34" charset="0"/>
                          <a:cs typeface="Arial" panose="020B0604020202020204" pitchFamily="34" charset="0"/>
                        </a:rPr>
                        <a:t>allahassee Democrat</a:t>
                      </a:r>
                      <a:endParaRPr sz="900">
                        <a:latin typeface="Arial" panose="020B0604020202020204" pitchFamily="34" charset="0"/>
                        <a:cs typeface="Arial" panose="020B0604020202020204" pitchFamily="34" charset="0"/>
                      </a:endParaRPr>
                    </a:p>
                  </a:txBody>
                  <a:tcPr marL="0" marR="0" marT="0" marB="0"/>
                </a:tc>
                <a:tc>
                  <a:txBody>
                    <a:bodyPr/>
                    <a:lstStyle/>
                    <a:p>
                      <a:pPr marL="320040">
                        <a:lnSpc>
                          <a:spcPct val="100000"/>
                        </a:lnSpc>
                      </a:pPr>
                      <a:r>
                        <a:rPr sz="900" dirty="0" smtClean="0">
                          <a:solidFill>
                            <a:srgbClr val="58595B"/>
                          </a:solidFill>
                          <a:latin typeface="Arial" panose="020B0604020202020204" pitchFamily="34" charset="0"/>
                          <a:cs typeface="Arial" panose="020B0604020202020204" pitchFamily="34" charset="0"/>
                        </a:rPr>
                        <a:t>NJ</a:t>
                      </a:r>
                      <a:endParaRPr sz="900">
                        <a:latin typeface="Arial" panose="020B0604020202020204" pitchFamily="34" charset="0"/>
                        <a:cs typeface="Arial" panose="020B0604020202020204" pitchFamily="34" charset="0"/>
                      </a:endParaRPr>
                    </a:p>
                  </a:txBody>
                  <a:tcPr marL="0" marR="0" marT="0" marB="0"/>
                </a:tc>
                <a:tc>
                  <a:txBody>
                    <a:bodyPr/>
                    <a:lstStyle/>
                    <a:p>
                      <a:pPr marL="34925">
                        <a:lnSpc>
                          <a:spcPct val="100000"/>
                        </a:lnSpc>
                      </a:pPr>
                      <a:r>
                        <a:rPr sz="900" dirty="0" smtClean="0">
                          <a:solidFill>
                            <a:srgbClr val="58595B"/>
                          </a:solidFill>
                          <a:latin typeface="Arial" panose="020B0604020202020204" pitchFamily="34" charset="0"/>
                          <a:cs typeface="Arial" panose="020B0604020202020204" pitchFamily="34" charset="0"/>
                        </a:rPr>
                        <a:t>Asbu</a:t>
                      </a:r>
                      <a:r>
                        <a:rPr sz="900" spc="5" dirty="0" smtClean="0">
                          <a:solidFill>
                            <a:srgbClr val="58595B"/>
                          </a:solidFill>
                          <a:latin typeface="Arial" panose="020B0604020202020204" pitchFamily="34" charset="0"/>
                          <a:cs typeface="Arial" panose="020B0604020202020204" pitchFamily="34" charset="0"/>
                        </a:rPr>
                        <a:t>r</a:t>
                      </a:r>
                      <a:r>
                        <a:rPr sz="900" spc="0" dirty="0" smtClean="0">
                          <a:solidFill>
                            <a:srgbClr val="58595B"/>
                          </a:solidFill>
                          <a:latin typeface="Arial" panose="020B0604020202020204" pitchFamily="34" charset="0"/>
                          <a:cs typeface="Arial" panose="020B0604020202020204" pitchFamily="34" charset="0"/>
                        </a:rPr>
                        <a:t>y Park P</a:t>
                      </a:r>
                      <a:r>
                        <a:rPr sz="900" spc="-30" dirty="0" smtClean="0">
                          <a:solidFill>
                            <a:srgbClr val="58595B"/>
                          </a:solidFill>
                          <a:latin typeface="Arial" panose="020B0604020202020204" pitchFamily="34" charset="0"/>
                          <a:cs typeface="Arial" panose="020B0604020202020204" pitchFamily="34" charset="0"/>
                        </a:rPr>
                        <a:t>r</a:t>
                      </a:r>
                      <a:r>
                        <a:rPr sz="900" spc="0" dirty="0" smtClean="0">
                          <a:solidFill>
                            <a:srgbClr val="58595B"/>
                          </a:solidFill>
                          <a:latin typeface="Arial" panose="020B0604020202020204" pitchFamily="34" charset="0"/>
                          <a:cs typeface="Arial" panose="020B0604020202020204" pitchFamily="34" charset="0"/>
                        </a:rPr>
                        <a:t>ess</a:t>
                      </a:r>
                      <a:endParaRPr sz="900">
                        <a:latin typeface="Arial" panose="020B0604020202020204" pitchFamily="34" charset="0"/>
                        <a:cs typeface="Arial" panose="020B0604020202020204" pitchFamily="34" charset="0"/>
                      </a:endParaRPr>
                    </a:p>
                  </a:txBody>
                  <a:tcPr marL="0" marR="0" marT="0" marB="0"/>
                </a:tc>
                <a:tc>
                  <a:txBody>
                    <a:bodyPr/>
                    <a:lstStyle/>
                    <a:p>
                      <a:endParaRPr sz="900">
                        <a:latin typeface="Arial" panose="020B0604020202020204" pitchFamily="34" charset="0"/>
                        <a:cs typeface="Arial" panose="020B0604020202020204" pitchFamily="34" charset="0"/>
                      </a:endParaRPr>
                    </a:p>
                  </a:txBody>
                  <a:tcPr marL="0" marR="0" marT="0" marB="0"/>
                </a:tc>
                <a:tc>
                  <a:txBody>
                    <a:bodyPr/>
                    <a:lstStyle/>
                    <a:p>
                      <a:pPr marL="41910">
                        <a:lnSpc>
                          <a:spcPct val="100000"/>
                        </a:lnSpc>
                      </a:pPr>
                      <a:r>
                        <a:rPr sz="900" dirty="0" smtClean="0">
                          <a:solidFill>
                            <a:srgbClr val="58595B"/>
                          </a:solidFill>
                          <a:latin typeface="Arial" panose="020B0604020202020204" pitchFamily="34" charset="0"/>
                          <a:cs typeface="Arial" panose="020B0604020202020204" pitchFamily="34" charset="0"/>
                        </a:rPr>
                        <a:t>Manitowac, Marshfield,</a:t>
                      </a:r>
                      <a:endParaRPr sz="9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26"/>
                  </a:ext>
                </a:extLst>
              </a:tr>
              <a:tr h="165100">
                <a:tc>
                  <a:txBody>
                    <a:bodyPr/>
                    <a:lstStyle/>
                    <a:p>
                      <a:pPr marL="25400">
                        <a:lnSpc>
                          <a:spcPct val="100000"/>
                        </a:lnSpc>
                      </a:pPr>
                      <a:r>
                        <a:rPr sz="900" dirty="0" smtClean="0">
                          <a:solidFill>
                            <a:srgbClr val="58595B"/>
                          </a:solidFill>
                          <a:latin typeface="Arial" panose="020B0604020202020204" pitchFamily="34" charset="0"/>
                          <a:cs typeface="Arial" panose="020B0604020202020204" pitchFamily="34" charset="0"/>
                        </a:rPr>
                        <a:t>GA</a:t>
                      </a:r>
                      <a:endParaRPr sz="900">
                        <a:latin typeface="Arial" panose="020B0604020202020204" pitchFamily="34" charset="0"/>
                        <a:cs typeface="Arial" panose="020B0604020202020204" pitchFamily="34" charset="0"/>
                      </a:endParaRPr>
                    </a:p>
                  </a:txBody>
                  <a:tcPr marL="0" marR="0" marT="0" marB="0"/>
                </a:tc>
                <a:tc>
                  <a:txBody>
                    <a:bodyPr/>
                    <a:lstStyle/>
                    <a:p>
                      <a:pPr marL="46355">
                        <a:lnSpc>
                          <a:spcPct val="100000"/>
                        </a:lnSpc>
                      </a:pPr>
                      <a:r>
                        <a:rPr sz="900" dirty="0" smtClean="0">
                          <a:solidFill>
                            <a:srgbClr val="58595B"/>
                          </a:solidFill>
                          <a:latin typeface="Arial" panose="020B0604020202020204" pitchFamily="34" charset="0"/>
                          <a:cs typeface="Arial" panose="020B0604020202020204" pitchFamily="34" charset="0"/>
                        </a:rPr>
                        <a:t>The Ledge</a:t>
                      </a:r>
                      <a:r>
                        <a:rPr sz="900" spc="-40" dirty="0" smtClean="0">
                          <a:solidFill>
                            <a:srgbClr val="58595B"/>
                          </a:solidFill>
                          <a:latin typeface="Arial" panose="020B0604020202020204" pitchFamily="34" charset="0"/>
                          <a:cs typeface="Arial" panose="020B0604020202020204" pitchFamily="34" charset="0"/>
                        </a:rPr>
                        <a:t>r</a:t>
                      </a:r>
                      <a:r>
                        <a:rPr sz="900" spc="0" dirty="0" smtClean="0">
                          <a:solidFill>
                            <a:srgbClr val="58595B"/>
                          </a:solidFill>
                          <a:latin typeface="Arial" panose="020B0604020202020204" pitchFamily="34" charset="0"/>
                          <a:cs typeface="Arial" panose="020B0604020202020204" pitchFamily="34" charset="0"/>
                        </a:rPr>
                        <a:t>-Enqui</a:t>
                      </a:r>
                      <a:r>
                        <a:rPr sz="900" spc="-30" dirty="0" smtClean="0">
                          <a:solidFill>
                            <a:srgbClr val="58595B"/>
                          </a:solidFill>
                          <a:latin typeface="Arial" panose="020B0604020202020204" pitchFamily="34" charset="0"/>
                          <a:cs typeface="Arial" panose="020B0604020202020204" pitchFamily="34" charset="0"/>
                        </a:rPr>
                        <a:t>r</a:t>
                      </a:r>
                      <a:r>
                        <a:rPr sz="900" spc="0" dirty="0" smtClean="0">
                          <a:solidFill>
                            <a:srgbClr val="58595B"/>
                          </a:solidFill>
                          <a:latin typeface="Arial" panose="020B0604020202020204" pitchFamily="34" charset="0"/>
                          <a:cs typeface="Arial" panose="020B0604020202020204" pitchFamily="34" charset="0"/>
                        </a:rPr>
                        <a:t>er</a:t>
                      </a:r>
                      <a:endParaRPr sz="900">
                        <a:latin typeface="Arial" panose="020B0604020202020204" pitchFamily="34" charset="0"/>
                        <a:cs typeface="Arial" panose="020B0604020202020204" pitchFamily="34" charset="0"/>
                      </a:endParaRPr>
                    </a:p>
                  </a:txBody>
                  <a:tcPr marL="0" marR="0" marT="0" marB="0"/>
                </a:tc>
                <a:tc>
                  <a:txBody>
                    <a:bodyPr/>
                    <a:lstStyle/>
                    <a:p>
                      <a:pPr marL="320040">
                        <a:lnSpc>
                          <a:spcPct val="100000"/>
                        </a:lnSpc>
                      </a:pPr>
                      <a:r>
                        <a:rPr sz="900" dirty="0" smtClean="0">
                          <a:solidFill>
                            <a:srgbClr val="58595B"/>
                          </a:solidFill>
                          <a:latin typeface="Arial" panose="020B0604020202020204" pitchFamily="34" charset="0"/>
                          <a:cs typeface="Arial" panose="020B0604020202020204" pitchFamily="34" charset="0"/>
                        </a:rPr>
                        <a:t>NJ</a:t>
                      </a:r>
                      <a:endParaRPr sz="900">
                        <a:latin typeface="Arial" panose="020B0604020202020204" pitchFamily="34" charset="0"/>
                        <a:cs typeface="Arial" panose="020B0604020202020204" pitchFamily="34" charset="0"/>
                      </a:endParaRPr>
                    </a:p>
                  </a:txBody>
                  <a:tcPr marL="0" marR="0" marT="0" marB="0"/>
                </a:tc>
                <a:tc>
                  <a:txBody>
                    <a:bodyPr/>
                    <a:lstStyle/>
                    <a:p>
                      <a:pPr marL="34925">
                        <a:lnSpc>
                          <a:spcPct val="100000"/>
                        </a:lnSpc>
                      </a:pPr>
                      <a:r>
                        <a:rPr sz="900" dirty="0" smtClean="0">
                          <a:solidFill>
                            <a:srgbClr val="58595B"/>
                          </a:solidFill>
                          <a:latin typeface="Arial" panose="020B0604020202020204" pitchFamily="34" charset="0"/>
                          <a:cs typeface="Arial" panose="020B0604020202020204" pitchFamily="34" charset="0"/>
                        </a:rPr>
                        <a:t>Daily Reco</a:t>
                      </a:r>
                      <a:r>
                        <a:rPr sz="900" spc="-30" dirty="0" smtClean="0">
                          <a:solidFill>
                            <a:srgbClr val="58595B"/>
                          </a:solidFill>
                          <a:latin typeface="Arial" panose="020B0604020202020204" pitchFamily="34" charset="0"/>
                          <a:cs typeface="Arial" panose="020B0604020202020204" pitchFamily="34" charset="0"/>
                        </a:rPr>
                        <a:t>r</a:t>
                      </a:r>
                      <a:r>
                        <a:rPr sz="900" spc="0" dirty="0" smtClean="0">
                          <a:solidFill>
                            <a:srgbClr val="58595B"/>
                          </a:solidFill>
                          <a:latin typeface="Arial" panose="020B0604020202020204" pitchFamily="34" charset="0"/>
                          <a:cs typeface="Arial" panose="020B0604020202020204" pitchFamily="34" charset="0"/>
                        </a:rPr>
                        <a:t>d</a:t>
                      </a:r>
                      <a:endParaRPr sz="900">
                        <a:latin typeface="Arial" panose="020B0604020202020204" pitchFamily="34" charset="0"/>
                        <a:cs typeface="Arial" panose="020B0604020202020204" pitchFamily="34" charset="0"/>
                      </a:endParaRPr>
                    </a:p>
                  </a:txBody>
                  <a:tcPr marL="0" marR="0" marT="0" marB="0"/>
                </a:tc>
                <a:tc>
                  <a:txBody>
                    <a:bodyPr/>
                    <a:lstStyle/>
                    <a:p>
                      <a:endParaRPr sz="900">
                        <a:latin typeface="Arial" panose="020B0604020202020204" pitchFamily="34" charset="0"/>
                        <a:cs typeface="Arial" panose="020B0604020202020204" pitchFamily="34" charset="0"/>
                      </a:endParaRPr>
                    </a:p>
                  </a:txBody>
                  <a:tcPr marL="0" marR="0" marT="0" marB="0"/>
                </a:tc>
                <a:tc>
                  <a:txBody>
                    <a:bodyPr/>
                    <a:lstStyle/>
                    <a:p>
                      <a:pPr marL="41910">
                        <a:lnSpc>
                          <a:spcPct val="100000"/>
                        </a:lnSpc>
                      </a:pPr>
                      <a:r>
                        <a:rPr sz="900" dirty="0" smtClean="0">
                          <a:solidFill>
                            <a:srgbClr val="58595B"/>
                          </a:solidFill>
                          <a:latin typeface="Arial" panose="020B0604020202020204" pitchFamily="34" charset="0"/>
                          <a:cs typeface="Arial" panose="020B0604020202020204" pitchFamily="34" charset="0"/>
                        </a:rPr>
                        <a:t>Stevens Pt, WI Rapids, </a:t>
                      </a:r>
                      <a:r>
                        <a:rPr sz="900" spc="-30" dirty="0" smtClean="0">
                          <a:solidFill>
                            <a:srgbClr val="58595B"/>
                          </a:solidFill>
                          <a:latin typeface="Arial" panose="020B0604020202020204" pitchFamily="34" charset="0"/>
                          <a:cs typeface="Arial" panose="020B0604020202020204" pitchFamily="34" charset="0"/>
                        </a:rPr>
                        <a:t>W</a:t>
                      </a:r>
                      <a:r>
                        <a:rPr sz="900" spc="0" dirty="0" smtClean="0">
                          <a:solidFill>
                            <a:srgbClr val="58595B"/>
                          </a:solidFill>
                          <a:latin typeface="Arial" panose="020B0604020202020204" pitchFamily="34" charset="0"/>
                          <a:cs typeface="Arial" panose="020B0604020202020204" pitchFamily="34" charset="0"/>
                        </a:rPr>
                        <a:t>ausau,</a:t>
                      </a:r>
                      <a:endParaRPr sz="9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27"/>
                  </a:ext>
                </a:extLst>
              </a:tr>
              <a:tr h="165100">
                <a:tc>
                  <a:txBody>
                    <a:bodyPr/>
                    <a:lstStyle/>
                    <a:p>
                      <a:pPr marL="25400">
                        <a:lnSpc>
                          <a:spcPct val="100000"/>
                        </a:lnSpc>
                      </a:pPr>
                      <a:r>
                        <a:rPr sz="900" dirty="0" smtClean="0">
                          <a:solidFill>
                            <a:srgbClr val="58595B"/>
                          </a:solidFill>
                          <a:latin typeface="Arial" panose="020B0604020202020204" pitchFamily="34" charset="0"/>
                          <a:cs typeface="Arial" panose="020B0604020202020204" pitchFamily="34" charset="0"/>
                        </a:rPr>
                        <a:t>GA</a:t>
                      </a:r>
                      <a:endParaRPr sz="900">
                        <a:latin typeface="Arial" panose="020B0604020202020204" pitchFamily="34" charset="0"/>
                        <a:cs typeface="Arial" panose="020B0604020202020204" pitchFamily="34" charset="0"/>
                      </a:endParaRPr>
                    </a:p>
                  </a:txBody>
                  <a:tcPr marL="0" marR="0" marT="0" marB="0"/>
                </a:tc>
                <a:tc>
                  <a:txBody>
                    <a:bodyPr/>
                    <a:lstStyle/>
                    <a:p>
                      <a:pPr marL="46355">
                        <a:lnSpc>
                          <a:spcPct val="100000"/>
                        </a:lnSpc>
                      </a:pPr>
                      <a:r>
                        <a:rPr sz="900" dirty="0" smtClean="0">
                          <a:solidFill>
                            <a:srgbClr val="58595B"/>
                          </a:solidFill>
                          <a:latin typeface="Arial" panose="020B0604020202020204" pitchFamily="34" charset="0"/>
                          <a:cs typeface="Arial" panose="020B0604020202020204" pitchFamily="34" charset="0"/>
                        </a:rPr>
                        <a:t>Macon </a:t>
                      </a:r>
                      <a:r>
                        <a:rPr sz="900" spc="-80" dirty="0" smtClean="0">
                          <a:solidFill>
                            <a:srgbClr val="58595B"/>
                          </a:solidFill>
                          <a:latin typeface="Arial" panose="020B0604020202020204" pitchFamily="34" charset="0"/>
                          <a:cs typeface="Arial" panose="020B0604020202020204" pitchFamily="34" charset="0"/>
                        </a:rPr>
                        <a:t>T</a:t>
                      </a:r>
                      <a:r>
                        <a:rPr sz="900" spc="0" dirty="0" smtClean="0">
                          <a:solidFill>
                            <a:srgbClr val="58595B"/>
                          </a:solidFill>
                          <a:latin typeface="Arial" panose="020B0604020202020204" pitchFamily="34" charset="0"/>
                          <a:cs typeface="Arial" panose="020B0604020202020204" pitchFamily="34" charset="0"/>
                        </a:rPr>
                        <a:t>elegraph</a:t>
                      </a:r>
                      <a:endParaRPr sz="900">
                        <a:latin typeface="Arial" panose="020B0604020202020204" pitchFamily="34" charset="0"/>
                        <a:cs typeface="Arial" panose="020B0604020202020204" pitchFamily="34" charset="0"/>
                      </a:endParaRPr>
                    </a:p>
                  </a:txBody>
                  <a:tcPr marL="0" marR="0" marT="0" marB="0"/>
                </a:tc>
                <a:tc>
                  <a:txBody>
                    <a:bodyPr/>
                    <a:lstStyle/>
                    <a:p>
                      <a:pPr marL="320040">
                        <a:lnSpc>
                          <a:spcPct val="100000"/>
                        </a:lnSpc>
                      </a:pPr>
                      <a:r>
                        <a:rPr sz="900" dirty="0" smtClean="0">
                          <a:solidFill>
                            <a:srgbClr val="58595B"/>
                          </a:solidFill>
                          <a:latin typeface="Arial" panose="020B0604020202020204" pitchFamily="34" charset="0"/>
                          <a:cs typeface="Arial" panose="020B0604020202020204" pitchFamily="34" charset="0"/>
                        </a:rPr>
                        <a:t>NJ</a:t>
                      </a:r>
                      <a:endParaRPr sz="900">
                        <a:latin typeface="Arial" panose="020B0604020202020204" pitchFamily="34" charset="0"/>
                        <a:cs typeface="Arial" panose="020B0604020202020204" pitchFamily="34" charset="0"/>
                      </a:endParaRPr>
                    </a:p>
                  </a:txBody>
                  <a:tcPr marL="0" marR="0" marT="0" marB="0"/>
                </a:tc>
                <a:tc>
                  <a:txBody>
                    <a:bodyPr/>
                    <a:lstStyle/>
                    <a:p>
                      <a:pPr marL="34925">
                        <a:lnSpc>
                          <a:spcPct val="100000"/>
                        </a:lnSpc>
                      </a:pPr>
                      <a:r>
                        <a:rPr sz="900" dirty="0" smtClean="0">
                          <a:solidFill>
                            <a:srgbClr val="58595B"/>
                          </a:solidFill>
                          <a:latin typeface="Arial" panose="020B0604020202020204" pitchFamily="34" charset="0"/>
                          <a:cs typeface="Arial" panose="020B0604020202020204" pitchFamily="34" charset="0"/>
                        </a:rPr>
                        <a:t>The Daily Journal</a:t>
                      </a:r>
                      <a:endParaRPr sz="900">
                        <a:latin typeface="Arial" panose="020B0604020202020204" pitchFamily="34" charset="0"/>
                        <a:cs typeface="Arial" panose="020B0604020202020204" pitchFamily="34" charset="0"/>
                      </a:endParaRPr>
                    </a:p>
                  </a:txBody>
                  <a:tcPr marL="0" marR="0" marT="0" marB="0"/>
                </a:tc>
                <a:tc>
                  <a:txBody>
                    <a:bodyPr/>
                    <a:lstStyle/>
                    <a:p>
                      <a:endParaRPr sz="900">
                        <a:latin typeface="Arial" panose="020B0604020202020204" pitchFamily="34" charset="0"/>
                        <a:cs typeface="Arial" panose="020B0604020202020204" pitchFamily="34" charset="0"/>
                      </a:endParaRPr>
                    </a:p>
                  </a:txBody>
                  <a:tcPr marL="0" marR="0" marT="0" marB="0"/>
                </a:tc>
                <a:tc>
                  <a:txBody>
                    <a:bodyPr/>
                    <a:lstStyle/>
                    <a:p>
                      <a:pPr marL="41910">
                        <a:lnSpc>
                          <a:spcPct val="100000"/>
                        </a:lnSpc>
                      </a:pPr>
                      <a:r>
                        <a:rPr sz="900" dirty="0" smtClean="0">
                          <a:solidFill>
                            <a:srgbClr val="58595B"/>
                          </a:solidFill>
                          <a:latin typeface="Arial" panose="020B0604020202020204" pitchFamily="34" charset="0"/>
                          <a:cs typeface="Arial" panose="020B0604020202020204" pitchFamily="34" charset="0"/>
                        </a:rPr>
                        <a:t>Oshkosh, Sheboygan</a:t>
                      </a:r>
                      <a:endParaRPr sz="9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28"/>
                  </a:ext>
                </a:extLst>
              </a:tr>
              <a:tr h="165100">
                <a:tc gridSpan="2">
                  <a:txBody>
                    <a:bodyPr/>
                    <a:lstStyle/>
                    <a:p>
                      <a:pPr marL="25400">
                        <a:lnSpc>
                          <a:spcPct val="100000"/>
                        </a:lnSpc>
                      </a:pPr>
                      <a:r>
                        <a:rPr sz="900" dirty="0" smtClean="0">
                          <a:solidFill>
                            <a:srgbClr val="58595B"/>
                          </a:solidFill>
                          <a:latin typeface="Arial" panose="020B0604020202020204" pitchFamily="34" charset="0"/>
                          <a:cs typeface="Arial" panose="020B0604020202020204" pitchFamily="34" charset="0"/>
                        </a:rPr>
                        <a:t>GUAM Pacific Daily News</a:t>
                      </a:r>
                      <a:endParaRPr sz="900">
                        <a:latin typeface="Arial" panose="020B0604020202020204" pitchFamily="34" charset="0"/>
                        <a:cs typeface="Arial" panose="020B0604020202020204" pitchFamily="34" charset="0"/>
                      </a:endParaRPr>
                    </a:p>
                  </a:txBody>
                  <a:tcPr marL="0" marR="0" marT="0" marB="0"/>
                </a:tc>
                <a:tc hMerge="1">
                  <a:txBody>
                    <a:bodyPr/>
                    <a:lstStyle/>
                    <a:p>
                      <a:endParaRPr/>
                    </a:p>
                  </a:txBody>
                  <a:tcPr marL="0" marR="0" marT="0" marB="0"/>
                </a:tc>
                <a:tc>
                  <a:txBody>
                    <a:bodyPr/>
                    <a:lstStyle/>
                    <a:p>
                      <a:pPr marL="320040">
                        <a:lnSpc>
                          <a:spcPct val="100000"/>
                        </a:lnSpc>
                      </a:pPr>
                      <a:r>
                        <a:rPr sz="900" dirty="0" smtClean="0">
                          <a:solidFill>
                            <a:srgbClr val="58595B"/>
                          </a:solidFill>
                          <a:latin typeface="Arial" panose="020B0604020202020204" pitchFamily="34" charset="0"/>
                          <a:cs typeface="Arial" panose="020B0604020202020204" pitchFamily="34" charset="0"/>
                        </a:rPr>
                        <a:t>NJ</a:t>
                      </a:r>
                      <a:endParaRPr sz="900">
                        <a:latin typeface="Arial" panose="020B0604020202020204" pitchFamily="34" charset="0"/>
                        <a:cs typeface="Arial" panose="020B0604020202020204" pitchFamily="34" charset="0"/>
                      </a:endParaRPr>
                    </a:p>
                  </a:txBody>
                  <a:tcPr marL="0" marR="0" marT="0" marB="0"/>
                </a:tc>
                <a:tc>
                  <a:txBody>
                    <a:bodyPr/>
                    <a:lstStyle/>
                    <a:p>
                      <a:pPr marL="34925">
                        <a:lnSpc>
                          <a:spcPct val="100000"/>
                        </a:lnSpc>
                      </a:pPr>
                      <a:r>
                        <a:rPr sz="900" dirty="0" smtClean="0">
                          <a:solidFill>
                            <a:srgbClr val="58595B"/>
                          </a:solidFill>
                          <a:latin typeface="Arial" panose="020B0604020202020204" pitchFamily="34" charset="0"/>
                          <a:cs typeface="Arial" panose="020B0604020202020204" pitchFamily="34" charset="0"/>
                        </a:rPr>
                        <a:t>Home News </a:t>
                      </a:r>
                      <a:r>
                        <a:rPr sz="900" spc="-80" dirty="0" smtClean="0">
                          <a:solidFill>
                            <a:srgbClr val="58595B"/>
                          </a:solidFill>
                          <a:latin typeface="Arial" panose="020B0604020202020204" pitchFamily="34" charset="0"/>
                          <a:cs typeface="Arial" panose="020B0604020202020204" pitchFamily="34" charset="0"/>
                        </a:rPr>
                        <a:t>T</a:t>
                      </a:r>
                      <a:r>
                        <a:rPr sz="900" spc="0" dirty="0" smtClean="0">
                          <a:solidFill>
                            <a:srgbClr val="58595B"/>
                          </a:solidFill>
                          <a:latin typeface="Arial" panose="020B0604020202020204" pitchFamily="34" charset="0"/>
                          <a:cs typeface="Arial" panose="020B0604020202020204" pitchFamily="34" charset="0"/>
                        </a:rPr>
                        <a:t>ribune</a:t>
                      </a:r>
                      <a:endParaRPr sz="900">
                        <a:latin typeface="Arial" panose="020B0604020202020204" pitchFamily="34" charset="0"/>
                        <a:cs typeface="Arial" panose="020B0604020202020204" pitchFamily="34" charset="0"/>
                      </a:endParaRPr>
                    </a:p>
                  </a:txBody>
                  <a:tcPr marL="0" marR="0" marT="0" marB="0"/>
                </a:tc>
                <a:tc>
                  <a:txBody>
                    <a:bodyPr/>
                    <a:lstStyle/>
                    <a:p>
                      <a:endParaRPr sz="900">
                        <a:latin typeface="Arial" panose="020B0604020202020204" pitchFamily="34" charset="0"/>
                        <a:cs typeface="Arial" panose="020B0604020202020204" pitchFamily="34" charset="0"/>
                      </a:endParaRPr>
                    </a:p>
                  </a:txBody>
                  <a:tcPr marL="0" marR="0" marT="0" marB="0"/>
                </a:tc>
                <a:tc>
                  <a:txBody>
                    <a:bodyPr/>
                    <a:lstStyle/>
                    <a:p>
                      <a:endParaRPr sz="9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29"/>
                  </a:ext>
                </a:extLst>
              </a:tr>
              <a:tr h="165100">
                <a:tc>
                  <a:txBody>
                    <a:bodyPr/>
                    <a:lstStyle/>
                    <a:p>
                      <a:pPr marL="25400">
                        <a:lnSpc>
                          <a:spcPct val="100000"/>
                        </a:lnSpc>
                      </a:pPr>
                      <a:r>
                        <a:rPr sz="900" dirty="0" smtClean="0">
                          <a:solidFill>
                            <a:srgbClr val="58595B"/>
                          </a:solidFill>
                          <a:latin typeface="Arial" panose="020B0604020202020204" pitchFamily="34" charset="0"/>
                          <a:cs typeface="Arial" panose="020B0604020202020204" pitchFamily="34" charset="0"/>
                        </a:rPr>
                        <a:t>IA</a:t>
                      </a:r>
                      <a:endParaRPr sz="900">
                        <a:latin typeface="Arial" panose="020B0604020202020204" pitchFamily="34" charset="0"/>
                        <a:cs typeface="Arial" panose="020B0604020202020204" pitchFamily="34" charset="0"/>
                      </a:endParaRPr>
                    </a:p>
                  </a:txBody>
                  <a:tcPr marL="0" marR="0" marT="0" marB="0"/>
                </a:tc>
                <a:tc>
                  <a:txBody>
                    <a:bodyPr/>
                    <a:lstStyle/>
                    <a:p>
                      <a:pPr marL="46355">
                        <a:lnSpc>
                          <a:spcPct val="100000"/>
                        </a:lnSpc>
                      </a:pPr>
                      <a:r>
                        <a:rPr sz="900" dirty="0" smtClean="0">
                          <a:solidFill>
                            <a:srgbClr val="58595B"/>
                          </a:solidFill>
                          <a:latin typeface="Arial" panose="020B0604020202020204" pitchFamily="34" charset="0"/>
                          <a:cs typeface="Arial" panose="020B0604020202020204" pitchFamily="34" charset="0"/>
                        </a:rPr>
                        <a:t>Des Moines Register</a:t>
                      </a:r>
                      <a:endParaRPr sz="900">
                        <a:latin typeface="Arial" panose="020B0604020202020204" pitchFamily="34" charset="0"/>
                        <a:cs typeface="Arial" panose="020B0604020202020204" pitchFamily="34" charset="0"/>
                      </a:endParaRPr>
                    </a:p>
                  </a:txBody>
                  <a:tcPr marL="0" marR="0" marT="0" marB="0"/>
                </a:tc>
                <a:tc>
                  <a:txBody>
                    <a:bodyPr/>
                    <a:lstStyle/>
                    <a:p>
                      <a:pPr marL="320040">
                        <a:lnSpc>
                          <a:spcPct val="100000"/>
                        </a:lnSpc>
                      </a:pPr>
                      <a:r>
                        <a:rPr sz="900" dirty="0" smtClean="0">
                          <a:solidFill>
                            <a:srgbClr val="58595B"/>
                          </a:solidFill>
                          <a:latin typeface="Arial" panose="020B0604020202020204" pitchFamily="34" charset="0"/>
                          <a:cs typeface="Arial" panose="020B0604020202020204" pitchFamily="34" charset="0"/>
                        </a:rPr>
                        <a:t>NM</a:t>
                      </a:r>
                      <a:endParaRPr sz="900">
                        <a:latin typeface="Arial" panose="020B0604020202020204" pitchFamily="34" charset="0"/>
                        <a:cs typeface="Arial" panose="020B0604020202020204" pitchFamily="34" charset="0"/>
                      </a:endParaRPr>
                    </a:p>
                  </a:txBody>
                  <a:tcPr marL="0" marR="0" marT="0" marB="0"/>
                </a:tc>
                <a:tc>
                  <a:txBody>
                    <a:bodyPr/>
                    <a:lstStyle/>
                    <a:p>
                      <a:pPr marL="34925">
                        <a:lnSpc>
                          <a:spcPct val="100000"/>
                        </a:lnSpc>
                      </a:pPr>
                      <a:r>
                        <a:rPr sz="900" dirty="0" smtClean="0">
                          <a:solidFill>
                            <a:srgbClr val="58595B"/>
                          </a:solidFill>
                          <a:latin typeface="Arial" panose="020B0604020202020204" pitchFamily="34" charset="0"/>
                          <a:cs typeface="Arial" panose="020B0604020202020204" pitchFamily="34" charset="0"/>
                        </a:rPr>
                        <a:t>Las Cruces Sun-News</a:t>
                      </a:r>
                      <a:endParaRPr sz="900">
                        <a:latin typeface="Arial" panose="020B0604020202020204" pitchFamily="34" charset="0"/>
                        <a:cs typeface="Arial" panose="020B0604020202020204" pitchFamily="34" charset="0"/>
                      </a:endParaRPr>
                    </a:p>
                  </a:txBody>
                  <a:tcPr marL="0" marR="0" marT="0" marB="0"/>
                </a:tc>
                <a:tc>
                  <a:txBody>
                    <a:bodyPr/>
                    <a:lstStyle/>
                    <a:p>
                      <a:endParaRPr sz="900">
                        <a:latin typeface="Arial" panose="020B0604020202020204" pitchFamily="34" charset="0"/>
                        <a:cs typeface="Arial" panose="020B0604020202020204" pitchFamily="34" charset="0"/>
                      </a:endParaRPr>
                    </a:p>
                  </a:txBody>
                  <a:tcPr marL="0" marR="0" marT="0" marB="0"/>
                </a:tc>
                <a:tc>
                  <a:txBody>
                    <a:bodyPr/>
                    <a:lstStyle/>
                    <a:p>
                      <a:endParaRPr sz="9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30"/>
                  </a:ext>
                </a:extLst>
              </a:tr>
              <a:tr h="165100">
                <a:tc>
                  <a:txBody>
                    <a:bodyPr/>
                    <a:lstStyle/>
                    <a:p>
                      <a:pPr marL="25400">
                        <a:lnSpc>
                          <a:spcPct val="100000"/>
                        </a:lnSpc>
                      </a:pPr>
                      <a:r>
                        <a:rPr sz="900" dirty="0" smtClean="0">
                          <a:solidFill>
                            <a:srgbClr val="58595B"/>
                          </a:solidFill>
                          <a:latin typeface="Arial" panose="020B0604020202020204" pitchFamily="34" charset="0"/>
                          <a:cs typeface="Arial" panose="020B0604020202020204" pitchFamily="34" charset="0"/>
                        </a:rPr>
                        <a:t>IA</a:t>
                      </a:r>
                      <a:endParaRPr sz="900">
                        <a:latin typeface="Arial" panose="020B0604020202020204" pitchFamily="34" charset="0"/>
                        <a:cs typeface="Arial" panose="020B0604020202020204" pitchFamily="34" charset="0"/>
                      </a:endParaRPr>
                    </a:p>
                  </a:txBody>
                  <a:tcPr marL="0" marR="0" marT="0" marB="0"/>
                </a:tc>
                <a:tc>
                  <a:txBody>
                    <a:bodyPr/>
                    <a:lstStyle/>
                    <a:p>
                      <a:pPr marL="46355">
                        <a:lnSpc>
                          <a:spcPct val="100000"/>
                        </a:lnSpc>
                      </a:pPr>
                      <a:r>
                        <a:rPr sz="900" dirty="0" smtClean="0">
                          <a:solidFill>
                            <a:srgbClr val="58595B"/>
                          </a:solidFill>
                          <a:latin typeface="Arial" panose="020B0604020202020204" pitchFamily="34" charset="0"/>
                          <a:cs typeface="Arial" panose="020B0604020202020204" pitchFamily="34" charset="0"/>
                        </a:rPr>
                        <a:t>Iowa City P</a:t>
                      </a:r>
                      <a:r>
                        <a:rPr sz="900" spc="-30" dirty="0" smtClean="0">
                          <a:solidFill>
                            <a:srgbClr val="58595B"/>
                          </a:solidFill>
                          <a:latin typeface="Arial" panose="020B0604020202020204" pitchFamily="34" charset="0"/>
                          <a:cs typeface="Arial" panose="020B0604020202020204" pitchFamily="34" charset="0"/>
                        </a:rPr>
                        <a:t>r</a:t>
                      </a:r>
                      <a:r>
                        <a:rPr sz="900" spc="0" dirty="0" smtClean="0">
                          <a:solidFill>
                            <a:srgbClr val="58595B"/>
                          </a:solidFill>
                          <a:latin typeface="Arial" panose="020B0604020202020204" pitchFamily="34" charset="0"/>
                          <a:cs typeface="Arial" panose="020B0604020202020204" pitchFamily="34" charset="0"/>
                        </a:rPr>
                        <a:t>ess-Citizen</a:t>
                      </a:r>
                      <a:endParaRPr sz="900">
                        <a:latin typeface="Arial" panose="020B0604020202020204" pitchFamily="34" charset="0"/>
                        <a:cs typeface="Arial" panose="020B0604020202020204" pitchFamily="34" charset="0"/>
                      </a:endParaRPr>
                    </a:p>
                  </a:txBody>
                  <a:tcPr marL="0" marR="0" marT="0" marB="0"/>
                </a:tc>
                <a:tc>
                  <a:txBody>
                    <a:bodyPr/>
                    <a:lstStyle/>
                    <a:p>
                      <a:pPr marL="320040">
                        <a:lnSpc>
                          <a:spcPct val="100000"/>
                        </a:lnSpc>
                      </a:pPr>
                      <a:r>
                        <a:rPr sz="900" dirty="0" smtClean="0">
                          <a:solidFill>
                            <a:srgbClr val="58595B"/>
                          </a:solidFill>
                          <a:latin typeface="Arial" panose="020B0604020202020204" pitchFamily="34" charset="0"/>
                          <a:cs typeface="Arial" panose="020B0604020202020204" pitchFamily="34" charset="0"/>
                        </a:rPr>
                        <a:t>NV</a:t>
                      </a:r>
                      <a:endParaRPr sz="900">
                        <a:latin typeface="Arial" panose="020B0604020202020204" pitchFamily="34" charset="0"/>
                        <a:cs typeface="Arial" panose="020B0604020202020204" pitchFamily="34" charset="0"/>
                      </a:endParaRPr>
                    </a:p>
                  </a:txBody>
                  <a:tcPr marL="0" marR="0" marT="0" marB="0"/>
                </a:tc>
                <a:tc>
                  <a:txBody>
                    <a:bodyPr/>
                    <a:lstStyle/>
                    <a:p>
                      <a:pPr marL="34925">
                        <a:lnSpc>
                          <a:spcPct val="100000"/>
                        </a:lnSpc>
                      </a:pPr>
                      <a:r>
                        <a:rPr sz="900" dirty="0" smtClean="0">
                          <a:solidFill>
                            <a:srgbClr val="58595B"/>
                          </a:solidFill>
                          <a:latin typeface="Arial" panose="020B0604020202020204" pitchFamily="34" charset="0"/>
                          <a:cs typeface="Arial" panose="020B0604020202020204" pitchFamily="34" charset="0"/>
                        </a:rPr>
                        <a:t>Reno Gazette Journal</a:t>
                      </a:r>
                      <a:endParaRPr sz="900">
                        <a:latin typeface="Arial" panose="020B0604020202020204" pitchFamily="34" charset="0"/>
                        <a:cs typeface="Arial" panose="020B0604020202020204" pitchFamily="34" charset="0"/>
                      </a:endParaRPr>
                    </a:p>
                  </a:txBody>
                  <a:tcPr marL="0" marR="0" marT="0" marB="0"/>
                </a:tc>
                <a:tc>
                  <a:txBody>
                    <a:bodyPr/>
                    <a:lstStyle/>
                    <a:p>
                      <a:endParaRPr sz="900">
                        <a:latin typeface="Arial" panose="020B0604020202020204" pitchFamily="34" charset="0"/>
                        <a:cs typeface="Arial" panose="020B0604020202020204" pitchFamily="34" charset="0"/>
                      </a:endParaRPr>
                    </a:p>
                  </a:txBody>
                  <a:tcPr marL="0" marR="0" marT="0" marB="0"/>
                </a:tc>
                <a:tc>
                  <a:txBody>
                    <a:bodyPr/>
                    <a:lstStyle/>
                    <a:p>
                      <a:endParaRPr sz="9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31"/>
                  </a:ext>
                </a:extLst>
              </a:tr>
              <a:tr h="165100">
                <a:tc>
                  <a:txBody>
                    <a:bodyPr/>
                    <a:lstStyle/>
                    <a:p>
                      <a:pPr marL="25400">
                        <a:lnSpc>
                          <a:spcPct val="100000"/>
                        </a:lnSpc>
                      </a:pPr>
                      <a:r>
                        <a:rPr sz="900" dirty="0" smtClean="0">
                          <a:solidFill>
                            <a:srgbClr val="58595B"/>
                          </a:solidFill>
                          <a:latin typeface="Arial" panose="020B0604020202020204" pitchFamily="34" charset="0"/>
                          <a:cs typeface="Arial" panose="020B0604020202020204" pitchFamily="34" charset="0"/>
                        </a:rPr>
                        <a:t>ID</a:t>
                      </a:r>
                      <a:endParaRPr sz="900">
                        <a:latin typeface="Arial" panose="020B0604020202020204" pitchFamily="34" charset="0"/>
                        <a:cs typeface="Arial" panose="020B0604020202020204" pitchFamily="34" charset="0"/>
                      </a:endParaRPr>
                    </a:p>
                  </a:txBody>
                  <a:tcPr marL="0" marR="0" marT="0" marB="0"/>
                </a:tc>
                <a:tc>
                  <a:txBody>
                    <a:bodyPr/>
                    <a:lstStyle/>
                    <a:p>
                      <a:pPr marL="46355">
                        <a:lnSpc>
                          <a:spcPct val="100000"/>
                        </a:lnSpc>
                      </a:pPr>
                      <a:r>
                        <a:rPr sz="900" dirty="0" smtClean="0">
                          <a:solidFill>
                            <a:srgbClr val="58595B"/>
                          </a:solidFill>
                          <a:latin typeface="Arial" panose="020B0604020202020204" pitchFamily="34" charset="0"/>
                          <a:cs typeface="Arial" panose="020B0604020202020204" pitchFamily="34" charset="0"/>
                        </a:rPr>
                        <a:t>Idaho Statesman</a:t>
                      </a:r>
                      <a:endParaRPr sz="900">
                        <a:latin typeface="Arial" panose="020B0604020202020204" pitchFamily="34" charset="0"/>
                        <a:cs typeface="Arial" panose="020B0604020202020204" pitchFamily="34" charset="0"/>
                      </a:endParaRPr>
                    </a:p>
                  </a:txBody>
                  <a:tcPr marL="0" marR="0" marT="0" marB="0"/>
                </a:tc>
                <a:tc>
                  <a:txBody>
                    <a:bodyPr/>
                    <a:lstStyle/>
                    <a:p>
                      <a:pPr marL="320040">
                        <a:lnSpc>
                          <a:spcPct val="100000"/>
                        </a:lnSpc>
                      </a:pPr>
                      <a:r>
                        <a:rPr sz="900" dirty="0" smtClean="0">
                          <a:solidFill>
                            <a:srgbClr val="58595B"/>
                          </a:solidFill>
                          <a:latin typeface="Arial" panose="020B0604020202020204" pitchFamily="34" charset="0"/>
                          <a:cs typeface="Arial" panose="020B0604020202020204" pitchFamily="34" charset="0"/>
                        </a:rPr>
                        <a:t>NY</a:t>
                      </a:r>
                      <a:endParaRPr sz="900">
                        <a:latin typeface="Arial" panose="020B0604020202020204" pitchFamily="34" charset="0"/>
                        <a:cs typeface="Arial" panose="020B0604020202020204" pitchFamily="34" charset="0"/>
                      </a:endParaRPr>
                    </a:p>
                  </a:txBody>
                  <a:tcPr marL="0" marR="0" marT="0" marB="0"/>
                </a:tc>
                <a:tc>
                  <a:txBody>
                    <a:bodyPr/>
                    <a:lstStyle/>
                    <a:p>
                      <a:pPr marL="34925">
                        <a:lnSpc>
                          <a:spcPct val="100000"/>
                        </a:lnSpc>
                      </a:pPr>
                      <a:r>
                        <a:rPr sz="900" dirty="0" smtClean="0">
                          <a:solidFill>
                            <a:srgbClr val="58595B"/>
                          </a:solidFill>
                          <a:latin typeface="Arial" panose="020B0604020202020204" pitchFamily="34" charset="0"/>
                          <a:cs typeface="Arial" panose="020B0604020202020204" pitchFamily="34" charset="0"/>
                        </a:rPr>
                        <a:t>P</a:t>
                      </a:r>
                      <a:r>
                        <a:rPr sz="900" spc="-30" dirty="0" smtClean="0">
                          <a:solidFill>
                            <a:srgbClr val="58595B"/>
                          </a:solidFill>
                          <a:latin typeface="Arial" panose="020B0604020202020204" pitchFamily="34" charset="0"/>
                          <a:cs typeface="Arial" panose="020B0604020202020204" pitchFamily="34" charset="0"/>
                        </a:rPr>
                        <a:t>r</a:t>
                      </a:r>
                      <a:r>
                        <a:rPr sz="900" spc="0" dirty="0" smtClean="0">
                          <a:solidFill>
                            <a:srgbClr val="58595B"/>
                          </a:solidFill>
                          <a:latin typeface="Arial" panose="020B0604020202020204" pitchFamily="34" charset="0"/>
                          <a:cs typeface="Arial" panose="020B0604020202020204" pitchFamily="34" charset="0"/>
                        </a:rPr>
                        <a:t>ess &amp; Sun-Bulletin</a:t>
                      </a:r>
                      <a:endParaRPr sz="900">
                        <a:latin typeface="Arial" panose="020B0604020202020204" pitchFamily="34" charset="0"/>
                        <a:cs typeface="Arial" panose="020B0604020202020204" pitchFamily="34" charset="0"/>
                      </a:endParaRPr>
                    </a:p>
                  </a:txBody>
                  <a:tcPr marL="0" marR="0" marT="0" marB="0"/>
                </a:tc>
                <a:tc>
                  <a:txBody>
                    <a:bodyPr/>
                    <a:lstStyle/>
                    <a:p>
                      <a:endParaRPr sz="900">
                        <a:latin typeface="Arial" panose="020B0604020202020204" pitchFamily="34" charset="0"/>
                        <a:cs typeface="Arial" panose="020B0604020202020204" pitchFamily="34" charset="0"/>
                      </a:endParaRPr>
                    </a:p>
                  </a:txBody>
                  <a:tcPr marL="0" marR="0" marT="0" marB="0"/>
                </a:tc>
                <a:tc>
                  <a:txBody>
                    <a:bodyPr/>
                    <a:lstStyle/>
                    <a:p>
                      <a:endParaRPr sz="9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32"/>
                  </a:ext>
                </a:extLst>
              </a:tr>
              <a:tr h="165100">
                <a:tc>
                  <a:txBody>
                    <a:bodyPr/>
                    <a:lstStyle/>
                    <a:p>
                      <a:pPr marL="25400">
                        <a:lnSpc>
                          <a:spcPct val="100000"/>
                        </a:lnSpc>
                      </a:pPr>
                      <a:r>
                        <a:rPr sz="900" dirty="0" smtClean="0">
                          <a:solidFill>
                            <a:srgbClr val="58595B"/>
                          </a:solidFill>
                          <a:latin typeface="Arial" panose="020B0604020202020204" pitchFamily="34" charset="0"/>
                          <a:cs typeface="Arial" panose="020B0604020202020204" pitchFamily="34" charset="0"/>
                        </a:rPr>
                        <a:t>IL</a:t>
                      </a:r>
                      <a:endParaRPr sz="900">
                        <a:latin typeface="Arial" panose="020B0604020202020204" pitchFamily="34" charset="0"/>
                        <a:cs typeface="Arial" panose="020B0604020202020204" pitchFamily="34" charset="0"/>
                      </a:endParaRPr>
                    </a:p>
                  </a:txBody>
                  <a:tcPr marL="0" marR="0" marT="0" marB="0"/>
                </a:tc>
                <a:tc>
                  <a:txBody>
                    <a:bodyPr/>
                    <a:lstStyle/>
                    <a:p>
                      <a:pPr marL="46355">
                        <a:lnSpc>
                          <a:spcPct val="100000"/>
                        </a:lnSpc>
                      </a:pPr>
                      <a:r>
                        <a:rPr sz="900" dirty="0" smtClean="0">
                          <a:solidFill>
                            <a:srgbClr val="58595B"/>
                          </a:solidFill>
                          <a:latin typeface="Arial" panose="020B0604020202020204" pitchFamily="34" charset="0"/>
                          <a:cs typeface="Arial" panose="020B0604020202020204" pitchFamily="34" charset="0"/>
                        </a:rPr>
                        <a:t>Belleville News-Democrat</a:t>
                      </a:r>
                      <a:endParaRPr sz="900">
                        <a:latin typeface="Arial" panose="020B0604020202020204" pitchFamily="34" charset="0"/>
                        <a:cs typeface="Arial" panose="020B0604020202020204" pitchFamily="34" charset="0"/>
                      </a:endParaRPr>
                    </a:p>
                  </a:txBody>
                  <a:tcPr marL="0" marR="0" marT="0" marB="0"/>
                </a:tc>
                <a:tc>
                  <a:txBody>
                    <a:bodyPr/>
                    <a:lstStyle/>
                    <a:p>
                      <a:pPr marL="320040">
                        <a:lnSpc>
                          <a:spcPct val="100000"/>
                        </a:lnSpc>
                      </a:pPr>
                      <a:r>
                        <a:rPr sz="900" dirty="0" smtClean="0">
                          <a:solidFill>
                            <a:srgbClr val="58595B"/>
                          </a:solidFill>
                          <a:latin typeface="Arial" panose="020B0604020202020204" pitchFamily="34" charset="0"/>
                          <a:cs typeface="Arial" panose="020B0604020202020204" pitchFamily="34" charset="0"/>
                        </a:rPr>
                        <a:t>NY</a:t>
                      </a:r>
                      <a:endParaRPr sz="900">
                        <a:latin typeface="Arial" panose="020B0604020202020204" pitchFamily="34" charset="0"/>
                        <a:cs typeface="Arial" panose="020B0604020202020204" pitchFamily="34" charset="0"/>
                      </a:endParaRPr>
                    </a:p>
                  </a:txBody>
                  <a:tcPr marL="0" marR="0" marT="0" marB="0"/>
                </a:tc>
                <a:tc>
                  <a:txBody>
                    <a:bodyPr/>
                    <a:lstStyle/>
                    <a:p>
                      <a:pPr marL="34925">
                        <a:lnSpc>
                          <a:spcPct val="100000"/>
                        </a:lnSpc>
                      </a:pPr>
                      <a:r>
                        <a:rPr sz="900" dirty="0" smtClean="0">
                          <a:solidFill>
                            <a:srgbClr val="58595B"/>
                          </a:solidFill>
                          <a:latin typeface="Arial" panose="020B0604020202020204" pitchFamily="34" charset="0"/>
                          <a:cs typeface="Arial" panose="020B0604020202020204" pitchFamily="34" charset="0"/>
                        </a:rPr>
                        <a:t>Star Gazette</a:t>
                      </a:r>
                      <a:endParaRPr sz="900">
                        <a:latin typeface="Arial" panose="020B0604020202020204" pitchFamily="34" charset="0"/>
                        <a:cs typeface="Arial" panose="020B0604020202020204" pitchFamily="34" charset="0"/>
                      </a:endParaRPr>
                    </a:p>
                  </a:txBody>
                  <a:tcPr marL="0" marR="0" marT="0" marB="0"/>
                </a:tc>
                <a:tc>
                  <a:txBody>
                    <a:bodyPr/>
                    <a:lstStyle/>
                    <a:p>
                      <a:endParaRPr sz="900">
                        <a:latin typeface="Arial" panose="020B0604020202020204" pitchFamily="34" charset="0"/>
                        <a:cs typeface="Arial" panose="020B0604020202020204" pitchFamily="34" charset="0"/>
                      </a:endParaRPr>
                    </a:p>
                  </a:txBody>
                  <a:tcPr marL="0" marR="0" marT="0" marB="0"/>
                </a:tc>
                <a:tc>
                  <a:txBody>
                    <a:bodyPr/>
                    <a:lstStyle/>
                    <a:p>
                      <a:endParaRPr sz="9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33"/>
                  </a:ext>
                </a:extLst>
              </a:tr>
              <a:tr h="165100">
                <a:tc>
                  <a:txBody>
                    <a:bodyPr/>
                    <a:lstStyle/>
                    <a:p>
                      <a:pPr marL="25400">
                        <a:lnSpc>
                          <a:spcPct val="100000"/>
                        </a:lnSpc>
                      </a:pPr>
                      <a:r>
                        <a:rPr sz="900" dirty="0" smtClean="0">
                          <a:solidFill>
                            <a:srgbClr val="58595B"/>
                          </a:solidFill>
                          <a:latin typeface="Arial" panose="020B0604020202020204" pitchFamily="34" charset="0"/>
                          <a:cs typeface="Arial" panose="020B0604020202020204" pitchFamily="34" charset="0"/>
                        </a:rPr>
                        <a:t>IL</a:t>
                      </a:r>
                      <a:endParaRPr sz="900">
                        <a:latin typeface="Arial" panose="020B0604020202020204" pitchFamily="34" charset="0"/>
                        <a:cs typeface="Arial" panose="020B0604020202020204" pitchFamily="34" charset="0"/>
                      </a:endParaRPr>
                    </a:p>
                  </a:txBody>
                  <a:tcPr marL="0" marR="0" marT="0" marB="0"/>
                </a:tc>
                <a:tc>
                  <a:txBody>
                    <a:bodyPr/>
                    <a:lstStyle/>
                    <a:p>
                      <a:pPr marL="46355">
                        <a:lnSpc>
                          <a:spcPct val="100000"/>
                        </a:lnSpc>
                      </a:pPr>
                      <a:r>
                        <a:rPr sz="900" dirty="0" smtClean="0">
                          <a:solidFill>
                            <a:srgbClr val="58595B"/>
                          </a:solidFill>
                          <a:latin typeface="Arial" panose="020B0604020202020204" pitchFamily="34" charset="0"/>
                          <a:cs typeface="Arial" panose="020B0604020202020204" pitchFamily="34" charset="0"/>
                        </a:rPr>
                        <a:t>Chicago </a:t>
                      </a:r>
                      <a:r>
                        <a:rPr sz="900" spc="-80" dirty="0" smtClean="0">
                          <a:solidFill>
                            <a:srgbClr val="58595B"/>
                          </a:solidFill>
                          <a:latin typeface="Arial" panose="020B0604020202020204" pitchFamily="34" charset="0"/>
                          <a:cs typeface="Arial" panose="020B0604020202020204" pitchFamily="34" charset="0"/>
                        </a:rPr>
                        <a:t>T</a:t>
                      </a:r>
                      <a:r>
                        <a:rPr sz="900" spc="0" dirty="0" smtClean="0">
                          <a:solidFill>
                            <a:srgbClr val="58595B"/>
                          </a:solidFill>
                          <a:latin typeface="Arial" panose="020B0604020202020204" pitchFamily="34" charset="0"/>
                          <a:cs typeface="Arial" panose="020B0604020202020204" pitchFamily="34" charset="0"/>
                        </a:rPr>
                        <a:t>ribune</a:t>
                      </a:r>
                      <a:endParaRPr sz="900">
                        <a:latin typeface="Arial" panose="020B0604020202020204" pitchFamily="34" charset="0"/>
                        <a:cs typeface="Arial" panose="020B0604020202020204" pitchFamily="34" charset="0"/>
                      </a:endParaRPr>
                    </a:p>
                  </a:txBody>
                  <a:tcPr marL="0" marR="0" marT="0" marB="0"/>
                </a:tc>
                <a:tc>
                  <a:txBody>
                    <a:bodyPr/>
                    <a:lstStyle/>
                    <a:p>
                      <a:pPr marL="320040">
                        <a:lnSpc>
                          <a:spcPct val="100000"/>
                        </a:lnSpc>
                      </a:pPr>
                      <a:r>
                        <a:rPr sz="900" dirty="0" smtClean="0">
                          <a:solidFill>
                            <a:srgbClr val="58595B"/>
                          </a:solidFill>
                          <a:latin typeface="Arial" panose="020B0604020202020204" pitchFamily="34" charset="0"/>
                          <a:cs typeface="Arial" panose="020B0604020202020204" pitchFamily="34" charset="0"/>
                        </a:rPr>
                        <a:t>NY</a:t>
                      </a:r>
                      <a:endParaRPr sz="900">
                        <a:latin typeface="Arial" panose="020B0604020202020204" pitchFamily="34" charset="0"/>
                        <a:cs typeface="Arial" panose="020B0604020202020204" pitchFamily="34" charset="0"/>
                      </a:endParaRPr>
                    </a:p>
                  </a:txBody>
                  <a:tcPr marL="0" marR="0" marT="0" marB="0"/>
                </a:tc>
                <a:tc>
                  <a:txBody>
                    <a:bodyPr/>
                    <a:lstStyle/>
                    <a:p>
                      <a:pPr marL="34925">
                        <a:lnSpc>
                          <a:spcPct val="100000"/>
                        </a:lnSpc>
                      </a:pPr>
                      <a:r>
                        <a:rPr sz="900" dirty="0" smtClean="0">
                          <a:solidFill>
                            <a:srgbClr val="58595B"/>
                          </a:solidFill>
                          <a:latin typeface="Arial" panose="020B0604020202020204" pitchFamily="34" charset="0"/>
                          <a:cs typeface="Arial" panose="020B0604020202020204" pitchFamily="34" charset="0"/>
                        </a:rPr>
                        <a:t>Poughkeepsie Journal</a:t>
                      </a:r>
                      <a:endParaRPr sz="900">
                        <a:latin typeface="Arial" panose="020B0604020202020204" pitchFamily="34" charset="0"/>
                        <a:cs typeface="Arial" panose="020B0604020202020204" pitchFamily="34" charset="0"/>
                      </a:endParaRPr>
                    </a:p>
                  </a:txBody>
                  <a:tcPr marL="0" marR="0" marT="0" marB="0"/>
                </a:tc>
                <a:tc>
                  <a:txBody>
                    <a:bodyPr/>
                    <a:lstStyle/>
                    <a:p>
                      <a:endParaRPr sz="900">
                        <a:latin typeface="Arial" panose="020B0604020202020204" pitchFamily="34" charset="0"/>
                        <a:cs typeface="Arial" panose="020B0604020202020204" pitchFamily="34" charset="0"/>
                      </a:endParaRPr>
                    </a:p>
                  </a:txBody>
                  <a:tcPr marL="0" marR="0" marT="0" marB="0"/>
                </a:tc>
                <a:tc>
                  <a:txBody>
                    <a:bodyPr/>
                    <a:lstStyle/>
                    <a:p>
                      <a:endParaRPr sz="9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34"/>
                  </a:ext>
                </a:extLst>
              </a:tr>
              <a:tr h="165099">
                <a:tc>
                  <a:txBody>
                    <a:bodyPr/>
                    <a:lstStyle/>
                    <a:p>
                      <a:pPr marL="25400">
                        <a:lnSpc>
                          <a:spcPct val="100000"/>
                        </a:lnSpc>
                      </a:pPr>
                      <a:r>
                        <a:rPr sz="900" dirty="0" smtClean="0">
                          <a:solidFill>
                            <a:srgbClr val="58595B"/>
                          </a:solidFill>
                          <a:latin typeface="Arial" panose="020B0604020202020204" pitchFamily="34" charset="0"/>
                          <a:cs typeface="Arial" panose="020B0604020202020204" pitchFamily="34" charset="0"/>
                        </a:rPr>
                        <a:t>IN</a:t>
                      </a:r>
                      <a:endParaRPr sz="900">
                        <a:latin typeface="Arial" panose="020B0604020202020204" pitchFamily="34" charset="0"/>
                        <a:cs typeface="Arial" panose="020B0604020202020204" pitchFamily="34" charset="0"/>
                      </a:endParaRPr>
                    </a:p>
                  </a:txBody>
                  <a:tcPr marL="0" marR="0" marT="0" marB="0"/>
                </a:tc>
                <a:tc>
                  <a:txBody>
                    <a:bodyPr/>
                    <a:lstStyle/>
                    <a:p>
                      <a:pPr marL="46355">
                        <a:lnSpc>
                          <a:spcPct val="100000"/>
                        </a:lnSpc>
                      </a:pPr>
                      <a:r>
                        <a:rPr sz="900" dirty="0" smtClean="0">
                          <a:solidFill>
                            <a:srgbClr val="58595B"/>
                          </a:solidFill>
                          <a:latin typeface="Arial" panose="020B0604020202020204" pitchFamily="34" charset="0"/>
                          <a:cs typeface="Arial" panose="020B0604020202020204" pitchFamily="34" charset="0"/>
                        </a:rPr>
                        <a:t>The Indianapolis Star</a:t>
                      </a:r>
                      <a:endParaRPr sz="900">
                        <a:latin typeface="Arial" panose="020B0604020202020204" pitchFamily="34" charset="0"/>
                        <a:cs typeface="Arial" panose="020B0604020202020204" pitchFamily="34" charset="0"/>
                      </a:endParaRPr>
                    </a:p>
                  </a:txBody>
                  <a:tcPr marL="0" marR="0" marT="0" marB="0"/>
                </a:tc>
                <a:tc>
                  <a:txBody>
                    <a:bodyPr/>
                    <a:lstStyle/>
                    <a:p>
                      <a:pPr marL="320040">
                        <a:lnSpc>
                          <a:spcPct val="100000"/>
                        </a:lnSpc>
                      </a:pPr>
                      <a:r>
                        <a:rPr sz="900" dirty="0" smtClean="0">
                          <a:solidFill>
                            <a:srgbClr val="58595B"/>
                          </a:solidFill>
                          <a:latin typeface="Arial" panose="020B0604020202020204" pitchFamily="34" charset="0"/>
                          <a:cs typeface="Arial" panose="020B0604020202020204" pitchFamily="34" charset="0"/>
                        </a:rPr>
                        <a:t>NY</a:t>
                      </a:r>
                      <a:endParaRPr sz="900">
                        <a:latin typeface="Arial" panose="020B0604020202020204" pitchFamily="34" charset="0"/>
                        <a:cs typeface="Arial" panose="020B0604020202020204" pitchFamily="34" charset="0"/>
                      </a:endParaRPr>
                    </a:p>
                  </a:txBody>
                  <a:tcPr marL="0" marR="0" marT="0" marB="0"/>
                </a:tc>
                <a:tc>
                  <a:txBody>
                    <a:bodyPr/>
                    <a:lstStyle/>
                    <a:p>
                      <a:pPr marL="34925">
                        <a:lnSpc>
                          <a:spcPct val="100000"/>
                        </a:lnSpc>
                      </a:pPr>
                      <a:r>
                        <a:rPr sz="900" dirty="0" smtClean="0">
                          <a:solidFill>
                            <a:srgbClr val="58595B"/>
                          </a:solidFill>
                          <a:latin typeface="Arial" panose="020B0604020202020204" pitchFamily="34" charset="0"/>
                          <a:cs typeface="Arial" panose="020B0604020202020204" pitchFamily="34" charset="0"/>
                        </a:rPr>
                        <a:t>Rochester Democrat and Ch</a:t>
                      </a:r>
                      <a:r>
                        <a:rPr sz="900" spc="-30" dirty="0" smtClean="0">
                          <a:solidFill>
                            <a:srgbClr val="58595B"/>
                          </a:solidFill>
                          <a:latin typeface="Arial" panose="020B0604020202020204" pitchFamily="34" charset="0"/>
                          <a:cs typeface="Arial" panose="020B0604020202020204" pitchFamily="34" charset="0"/>
                        </a:rPr>
                        <a:t>r</a:t>
                      </a:r>
                      <a:r>
                        <a:rPr sz="900" spc="0" dirty="0" smtClean="0">
                          <a:solidFill>
                            <a:srgbClr val="58595B"/>
                          </a:solidFill>
                          <a:latin typeface="Arial" panose="020B0604020202020204" pitchFamily="34" charset="0"/>
                          <a:cs typeface="Arial" panose="020B0604020202020204" pitchFamily="34" charset="0"/>
                        </a:rPr>
                        <a:t>onicle</a:t>
                      </a:r>
                      <a:endParaRPr sz="900">
                        <a:latin typeface="Arial" panose="020B0604020202020204" pitchFamily="34" charset="0"/>
                        <a:cs typeface="Arial" panose="020B0604020202020204" pitchFamily="34" charset="0"/>
                      </a:endParaRPr>
                    </a:p>
                  </a:txBody>
                  <a:tcPr marL="0" marR="0" marT="0" marB="0"/>
                </a:tc>
                <a:tc>
                  <a:txBody>
                    <a:bodyPr/>
                    <a:lstStyle/>
                    <a:p>
                      <a:endParaRPr sz="900">
                        <a:latin typeface="Arial" panose="020B0604020202020204" pitchFamily="34" charset="0"/>
                        <a:cs typeface="Arial" panose="020B0604020202020204" pitchFamily="34" charset="0"/>
                      </a:endParaRPr>
                    </a:p>
                  </a:txBody>
                  <a:tcPr marL="0" marR="0" marT="0" marB="0"/>
                </a:tc>
                <a:tc>
                  <a:txBody>
                    <a:bodyPr/>
                    <a:lstStyle/>
                    <a:p>
                      <a:endParaRPr sz="9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35"/>
                  </a:ext>
                </a:extLst>
              </a:tr>
              <a:tr h="165100">
                <a:tc>
                  <a:txBody>
                    <a:bodyPr/>
                    <a:lstStyle/>
                    <a:p>
                      <a:pPr marL="25400">
                        <a:lnSpc>
                          <a:spcPct val="100000"/>
                        </a:lnSpc>
                      </a:pPr>
                      <a:r>
                        <a:rPr sz="900" dirty="0" smtClean="0">
                          <a:solidFill>
                            <a:srgbClr val="58595B"/>
                          </a:solidFill>
                          <a:latin typeface="Arial" panose="020B0604020202020204" pitchFamily="34" charset="0"/>
                          <a:cs typeface="Arial" panose="020B0604020202020204" pitchFamily="34" charset="0"/>
                        </a:rPr>
                        <a:t>IN</a:t>
                      </a:r>
                      <a:endParaRPr sz="900">
                        <a:latin typeface="Arial" panose="020B0604020202020204" pitchFamily="34" charset="0"/>
                        <a:cs typeface="Arial" panose="020B0604020202020204" pitchFamily="34" charset="0"/>
                      </a:endParaRPr>
                    </a:p>
                  </a:txBody>
                  <a:tcPr marL="0" marR="0" marT="0" marB="0"/>
                </a:tc>
                <a:tc>
                  <a:txBody>
                    <a:bodyPr/>
                    <a:lstStyle/>
                    <a:p>
                      <a:pPr marL="46355">
                        <a:lnSpc>
                          <a:spcPct val="100000"/>
                        </a:lnSpc>
                      </a:pPr>
                      <a:r>
                        <a:rPr sz="900" dirty="0" smtClean="0">
                          <a:solidFill>
                            <a:srgbClr val="58595B"/>
                          </a:solidFill>
                          <a:latin typeface="Arial" panose="020B0604020202020204" pitchFamily="34" charset="0"/>
                          <a:cs typeface="Arial" panose="020B0604020202020204" pitchFamily="34" charset="0"/>
                        </a:rPr>
                        <a:t>Journal and Courier</a:t>
                      </a:r>
                      <a:endParaRPr sz="900">
                        <a:latin typeface="Arial" panose="020B0604020202020204" pitchFamily="34" charset="0"/>
                        <a:cs typeface="Arial" panose="020B0604020202020204" pitchFamily="34" charset="0"/>
                      </a:endParaRPr>
                    </a:p>
                  </a:txBody>
                  <a:tcPr marL="0" marR="0" marT="0" marB="0"/>
                </a:tc>
                <a:tc>
                  <a:txBody>
                    <a:bodyPr/>
                    <a:lstStyle/>
                    <a:p>
                      <a:pPr marL="320040">
                        <a:lnSpc>
                          <a:spcPct val="100000"/>
                        </a:lnSpc>
                      </a:pPr>
                      <a:r>
                        <a:rPr sz="900" dirty="0" smtClean="0">
                          <a:solidFill>
                            <a:srgbClr val="58595B"/>
                          </a:solidFill>
                          <a:latin typeface="Arial" panose="020B0604020202020204" pitchFamily="34" charset="0"/>
                          <a:cs typeface="Arial" panose="020B0604020202020204" pitchFamily="34" charset="0"/>
                        </a:rPr>
                        <a:t>OH</a:t>
                      </a:r>
                      <a:endParaRPr sz="900">
                        <a:latin typeface="Arial" panose="020B0604020202020204" pitchFamily="34" charset="0"/>
                        <a:cs typeface="Arial" panose="020B0604020202020204" pitchFamily="34" charset="0"/>
                      </a:endParaRPr>
                    </a:p>
                  </a:txBody>
                  <a:tcPr marL="0" marR="0" marT="0" marB="0"/>
                </a:tc>
                <a:tc>
                  <a:txBody>
                    <a:bodyPr/>
                    <a:lstStyle/>
                    <a:p>
                      <a:pPr marL="34925">
                        <a:lnSpc>
                          <a:spcPct val="100000"/>
                        </a:lnSpc>
                      </a:pPr>
                      <a:r>
                        <a:rPr sz="900" dirty="0" smtClean="0">
                          <a:solidFill>
                            <a:srgbClr val="58595B"/>
                          </a:solidFill>
                          <a:latin typeface="Arial" panose="020B0604020202020204" pitchFamily="34" charset="0"/>
                          <a:cs typeface="Arial" panose="020B0604020202020204" pitchFamily="34" charset="0"/>
                        </a:rPr>
                        <a:t>Cincinnati Enqui</a:t>
                      </a:r>
                      <a:r>
                        <a:rPr sz="900" spc="-30" dirty="0" smtClean="0">
                          <a:solidFill>
                            <a:srgbClr val="58595B"/>
                          </a:solidFill>
                          <a:latin typeface="Arial" panose="020B0604020202020204" pitchFamily="34" charset="0"/>
                          <a:cs typeface="Arial" panose="020B0604020202020204" pitchFamily="34" charset="0"/>
                        </a:rPr>
                        <a:t>r</a:t>
                      </a:r>
                      <a:r>
                        <a:rPr sz="900" spc="0" dirty="0" smtClean="0">
                          <a:solidFill>
                            <a:srgbClr val="58595B"/>
                          </a:solidFill>
                          <a:latin typeface="Arial" panose="020B0604020202020204" pitchFamily="34" charset="0"/>
                          <a:cs typeface="Arial" panose="020B0604020202020204" pitchFamily="34" charset="0"/>
                        </a:rPr>
                        <a:t>er</a:t>
                      </a:r>
                      <a:endParaRPr sz="900">
                        <a:latin typeface="Arial" panose="020B0604020202020204" pitchFamily="34" charset="0"/>
                        <a:cs typeface="Arial" panose="020B0604020202020204" pitchFamily="34" charset="0"/>
                      </a:endParaRPr>
                    </a:p>
                  </a:txBody>
                  <a:tcPr marL="0" marR="0" marT="0" marB="0"/>
                </a:tc>
                <a:tc>
                  <a:txBody>
                    <a:bodyPr/>
                    <a:lstStyle/>
                    <a:p>
                      <a:endParaRPr sz="900">
                        <a:latin typeface="Arial" panose="020B0604020202020204" pitchFamily="34" charset="0"/>
                        <a:cs typeface="Arial" panose="020B0604020202020204" pitchFamily="34" charset="0"/>
                      </a:endParaRPr>
                    </a:p>
                  </a:txBody>
                  <a:tcPr marL="0" marR="0" marT="0" marB="0"/>
                </a:tc>
                <a:tc>
                  <a:txBody>
                    <a:bodyPr/>
                    <a:lstStyle/>
                    <a:p>
                      <a:endParaRPr sz="9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36"/>
                  </a:ext>
                </a:extLst>
              </a:tr>
              <a:tr h="165100">
                <a:tc>
                  <a:txBody>
                    <a:bodyPr/>
                    <a:lstStyle/>
                    <a:p>
                      <a:pPr marL="25400">
                        <a:lnSpc>
                          <a:spcPct val="100000"/>
                        </a:lnSpc>
                      </a:pPr>
                      <a:r>
                        <a:rPr sz="900" dirty="0" smtClean="0">
                          <a:solidFill>
                            <a:srgbClr val="58595B"/>
                          </a:solidFill>
                          <a:latin typeface="Arial" panose="020B0604020202020204" pitchFamily="34" charset="0"/>
                          <a:cs typeface="Arial" panose="020B0604020202020204" pitchFamily="34" charset="0"/>
                        </a:rPr>
                        <a:t>IN</a:t>
                      </a:r>
                      <a:endParaRPr sz="900">
                        <a:latin typeface="Arial" panose="020B0604020202020204" pitchFamily="34" charset="0"/>
                        <a:cs typeface="Arial" panose="020B0604020202020204" pitchFamily="34" charset="0"/>
                      </a:endParaRPr>
                    </a:p>
                  </a:txBody>
                  <a:tcPr marL="0" marR="0" marT="0" marB="0"/>
                </a:tc>
                <a:tc>
                  <a:txBody>
                    <a:bodyPr/>
                    <a:lstStyle/>
                    <a:p>
                      <a:pPr marL="46355">
                        <a:lnSpc>
                          <a:spcPct val="100000"/>
                        </a:lnSpc>
                      </a:pPr>
                      <a:r>
                        <a:rPr sz="900" dirty="0" smtClean="0">
                          <a:solidFill>
                            <a:srgbClr val="58595B"/>
                          </a:solidFill>
                          <a:latin typeface="Arial" panose="020B0604020202020204" pitchFamily="34" charset="0"/>
                          <a:cs typeface="Arial" panose="020B0604020202020204" pitchFamily="34" charset="0"/>
                        </a:rPr>
                        <a:t>Muncie Star P</a:t>
                      </a:r>
                      <a:r>
                        <a:rPr sz="900" spc="-30" dirty="0" smtClean="0">
                          <a:solidFill>
                            <a:srgbClr val="58595B"/>
                          </a:solidFill>
                          <a:latin typeface="Arial" panose="020B0604020202020204" pitchFamily="34" charset="0"/>
                          <a:cs typeface="Arial" panose="020B0604020202020204" pitchFamily="34" charset="0"/>
                        </a:rPr>
                        <a:t>r</a:t>
                      </a:r>
                      <a:r>
                        <a:rPr sz="900" spc="0" dirty="0" smtClean="0">
                          <a:solidFill>
                            <a:srgbClr val="58595B"/>
                          </a:solidFill>
                          <a:latin typeface="Arial" panose="020B0604020202020204" pitchFamily="34" charset="0"/>
                          <a:cs typeface="Arial" panose="020B0604020202020204" pitchFamily="34" charset="0"/>
                        </a:rPr>
                        <a:t>ess</a:t>
                      </a:r>
                      <a:endParaRPr sz="900">
                        <a:latin typeface="Arial" panose="020B0604020202020204" pitchFamily="34" charset="0"/>
                        <a:cs typeface="Arial" panose="020B0604020202020204" pitchFamily="34" charset="0"/>
                      </a:endParaRPr>
                    </a:p>
                  </a:txBody>
                  <a:tcPr marL="0" marR="0" marT="0" marB="0"/>
                </a:tc>
                <a:tc>
                  <a:txBody>
                    <a:bodyPr/>
                    <a:lstStyle/>
                    <a:p>
                      <a:pPr marL="320040">
                        <a:lnSpc>
                          <a:spcPct val="100000"/>
                        </a:lnSpc>
                      </a:pPr>
                      <a:r>
                        <a:rPr sz="900" dirty="0" smtClean="0">
                          <a:solidFill>
                            <a:srgbClr val="58595B"/>
                          </a:solidFill>
                          <a:latin typeface="Arial" panose="020B0604020202020204" pitchFamily="34" charset="0"/>
                          <a:cs typeface="Arial" panose="020B0604020202020204" pitchFamily="34" charset="0"/>
                        </a:rPr>
                        <a:t>OH</a:t>
                      </a:r>
                      <a:endParaRPr sz="900">
                        <a:latin typeface="Arial" panose="020B0604020202020204" pitchFamily="34" charset="0"/>
                        <a:cs typeface="Arial" panose="020B0604020202020204" pitchFamily="34" charset="0"/>
                      </a:endParaRPr>
                    </a:p>
                  </a:txBody>
                  <a:tcPr marL="0" marR="0" marT="0" marB="0"/>
                </a:tc>
                <a:tc>
                  <a:txBody>
                    <a:bodyPr/>
                    <a:lstStyle/>
                    <a:p>
                      <a:pPr marL="34925">
                        <a:lnSpc>
                          <a:spcPct val="100000"/>
                        </a:lnSpc>
                      </a:pPr>
                      <a:r>
                        <a:rPr sz="900" dirty="0" smtClean="0">
                          <a:solidFill>
                            <a:srgbClr val="58595B"/>
                          </a:solidFill>
                          <a:latin typeface="Arial" panose="020B0604020202020204" pitchFamily="34" charset="0"/>
                          <a:cs typeface="Arial" panose="020B0604020202020204" pitchFamily="34" charset="0"/>
                        </a:rPr>
                        <a:t>NNCO - F</a:t>
                      </a:r>
                      <a:r>
                        <a:rPr sz="900" spc="-30" dirty="0" smtClean="0">
                          <a:solidFill>
                            <a:srgbClr val="58595B"/>
                          </a:solidFill>
                          <a:latin typeface="Arial" panose="020B0604020202020204" pitchFamily="34" charset="0"/>
                          <a:cs typeface="Arial" panose="020B0604020202020204" pitchFamily="34" charset="0"/>
                        </a:rPr>
                        <a:t>r</a:t>
                      </a:r>
                      <a:r>
                        <a:rPr sz="900" spc="0" dirty="0" smtClean="0">
                          <a:solidFill>
                            <a:srgbClr val="58595B"/>
                          </a:solidFill>
                          <a:latin typeface="Arial" panose="020B0604020202020204" pitchFamily="34" charset="0"/>
                          <a:cs typeface="Arial" panose="020B0604020202020204" pitchFamily="34" charset="0"/>
                        </a:rPr>
                        <a:t>emont, Mansfield,</a:t>
                      </a:r>
                      <a:endParaRPr sz="900">
                        <a:latin typeface="Arial" panose="020B0604020202020204" pitchFamily="34" charset="0"/>
                        <a:cs typeface="Arial" panose="020B0604020202020204" pitchFamily="34" charset="0"/>
                      </a:endParaRPr>
                    </a:p>
                  </a:txBody>
                  <a:tcPr marL="0" marR="0" marT="0" marB="0"/>
                </a:tc>
                <a:tc>
                  <a:txBody>
                    <a:bodyPr/>
                    <a:lstStyle/>
                    <a:p>
                      <a:endParaRPr sz="900">
                        <a:latin typeface="Arial" panose="020B0604020202020204" pitchFamily="34" charset="0"/>
                        <a:cs typeface="Arial" panose="020B0604020202020204" pitchFamily="34" charset="0"/>
                      </a:endParaRPr>
                    </a:p>
                  </a:txBody>
                  <a:tcPr marL="0" marR="0" marT="0" marB="0"/>
                </a:tc>
                <a:tc>
                  <a:txBody>
                    <a:bodyPr/>
                    <a:lstStyle/>
                    <a:p>
                      <a:endParaRPr sz="9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37"/>
                  </a:ext>
                </a:extLst>
              </a:tr>
              <a:tr h="165100">
                <a:tc>
                  <a:txBody>
                    <a:bodyPr/>
                    <a:lstStyle/>
                    <a:p>
                      <a:pPr marL="25400">
                        <a:lnSpc>
                          <a:spcPct val="100000"/>
                        </a:lnSpc>
                      </a:pPr>
                      <a:r>
                        <a:rPr sz="900" dirty="0" smtClean="0">
                          <a:solidFill>
                            <a:srgbClr val="58595B"/>
                          </a:solidFill>
                          <a:latin typeface="Arial" panose="020B0604020202020204" pitchFamily="34" charset="0"/>
                          <a:cs typeface="Arial" panose="020B0604020202020204" pitchFamily="34" charset="0"/>
                        </a:rPr>
                        <a:t>NY</a:t>
                      </a:r>
                      <a:endParaRPr sz="900">
                        <a:latin typeface="Arial" panose="020B0604020202020204" pitchFamily="34" charset="0"/>
                        <a:cs typeface="Arial" panose="020B0604020202020204" pitchFamily="34" charset="0"/>
                      </a:endParaRPr>
                    </a:p>
                  </a:txBody>
                  <a:tcPr marL="0" marR="0" marT="0" marB="0"/>
                </a:tc>
                <a:tc>
                  <a:txBody>
                    <a:bodyPr/>
                    <a:lstStyle/>
                    <a:p>
                      <a:pPr marL="46355">
                        <a:lnSpc>
                          <a:spcPct val="100000"/>
                        </a:lnSpc>
                      </a:pPr>
                      <a:r>
                        <a:rPr sz="900" dirty="0" smtClean="0">
                          <a:solidFill>
                            <a:srgbClr val="58595B"/>
                          </a:solidFill>
                          <a:latin typeface="Arial" panose="020B0604020202020204" pitchFamily="34" charset="0"/>
                          <a:cs typeface="Arial" panose="020B0604020202020204" pitchFamily="34" charset="0"/>
                        </a:rPr>
                        <a:t>Ithaca Journal</a:t>
                      </a:r>
                      <a:endParaRPr sz="900">
                        <a:latin typeface="Arial" panose="020B0604020202020204" pitchFamily="34" charset="0"/>
                        <a:cs typeface="Arial" panose="020B0604020202020204" pitchFamily="34" charset="0"/>
                      </a:endParaRPr>
                    </a:p>
                  </a:txBody>
                  <a:tcPr marL="0" marR="0" marT="0" marB="0"/>
                </a:tc>
                <a:tc>
                  <a:txBody>
                    <a:bodyPr/>
                    <a:lstStyle/>
                    <a:p>
                      <a:endParaRPr sz="900">
                        <a:latin typeface="Arial" panose="020B0604020202020204" pitchFamily="34" charset="0"/>
                        <a:cs typeface="Arial" panose="020B0604020202020204" pitchFamily="34" charset="0"/>
                      </a:endParaRPr>
                    </a:p>
                  </a:txBody>
                  <a:tcPr marL="0" marR="0" marT="0" marB="0"/>
                </a:tc>
                <a:tc>
                  <a:txBody>
                    <a:bodyPr/>
                    <a:lstStyle/>
                    <a:p>
                      <a:pPr marL="34925">
                        <a:lnSpc>
                          <a:spcPct val="100000"/>
                        </a:lnSpc>
                      </a:pPr>
                      <a:r>
                        <a:rPr sz="900" dirty="0" smtClean="0">
                          <a:solidFill>
                            <a:srgbClr val="58595B"/>
                          </a:solidFill>
                          <a:latin typeface="Arial" panose="020B0604020202020204" pitchFamily="34" charset="0"/>
                          <a:cs typeface="Arial" panose="020B0604020202020204" pitchFamily="34" charset="0"/>
                        </a:rPr>
                        <a:t>Marion, Port Clinton, Bucyrus,</a:t>
                      </a:r>
                      <a:endParaRPr sz="900">
                        <a:latin typeface="Arial" panose="020B0604020202020204" pitchFamily="34" charset="0"/>
                        <a:cs typeface="Arial" panose="020B0604020202020204" pitchFamily="34" charset="0"/>
                      </a:endParaRPr>
                    </a:p>
                  </a:txBody>
                  <a:tcPr marL="0" marR="0" marT="0" marB="0"/>
                </a:tc>
                <a:tc>
                  <a:txBody>
                    <a:bodyPr/>
                    <a:lstStyle/>
                    <a:p>
                      <a:endParaRPr sz="900">
                        <a:latin typeface="Arial" panose="020B0604020202020204" pitchFamily="34" charset="0"/>
                        <a:cs typeface="Arial" panose="020B0604020202020204" pitchFamily="34" charset="0"/>
                      </a:endParaRPr>
                    </a:p>
                  </a:txBody>
                  <a:tcPr marL="0" marR="0" marT="0" marB="0"/>
                </a:tc>
                <a:tc>
                  <a:txBody>
                    <a:bodyPr/>
                    <a:lstStyle/>
                    <a:p>
                      <a:endParaRPr sz="9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38"/>
                  </a:ext>
                </a:extLst>
              </a:tr>
              <a:tr h="165100">
                <a:tc>
                  <a:txBody>
                    <a:bodyPr/>
                    <a:lstStyle/>
                    <a:p>
                      <a:pPr marL="25400">
                        <a:lnSpc>
                          <a:spcPct val="100000"/>
                        </a:lnSpc>
                      </a:pPr>
                      <a:r>
                        <a:rPr sz="900" dirty="0" smtClean="0">
                          <a:solidFill>
                            <a:srgbClr val="58595B"/>
                          </a:solidFill>
                          <a:latin typeface="Arial" panose="020B0604020202020204" pitchFamily="34" charset="0"/>
                          <a:cs typeface="Arial" panose="020B0604020202020204" pitchFamily="34" charset="0"/>
                        </a:rPr>
                        <a:t>NY</a:t>
                      </a:r>
                      <a:endParaRPr sz="900">
                        <a:latin typeface="Arial" panose="020B0604020202020204" pitchFamily="34" charset="0"/>
                        <a:cs typeface="Arial" panose="020B0604020202020204" pitchFamily="34" charset="0"/>
                      </a:endParaRPr>
                    </a:p>
                  </a:txBody>
                  <a:tcPr marL="0" marR="0" marT="0" marB="0"/>
                </a:tc>
                <a:tc>
                  <a:txBody>
                    <a:bodyPr/>
                    <a:lstStyle/>
                    <a:p>
                      <a:pPr marL="46355">
                        <a:lnSpc>
                          <a:spcPct val="100000"/>
                        </a:lnSpc>
                      </a:pPr>
                      <a:r>
                        <a:rPr sz="900" dirty="0" smtClean="0">
                          <a:solidFill>
                            <a:srgbClr val="58595B"/>
                          </a:solidFill>
                          <a:latin typeface="Arial" panose="020B0604020202020204" pitchFamily="34" charset="0"/>
                          <a:cs typeface="Arial" panose="020B0604020202020204" pitchFamily="34" charset="0"/>
                        </a:rPr>
                        <a:t>The Journal News</a:t>
                      </a:r>
                      <a:endParaRPr sz="900">
                        <a:latin typeface="Arial" panose="020B0604020202020204" pitchFamily="34" charset="0"/>
                        <a:cs typeface="Arial" panose="020B0604020202020204" pitchFamily="34" charset="0"/>
                      </a:endParaRPr>
                    </a:p>
                  </a:txBody>
                  <a:tcPr marL="0" marR="0" marT="0" marB="0"/>
                </a:tc>
                <a:tc>
                  <a:txBody>
                    <a:bodyPr/>
                    <a:lstStyle/>
                    <a:p>
                      <a:endParaRPr sz="900">
                        <a:latin typeface="Arial" panose="020B0604020202020204" pitchFamily="34" charset="0"/>
                        <a:cs typeface="Arial" panose="020B0604020202020204" pitchFamily="34" charset="0"/>
                      </a:endParaRPr>
                    </a:p>
                  </a:txBody>
                  <a:tcPr marL="0" marR="0" marT="0" marB="0"/>
                </a:tc>
                <a:tc>
                  <a:txBody>
                    <a:bodyPr/>
                    <a:lstStyle/>
                    <a:p>
                      <a:pPr marL="34925">
                        <a:lnSpc>
                          <a:spcPct val="100000"/>
                        </a:lnSpc>
                      </a:pPr>
                      <a:r>
                        <a:rPr sz="900" dirty="0" smtClean="0">
                          <a:solidFill>
                            <a:srgbClr val="58595B"/>
                          </a:solidFill>
                          <a:latin typeface="Arial" panose="020B0604020202020204" pitchFamily="34" charset="0"/>
                          <a:cs typeface="Arial" panose="020B0604020202020204" pitchFamily="34" charset="0"/>
                        </a:rPr>
                        <a:t>Chillicothe, Coshocton, Newark,</a:t>
                      </a:r>
                      <a:endParaRPr sz="900">
                        <a:latin typeface="Arial" panose="020B0604020202020204" pitchFamily="34" charset="0"/>
                        <a:cs typeface="Arial" panose="020B0604020202020204" pitchFamily="34" charset="0"/>
                      </a:endParaRPr>
                    </a:p>
                  </a:txBody>
                  <a:tcPr marL="0" marR="0" marT="0" marB="0"/>
                </a:tc>
                <a:tc>
                  <a:txBody>
                    <a:bodyPr/>
                    <a:lstStyle/>
                    <a:p>
                      <a:endParaRPr sz="900">
                        <a:latin typeface="Arial" panose="020B0604020202020204" pitchFamily="34" charset="0"/>
                        <a:cs typeface="Arial" panose="020B0604020202020204" pitchFamily="34" charset="0"/>
                      </a:endParaRPr>
                    </a:p>
                  </a:txBody>
                  <a:tcPr marL="0" marR="0" marT="0" marB="0"/>
                </a:tc>
                <a:tc>
                  <a:txBody>
                    <a:bodyPr/>
                    <a:lstStyle/>
                    <a:p>
                      <a:endParaRPr sz="9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39"/>
                  </a:ext>
                </a:extLst>
              </a:tr>
              <a:tr h="165099">
                <a:tc>
                  <a:txBody>
                    <a:bodyPr/>
                    <a:lstStyle/>
                    <a:p>
                      <a:pPr marL="25400">
                        <a:lnSpc>
                          <a:spcPct val="100000"/>
                        </a:lnSpc>
                      </a:pPr>
                      <a:r>
                        <a:rPr sz="900" dirty="0" smtClean="0">
                          <a:solidFill>
                            <a:srgbClr val="58595B"/>
                          </a:solidFill>
                          <a:latin typeface="Arial" panose="020B0604020202020204" pitchFamily="34" charset="0"/>
                          <a:cs typeface="Arial" panose="020B0604020202020204" pitchFamily="34" charset="0"/>
                        </a:rPr>
                        <a:t>KS</a:t>
                      </a:r>
                      <a:endParaRPr sz="900">
                        <a:latin typeface="Arial" panose="020B0604020202020204" pitchFamily="34" charset="0"/>
                        <a:cs typeface="Arial" panose="020B0604020202020204" pitchFamily="34" charset="0"/>
                      </a:endParaRPr>
                    </a:p>
                  </a:txBody>
                  <a:tcPr marL="0" marR="0" marT="0" marB="0"/>
                </a:tc>
                <a:tc>
                  <a:txBody>
                    <a:bodyPr/>
                    <a:lstStyle/>
                    <a:p>
                      <a:pPr marL="46355">
                        <a:lnSpc>
                          <a:spcPct val="100000"/>
                        </a:lnSpc>
                      </a:pPr>
                      <a:r>
                        <a:rPr sz="900" dirty="0" smtClean="0">
                          <a:solidFill>
                            <a:srgbClr val="58595B"/>
                          </a:solidFill>
                          <a:latin typeface="Arial" panose="020B0604020202020204" pitchFamily="34" charset="0"/>
                          <a:cs typeface="Arial" panose="020B0604020202020204" pitchFamily="34" charset="0"/>
                        </a:rPr>
                        <a:t>The Wichita Eagle</a:t>
                      </a:r>
                      <a:endParaRPr sz="900">
                        <a:latin typeface="Arial" panose="020B0604020202020204" pitchFamily="34" charset="0"/>
                        <a:cs typeface="Arial" panose="020B0604020202020204" pitchFamily="34" charset="0"/>
                      </a:endParaRPr>
                    </a:p>
                  </a:txBody>
                  <a:tcPr marL="0" marR="0" marT="0" marB="0"/>
                </a:tc>
                <a:tc>
                  <a:txBody>
                    <a:bodyPr/>
                    <a:lstStyle/>
                    <a:p>
                      <a:endParaRPr sz="900">
                        <a:latin typeface="Arial" panose="020B0604020202020204" pitchFamily="34" charset="0"/>
                        <a:cs typeface="Arial" panose="020B0604020202020204" pitchFamily="34" charset="0"/>
                      </a:endParaRPr>
                    </a:p>
                  </a:txBody>
                  <a:tcPr marL="0" marR="0" marT="0" marB="0"/>
                </a:tc>
                <a:tc>
                  <a:txBody>
                    <a:bodyPr/>
                    <a:lstStyle/>
                    <a:p>
                      <a:pPr marL="34925">
                        <a:lnSpc>
                          <a:spcPct val="100000"/>
                        </a:lnSpc>
                      </a:pPr>
                      <a:r>
                        <a:rPr sz="900" dirty="0" smtClean="0">
                          <a:solidFill>
                            <a:srgbClr val="58595B"/>
                          </a:solidFill>
                          <a:latin typeface="Arial" panose="020B0604020202020204" pitchFamily="34" charset="0"/>
                          <a:cs typeface="Arial" panose="020B0604020202020204" pitchFamily="34" charset="0"/>
                        </a:rPr>
                        <a:t>Lancaste</a:t>
                      </a:r>
                      <a:r>
                        <a:rPr sz="900" spc="-114" dirty="0" smtClean="0">
                          <a:solidFill>
                            <a:srgbClr val="58595B"/>
                          </a:solidFill>
                          <a:latin typeface="Arial" panose="020B0604020202020204" pitchFamily="34" charset="0"/>
                          <a:cs typeface="Arial" panose="020B0604020202020204" pitchFamily="34" charset="0"/>
                        </a:rPr>
                        <a:t>r</a:t>
                      </a:r>
                      <a:r>
                        <a:rPr sz="900" spc="0" dirty="0" smtClean="0">
                          <a:solidFill>
                            <a:srgbClr val="58595B"/>
                          </a:solidFill>
                          <a:latin typeface="Arial" panose="020B0604020202020204" pitchFamily="34" charset="0"/>
                          <a:cs typeface="Arial" panose="020B0604020202020204" pitchFamily="34" charset="0"/>
                        </a:rPr>
                        <a:t>, Zanesville</a:t>
                      </a:r>
                      <a:endParaRPr sz="900">
                        <a:latin typeface="Arial" panose="020B0604020202020204" pitchFamily="34" charset="0"/>
                        <a:cs typeface="Arial" panose="020B0604020202020204" pitchFamily="34" charset="0"/>
                      </a:endParaRPr>
                    </a:p>
                  </a:txBody>
                  <a:tcPr marL="0" marR="0" marT="0" marB="0"/>
                </a:tc>
                <a:tc>
                  <a:txBody>
                    <a:bodyPr/>
                    <a:lstStyle/>
                    <a:p>
                      <a:endParaRPr sz="900">
                        <a:latin typeface="Arial" panose="020B0604020202020204" pitchFamily="34" charset="0"/>
                        <a:cs typeface="Arial" panose="020B0604020202020204" pitchFamily="34" charset="0"/>
                      </a:endParaRPr>
                    </a:p>
                  </a:txBody>
                  <a:tcPr marL="0" marR="0" marT="0" marB="0"/>
                </a:tc>
                <a:tc>
                  <a:txBody>
                    <a:bodyPr/>
                    <a:lstStyle/>
                    <a:p>
                      <a:endParaRPr sz="9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40"/>
                  </a:ext>
                </a:extLst>
              </a:tr>
              <a:tr h="203200">
                <a:tc>
                  <a:txBody>
                    <a:bodyPr/>
                    <a:lstStyle/>
                    <a:p>
                      <a:pPr marL="25400">
                        <a:lnSpc>
                          <a:spcPct val="100000"/>
                        </a:lnSpc>
                      </a:pPr>
                      <a:r>
                        <a:rPr sz="900" dirty="0" smtClean="0">
                          <a:solidFill>
                            <a:srgbClr val="58595B"/>
                          </a:solidFill>
                          <a:latin typeface="Arial" panose="020B0604020202020204" pitchFamily="34" charset="0"/>
                          <a:cs typeface="Arial" panose="020B0604020202020204" pitchFamily="34" charset="0"/>
                        </a:rPr>
                        <a:t>KY</a:t>
                      </a:r>
                      <a:endParaRPr sz="900">
                        <a:latin typeface="Arial" panose="020B0604020202020204" pitchFamily="34" charset="0"/>
                        <a:cs typeface="Arial" panose="020B0604020202020204" pitchFamily="34" charset="0"/>
                      </a:endParaRPr>
                    </a:p>
                  </a:txBody>
                  <a:tcPr marL="0" marR="0" marT="0" marB="0"/>
                </a:tc>
                <a:tc>
                  <a:txBody>
                    <a:bodyPr/>
                    <a:lstStyle/>
                    <a:p>
                      <a:pPr marL="46355">
                        <a:lnSpc>
                          <a:spcPct val="100000"/>
                        </a:lnSpc>
                      </a:pPr>
                      <a:r>
                        <a:rPr sz="900" dirty="0" smtClean="0">
                          <a:solidFill>
                            <a:srgbClr val="58595B"/>
                          </a:solidFill>
                          <a:latin typeface="Arial" panose="020B0604020202020204" pitchFamily="34" charset="0"/>
                          <a:cs typeface="Arial" panose="020B0604020202020204" pitchFamily="34" charset="0"/>
                        </a:rPr>
                        <a:t>Lexington Herald-Leader</a:t>
                      </a:r>
                      <a:endParaRPr sz="900">
                        <a:latin typeface="Arial" panose="020B0604020202020204" pitchFamily="34" charset="0"/>
                        <a:cs typeface="Arial" panose="020B0604020202020204" pitchFamily="34" charset="0"/>
                      </a:endParaRPr>
                    </a:p>
                  </a:txBody>
                  <a:tcPr marL="0" marR="0" marT="0" marB="0"/>
                </a:tc>
                <a:tc>
                  <a:txBody>
                    <a:bodyPr/>
                    <a:lstStyle/>
                    <a:p>
                      <a:pPr marL="320040">
                        <a:lnSpc>
                          <a:spcPct val="100000"/>
                        </a:lnSpc>
                      </a:pPr>
                      <a:r>
                        <a:rPr sz="900" dirty="0" smtClean="0">
                          <a:solidFill>
                            <a:srgbClr val="58595B"/>
                          </a:solidFill>
                          <a:latin typeface="Arial" panose="020B0604020202020204" pitchFamily="34" charset="0"/>
                          <a:cs typeface="Arial" panose="020B0604020202020204" pitchFamily="34" charset="0"/>
                        </a:rPr>
                        <a:t>OR</a:t>
                      </a:r>
                      <a:endParaRPr sz="900">
                        <a:latin typeface="Arial" panose="020B0604020202020204" pitchFamily="34" charset="0"/>
                        <a:cs typeface="Arial" panose="020B0604020202020204" pitchFamily="34" charset="0"/>
                      </a:endParaRPr>
                    </a:p>
                  </a:txBody>
                  <a:tcPr marL="0" marR="0" marT="0" marB="0"/>
                </a:tc>
                <a:tc>
                  <a:txBody>
                    <a:bodyPr/>
                    <a:lstStyle/>
                    <a:p>
                      <a:pPr marL="34925">
                        <a:lnSpc>
                          <a:spcPct val="100000"/>
                        </a:lnSpc>
                      </a:pPr>
                      <a:r>
                        <a:rPr sz="900" dirty="0" smtClean="0">
                          <a:solidFill>
                            <a:srgbClr val="58595B"/>
                          </a:solidFill>
                          <a:latin typeface="Arial" panose="020B0604020202020204" pitchFamily="34" charset="0"/>
                          <a:cs typeface="Arial" panose="020B0604020202020204" pitchFamily="34" charset="0"/>
                        </a:rPr>
                        <a:t>Statesman Journal</a:t>
                      </a:r>
                      <a:endParaRPr sz="900">
                        <a:latin typeface="Arial" panose="020B0604020202020204" pitchFamily="34" charset="0"/>
                        <a:cs typeface="Arial" panose="020B0604020202020204" pitchFamily="34" charset="0"/>
                      </a:endParaRPr>
                    </a:p>
                  </a:txBody>
                  <a:tcPr marL="0" marR="0" marT="0" marB="0"/>
                </a:tc>
                <a:tc>
                  <a:txBody>
                    <a:bodyPr/>
                    <a:lstStyle/>
                    <a:p>
                      <a:endParaRPr sz="900">
                        <a:latin typeface="Arial" panose="020B0604020202020204" pitchFamily="34" charset="0"/>
                        <a:cs typeface="Arial" panose="020B0604020202020204" pitchFamily="34" charset="0"/>
                      </a:endParaRPr>
                    </a:p>
                  </a:txBody>
                  <a:tcPr marL="0" marR="0" marT="0" marB="0"/>
                </a:tc>
                <a:tc>
                  <a:txBody>
                    <a:bodyPr/>
                    <a:lstStyle/>
                    <a:p>
                      <a:endParaRPr sz="9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41"/>
                  </a:ext>
                </a:extLst>
              </a:tr>
            </a:tbl>
          </a:graphicData>
        </a:graphic>
      </p:graphicFrame>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50287" b="-49716"/>
          <a:stretch/>
        </p:blipFill>
        <p:spPr>
          <a:xfrm>
            <a:off x="5604522" y="9073055"/>
            <a:ext cx="1857159" cy="909145"/>
          </a:xfrm>
          <a:prstGeom prst="rect">
            <a:avLst/>
          </a:prstGeom>
        </p:spPr>
      </p:pic>
      <p:sp>
        <p:nvSpPr>
          <p:cNvPr id="8" name="TextBox 7"/>
          <p:cNvSpPr txBox="1"/>
          <p:nvPr/>
        </p:nvSpPr>
        <p:spPr>
          <a:xfrm>
            <a:off x="5225537" y="7772400"/>
            <a:ext cx="2236144" cy="923330"/>
          </a:xfrm>
          <a:prstGeom prst="rect">
            <a:avLst/>
          </a:prstGeom>
          <a:noFill/>
        </p:spPr>
        <p:txBody>
          <a:bodyPr wrap="square" rtlCol="0">
            <a:spAutoFit/>
          </a:bodyPr>
          <a:lstStyle/>
          <a:p>
            <a:r>
              <a:rPr lang="en-US" sz="600" dirty="0">
                <a:solidFill>
                  <a:schemeClr val="tx1">
                    <a:lumMod val="50000"/>
                    <a:lumOff val="50000"/>
                  </a:schemeClr>
                </a:solidFill>
              </a:rPr>
              <a:t>©2014 An Independently owned and operated franchisee of BHH Affiliates, LLC. </a:t>
            </a:r>
            <a:r>
              <a:rPr lang="en-US" sz="600" i="1" dirty="0">
                <a:solidFill>
                  <a:schemeClr val="tx1">
                    <a:lumMod val="50000"/>
                    <a:lumOff val="50000"/>
                  </a:schemeClr>
                </a:solidFill>
              </a:rPr>
              <a:t>Listing syndication</a:t>
            </a:r>
            <a:r>
              <a:rPr lang="en-US" sz="600" dirty="0">
                <a:solidFill>
                  <a:schemeClr val="tx1">
                    <a:lumMod val="50000"/>
                    <a:lumOff val="50000"/>
                  </a:schemeClr>
                </a:solidFill>
              </a:rPr>
              <a:t> is the process of publishing listings to other websites. Publishing listings is at the discretion of the 3</a:t>
            </a:r>
            <a:r>
              <a:rPr lang="en-US" sz="600" baseline="30000" dirty="0">
                <a:solidFill>
                  <a:schemeClr val="tx1">
                    <a:lumMod val="50000"/>
                    <a:lumOff val="50000"/>
                  </a:schemeClr>
                </a:solidFill>
              </a:rPr>
              <a:t>rd</a:t>
            </a:r>
            <a:r>
              <a:rPr lang="en-US" sz="600" dirty="0">
                <a:solidFill>
                  <a:schemeClr val="tx1">
                    <a:lumMod val="50000"/>
                    <a:lumOff val="50000"/>
                  </a:schemeClr>
                </a:solidFill>
              </a:rPr>
              <a:t> party publishers in the listing syndication process. Berkshire Hathaway HomeServices California Properties subscribes to an upgraded, enhanced process of listing syndication, and follows industry best practices to help consumers easily find our listings.  </a:t>
            </a:r>
          </a:p>
          <a:p>
            <a:endParaRPr lang="en-US" sz="600" dirty="0">
              <a:solidFill>
                <a:schemeClr val="tx1">
                  <a:lumMod val="50000"/>
                  <a:lumOff val="50000"/>
                </a:schemeClr>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noAutofit/>
          </a:bodyPr>
          <a:lstStyle/>
          <a:p>
            <a:pPr marL="1139190">
              <a:lnSpc>
                <a:spcPts val="4120"/>
              </a:lnSpc>
            </a:pPr>
            <a:r>
              <a:rPr sz="2400" dirty="0" smtClean="0">
                <a:solidFill>
                  <a:srgbClr val="52144D"/>
                </a:solidFill>
                <a:latin typeface="Georgia" panose="02040502050405020303" pitchFamily="18" charset="0"/>
                <a:cs typeface="ITC Eras Std Light"/>
              </a:rPr>
              <a:t>EXTENSIVE ONLINE PROMOTION</a:t>
            </a:r>
            <a:endParaRPr sz="2400" dirty="0">
              <a:latin typeface="Georgia" panose="02040502050405020303" pitchFamily="18" charset="0"/>
              <a:cs typeface="ITC Eras Std Light"/>
            </a:endParaRPr>
          </a:p>
          <a:p>
            <a:pPr marL="1139190">
              <a:lnSpc>
                <a:spcPts val="1500"/>
              </a:lnSpc>
            </a:pPr>
            <a:r>
              <a:rPr sz="1550" dirty="0" smtClean="0">
                <a:solidFill>
                  <a:srgbClr val="52144D"/>
                </a:solidFill>
                <a:latin typeface="Georgia" panose="02040502050405020303" pitchFamily="18" charset="0"/>
                <a:cs typeface="ITC Eras Std Medium"/>
              </a:rPr>
              <a:t>Of Your Property</a:t>
            </a:r>
            <a:endParaRPr sz="1550" dirty="0">
              <a:latin typeface="Georgia" panose="02040502050405020303" pitchFamily="18" charset="0"/>
              <a:cs typeface="ITC Eras Std Medium"/>
            </a:endParaRPr>
          </a:p>
        </p:txBody>
      </p:sp>
      <p:sp>
        <p:nvSpPr>
          <p:cNvPr id="3" name="object 3"/>
          <p:cNvSpPr/>
          <p:nvPr/>
        </p:nvSpPr>
        <p:spPr>
          <a:xfrm>
            <a:off x="461962" y="1655762"/>
            <a:ext cx="6848475" cy="0"/>
          </a:xfrm>
          <a:custGeom>
            <a:avLst/>
            <a:gdLst/>
            <a:ahLst/>
            <a:cxnLst/>
            <a:rect l="l" t="t" r="r" b="b"/>
            <a:pathLst>
              <a:path w="6848475">
                <a:moveTo>
                  <a:pt x="0" y="0"/>
                </a:moveTo>
                <a:lnTo>
                  <a:pt x="6848475" y="0"/>
                </a:lnTo>
              </a:path>
            </a:pathLst>
          </a:custGeom>
          <a:ln w="6350">
            <a:solidFill>
              <a:srgbClr val="58595B"/>
            </a:solidFill>
          </a:ln>
        </p:spPr>
        <p:txBody>
          <a:bodyPr wrap="square" lIns="0" tIns="0" rIns="0" bIns="0" rtlCol="0">
            <a:noAutofit/>
          </a:bodyPr>
          <a:lstStyle/>
          <a:p>
            <a:endParaRPr/>
          </a:p>
        </p:txBody>
      </p:sp>
      <p:sp>
        <p:nvSpPr>
          <p:cNvPr id="4" name="object 4"/>
          <p:cNvSpPr txBox="1"/>
          <p:nvPr/>
        </p:nvSpPr>
        <p:spPr>
          <a:xfrm>
            <a:off x="446087" y="1876258"/>
            <a:ext cx="4070985" cy="182880"/>
          </a:xfrm>
          <a:prstGeom prst="rect">
            <a:avLst/>
          </a:prstGeom>
        </p:spPr>
        <p:txBody>
          <a:bodyPr vert="horz" wrap="square" lIns="0" tIns="0" rIns="0" bIns="0" rtlCol="0">
            <a:noAutofit/>
          </a:bodyPr>
          <a:lstStyle/>
          <a:p>
            <a:pPr marL="12700">
              <a:lnSpc>
                <a:spcPct val="100000"/>
              </a:lnSpc>
            </a:pPr>
            <a:r>
              <a:rPr sz="1100" b="1" spc="-100" dirty="0" smtClean="0">
                <a:solidFill>
                  <a:srgbClr val="52144D"/>
                </a:solidFill>
                <a:latin typeface="Arial" panose="020B0604020202020204" pitchFamily="34" charset="0"/>
                <a:cs typeface="Arial" panose="020B0604020202020204" pitchFamily="34" charset="0"/>
              </a:rPr>
              <a:t>Y</a:t>
            </a:r>
            <a:r>
              <a:rPr sz="1100" b="1" spc="0" dirty="0" smtClean="0">
                <a:solidFill>
                  <a:srgbClr val="52144D"/>
                </a:solidFill>
                <a:latin typeface="Arial" panose="020B0604020202020204" pitchFamily="34" charset="0"/>
                <a:cs typeface="Arial" panose="020B0604020202020204" pitchFamily="34" charset="0"/>
              </a:rPr>
              <a:t>our listing will be </a:t>
            </a:r>
            <a:r>
              <a:rPr lang="en-US" sz="1100" b="1" spc="0" dirty="0" smtClean="0">
                <a:solidFill>
                  <a:srgbClr val="52144D"/>
                </a:solidFill>
                <a:latin typeface="Arial" panose="020B0604020202020204" pitchFamily="34" charset="0"/>
                <a:cs typeface="Arial" panose="020B0604020202020204" pitchFamily="34" charset="0"/>
              </a:rPr>
              <a:t>syndicated  </a:t>
            </a:r>
            <a:r>
              <a:rPr sz="1100" b="1" spc="0" dirty="0" smtClean="0">
                <a:solidFill>
                  <a:srgbClr val="52144D"/>
                </a:solidFill>
                <a:latin typeface="Arial" panose="020B0604020202020204" pitchFamily="34" charset="0"/>
                <a:cs typeface="Arial" panose="020B0604020202020204" pitchFamily="34" charset="0"/>
              </a:rPr>
              <a:t>to the following websites:</a:t>
            </a:r>
            <a:endParaRPr sz="1100" dirty="0">
              <a:latin typeface="Arial" panose="020B0604020202020204" pitchFamily="34" charset="0"/>
              <a:cs typeface="Arial" panose="020B0604020202020204" pitchFamily="34" charset="0"/>
            </a:endParaRPr>
          </a:p>
        </p:txBody>
      </p:sp>
      <p:graphicFrame>
        <p:nvGraphicFramePr>
          <p:cNvPr id="5" name="object 5"/>
          <p:cNvGraphicFramePr>
            <a:graphicFrameLocks noGrp="1"/>
          </p:cNvGraphicFramePr>
          <p:nvPr>
            <p:extLst>
              <p:ext uri="{D42A27DB-BD31-4B8C-83A1-F6EECF244321}">
                <p14:modId xmlns:p14="http://schemas.microsoft.com/office/powerpoint/2010/main" val="2648084874"/>
              </p:ext>
            </p:extLst>
          </p:nvPr>
        </p:nvGraphicFramePr>
        <p:xfrm>
          <a:off x="433387" y="2185743"/>
          <a:ext cx="7020152" cy="6717029"/>
        </p:xfrm>
        <a:graphic>
          <a:graphicData uri="http://schemas.openxmlformats.org/drawingml/2006/table">
            <a:tbl>
              <a:tblPr firstRow="1" bandRow="1">
                <a:tableStyleId>{2D5ABB26-0587-4C30-8999-92F81FD0307C}</a:tableStyleId>
              </a:tblPr>
              <a:tblGrid>
                <a:gridCol w="1674520">
                  <a:extLst>
                    <a:ext uri="{9D8B030D-6E8A-4147-A177-3AD203B41FA5}">
                      <a16:colId xmlns:a16="http://schemas.microsoft.com/office/drawing/2014/main" val="20000"/>
                    </a:ext>
                  </a:extLst>
                </a:gridCol>
                <a:gridCol w="1877568">
                  <a:extLst>
                    <a:ext uri="{9D8B030D-6E8A-4147-A177-3AD203B41FA5}">
                      <a16:colId xmlns:a16="http://schemas.microsoft.com/office/drawing/2014/main" val="20001"/>
                    </a:ext>
                  </a:extLst>
                </a:gridCol>
                <a:gridCol w="1707997">
                  <a:extLst>
                    <a:ext uri="{9D8B030D-6E8A-4147-A177-3AD203B41FA5}">
                      <a16:colId xmlns:a16="http://schemas.microsoft.com/office/drawing/2014/main" val="20002"/>
                    </a:ext>
                  </a:extLst>
                </a:gridCol>
                <a:gridCol w="1760067">
                  <a:extLst>
                    <a:ext uri="{9D8B030D-6E8A-4147-A177-3AD203B41FA5}">
                      <a16:colId xmlns:a16="http://schemas.microsoft.com/office/drawing/2014/main" val="20003"/>
                    </a:ext>
                  </a:extLst>
                </a:gridCol>
              </a:tblGrid>
              <a:tr h="180975">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AOL Real Estate</a:t>
                      </a:r>
                      <a:endParaRPr sz="800" dirty="0">
                        <a:latin typeface="Arial" panose="020B0604020202020204" pitchFamily="34" charset="0"/>
                        <a:cs typeface="Arial" panose="020B0604020202020204" pitchFamily="34" charset="0"/>
                      </a:endParaRPr>
                    </a:p>
                  </a:txBody>
                  <a:tcPr marL="0" marR="0" marT="0" marB="0"/>
                </a:tc>
                <a:tc>
                  <a:txBody>
                    <a:bodyPr/>
                    <a:lstStyle/>
                    <a:p>
                      <a:pPr marL="166370">
                        <a:lnSpc>
                          <a:spcPct val="100000"/>
                        </a:lnSpc>
                      </a:pPr>
                      <a:r>
                        <a:rPr sz="800" dirty="0" smtClean="0">
                          <a:solidFill>
                            <a:srgbClr val="58595B"/>
                          </a:solidFill>
                          <a:latin typeface="Arial" panose="020B0604020202020204" pitchFamily="34" charset="0"/>
                          <a:cs typeface="Arial" panose="020B0604020202020204" pitchFamily="34" charset="0"/>
                        </a:rPr>
                        <a:t>Daily </a:t>
                      </a:r>
                      <a:r>
                        <a:rPr sz="800" spc="-7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ribune</a:t>
                      </a:r>
                      <a:endParaRPr sz="800">
                        <a:latin typeface="Arial" panose="020B0604020202020204" pitchFamily="34" charset="0"/>
                        <a:cs typeface="Arial" panose="020B0604020202020204" pitchFamily="34" charset="0"/>
                      </a:endParaRPr>
                    </a:p>
                  </a:txBody>
                  <a:tcPr marL="0" marR="0" marT="0" marB="0"/>
                </a:tc>
                <a:tc>
                  <a:txBody>
                    <a:bodyPr/>
                    <a:lstStyle/>
                    <a:p>
                      <a:pPr marL="105410">
                        <a:lnSpc>
                          <a:spcPct val="100000"/>
                        </a:lnSpc>
                      </a:pPr>
                      <a:r>
                        <a:rPr sz="800" dirty="0" smtClean="0">
                          <a:solidFill>
                            <a:srgbClr val="58595B"/>
                          </a:solidFill>
                          <a:latin typeface="Arial" panose="020B0604020202020204" pitchFamily="34" charset="0"/>
                          <a:cs typeface="Arial" panose="020B0604020202020204" pitchFamily="34" charset="0"/>
                        </a:rPr>
                        <a:t>InvestorLoft</a:t>
                      </a:r>
                      <a:endParaRPr sz="800">
                        <a:latin typeface="Arial" panose="020B0604020202020204" pitchFamily="34" charset="0"/>
                        <a:cs typeface="Arial" panose="020B0604020202020204" pitchFamily="34" charset="0"/>
                      </a:endParaRPr>
                    </a:p>
                  </a:txBody>
                  <a:tcPr marL="0" marR="0" marT="0" marB="0"/>
                </a:tc>
                <a:tc>
                  <a:txBody>
                    <a:bodyPr/>
                    <a:lstStyle/>
                    <a:p>
                      <a:pPr marL="213360">
                        <a:lnSpc>
                          <a:spcPct val="100000"/>
                        </a:lnSpc>
                      </a:pPr>
                      <a:r>
                        <a:rPr sz="800" dirty="0" smtClean="0">
                          <a:solidFill>
                            <a:srgbClr val="58595B"/>
                          </a:solidFill>
                          <a:latin typeface="Arial" panose="020B0604020202020204" pitchFamily="34" charset="0"/>
                          <a:cs typeface="Arial" panose="020B0604020202020204" pitchFamily="34" charset="0"/>
                        </a:rPr>
                        <a:t>New </a:t>
                      </a:r>
                      <a:r>
                        <a:rPr sz="800" spc="-70" dirty="0" smtClean="0">
                          <a:solidFill>
                            <a:srgbClr val="58595B"/>
                          </a:solidFill>
                          <a:latin typeface="Arial" panose="020B0604020202020204" pitchFamily="34" charset="0"/>
                          <a:cs typeface="Arial" panose="020B0604020202020204" pitchFamily="34" charset="0"/>
                        </a:rPr>
                        <a:t>Y</a:t>
                      </a:r>
                      <a:r>
                        <a:rPr sz="800" spc="0" dirty="0" smtClean="0">
                          <a:solidFill>
                            <a:srgbClr val="58595B"/>
                          </a:solidFill>
                          <a:latin typeface="Arial" panose="020B0604020202020204" pitchFamily="34" charset="0"/>
                          <a:cs typeface="Arial" panose="020B0604020202020204" pitchFamily="34" charset="0"/>
                        </a:rPr>
                        <a:t>ork </a:t>
                      </a:r>
                      <a:r>
                        <a:rPr sz="800" spc="-2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imes</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0"/>
                  </a:ext>
                </a:extLst>
              </a:tr>
              <a:tr h="133350">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ABC</a:t>
                      </a:r>
                      <a:endParaRPr sz="800">
                        <a:latin typeface="Arial" panose="020B0604020202020204" pitchFamily="34" charset="0"/>
                        <a:cs typeface="Arial" panose="020B0604020202020204" pitchFamily="34" charset="0"/>
                      </a:endParaRPr>
                    </a:p>
                  </a:txBody>
                  <a:tcPr marL="0" marR="0" marT="0" marB="0"/>
                </a:tc>
                <a:tc>
                  <a:txBody>
                    <a:bodyPr/>
                    <a:lstStyle/>
                    <a:p>
                      <a:pPr marL="166370">
                        <a:lnSpc>
                          <a:spcPct val="100000"/>
                        </a:lnSpc>
                      </a:pPr>
                      <a:r>
                        <a:rPr sz="800" dirty="0" smtClean="0">
                          <a:solidFill>
                            <a:srgbClr val="58595B"/>
                          </a:solidFill>
                          <a:latin typeface="Arial" panose="020B0604020202020204" pitchFamily="34" charset="0"/>
                          <a:cs typeface="Arial" panose="020B0604020202020204" pitchFamily="34" charset="0"/>
                        </a:rPr>
                        <a:t>DataSphe</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 (formerly SecondSpace)</a:t>
                      </a:r>
                      <a:endParaRPr sz="800">
                        <a:latin typeface="Arial" panose="020B0604020202020204" pitchFamily="34" charset="0"/>
                        <a:cs typeface="Arial" panose="020B0604020202020204" pitchFamily="34" charset="0"/>
                      </a:endParaRPr>
                    </a:p>
                  </a:txBody>
                  <a:tcPr marL="0" marR="0" marT="0" marB="0"/>
                </a:tc>
                <a:tc>
                  <a:txBody>
                    <a:bodyPr/>
                    <a:lstStyle/>
                    <a:p>
                      <a:pPr marL="105410">
                        <a:lnSpc>
                          <a:spcPct val="100000"/>
                        </a:lnSpc>
                      </a:pPr>
                      <a:r>
                        <a:rPr sz="800" dirty="0" smtClean="0">
                          <a:solidFill>
                            <a:srgbClr val="58595B"/>
                          </a:solidFill>
                          <a:latin typeface="Arial" panose="020B0604020202020204" pitchFamily="34" charset="0"/>
                          <a:cs typeface="Arial" panose="020B0604020202020204" pitchFamily="34" charset="0"/>
                        </a:rPr>
                        <a:t>Iowa City P</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ess-Citizen</a:t>
                      </a:r>
                      <a:endParaRPr sz="800">
                        <a:latin typeface="Arial" panose="020B0604020202020204" pitchFamily="34" charset="0"/>
                        <a:cs typeface="Arial" panose="020B0604020202020204" pitchFamily="34" charset="0"/>
                      </a:endParaRPr>
                    </a:p>
                  </a:txBody>
                  <a:tcPr marL="0" marR="0" marT="0" marB="0"/>
                </a:tc>
                <a:tc>
                  <a:txBody>
                    <a:bodyPr/>
                    <a:lstStyle/>
                    <a:p>
                      <a:pPr marL="213360">
                        <a:lnSpc>
                          <a:spcPct val="100000"/>
                        </a:lnSpc>
                      </a:pPr>
                      <a:r>
                        <a:rPr sz="800" dirty="0" smtClean="0">
                          <a:solidFill>
                            <a:srgbClr val="58595B"/>
                          </a:solidFill>
                          <a:latin typeface="Arial" panose="020B0604020202020204" pitchFamily="34" charset="0"/>
                          <a:cs typeface="Arial" panose="020B0604020202020204" pitchFamily="34" charset="0"/>
                        </a:rPr>
                        <a:t>New </a:t>
                      </a:r>
                      <a:r>
                        <a:rPr sz="800" spc="-70" dirty="0" smtClean="0">
                          <a:solidFill>
                            <a:srgbClr val="58595B"/>
                          </a:solidFill>
                          <a:latin typeface="Arial" panose="020B0604020202020204" pitchFamily="34" charset="0"/>
                          <a:cs typeface="Arial" panose="020B0604020202020204" pitchFamily="34" charset="0"/>
                        </a:rPr>
                        <a:t>Y</a:t>
                      </a:r>
                      <a:r>
                        <a:rPr sz="800" spc="0" dirty="0" smtClean="0">
                          <a:solidFill>
                            <a:srgbClr val="58595B"/>
                          </a:solidFill>
                          <a:latin typeface="Arial" panose="020B0604020202020204" pitchFamily="34" charset="0"/>
                          <a:cs typeface="Arial" panose="020B0604020202020204" pitchFamily="34" charset="0"/>
                        </a:rPr>
                        <a:t>ork </a:t>
                      </a:r>
                      <a:r>
                        <a:rPr sz="800" spc="-2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imes Regional G</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oup</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1"/>
                  </a:ext>
                </a:extLst>
              </a:tr>
              <a:tr h="133350">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Ad Exp</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ess &amp; Daily Iowegian</a:t>
                      </a:r>
                      <a:endParaRPr sz="800">
                        <a:latin typeface="Arial" panose="020B0604020202020204" pitchFamily="34" charset="0"/>
                        <a:cs typeface="Arial" panose="020B0604020202020204" pitchFamily="34" charset="0"/>
                      </a:endParaRPr>
                    </a:p>
                  </a:txBody>
                  <a:tcPr marL="0" marR="0" marT="0" marB="0"/>
                </a:tc>
                <a:tc>
                  <a:txBody>
                    <a:bodyPr/>
                    <a:lstStyle/>
                    <a:p>
                      <a:pPr marL="166370">
                        <a:lnSpc>
                          <a:spcPct val="100000"/>
                        </a:lnSpc>
                      </a:pPr>
                      <a:r>
                        <a:rPr sz="800" dirty="0" smtClean="0">
                          <a:solidFill>
                            <a:srgbClr val="58595B"/>
                          </a:solidFill>
                          <a:latin typeface="Arial" panose="020B0604020202020204" pitchFamily="34" charset="0"/>
                          <a:cs typeface="Arial" panose="020B0604020202020204" pitchFamily="34" charset="0"/>
                        </a:rPr>
                        <a:t>Decatur Daily</a:t>
                      </a:r>
                      <a:endParaRPr sz="800">
                        <a:latin typeface="Arial" panose="020B0604020202020204" pitchFamily="34" charset="0"/>
                        <a:cs typeface="Arial" panose="020B0604020202020204" pitchFamily="34" charset="0"/>
                      </a:endParaRPr>
                    </a:p>
                  </a:txBody>
                  <a:tcPr marL="0" marR="0" marT="0" marB="0"/>
                </a:tc>
                <a:tc>
                  <a:txBody>
                    <a:bodyPr/>
                    <a:lstStyle/>
                    <a:p>
                      <a:pPr marL="105410">
                        <a:lnSpc>
                          <a:spcPct val="100000"/>
                        </a:lnSpc>
                      </a:pPr>
                      <a:r>
                        <a:rPr sz="800" dirty="0" smtClean="0">
                          <a:solidFill>
                            <a:srgbClr val="58595B"/>
                          </a:solidFill>
                          <a:latin typeface="Arial" panose="020B0604020202020204" pitchFamily="34" charset="0"/>
                          <a:cs typeface="Arial" panose="020B0604020202020204" pitchFamily="34" charset="0"/>
                        </a:rPr>
                        <a:t>Ithaca Journal</a:t>
                      </a:r>
                      <a:endParaRPr sz="800">
                        <a:latin typeface="Arial" panose="020B0604020202020204" pitchFamily="34" charset="0"/>
                        <a:cs typeface="Arial" panose="020B0604020202020204" pitchFamily="34" charset="0"/>
                      </a:endParaRPr>
                    </a:p>
                  </a:txBody>
                  <a:tcPr marL="0" marR="0" marT="0" marB="0"/>
                </a:tc>
                <a:tc>
                  <a:txBody>
                    <a:bodyPr/>
                    <a:lstStyle/>
                    <a:p>
                      <a:pPr marL="213360">
                        <a:lnSpc>
                          <a:spcPct val="100000"/>
                        </a:lnSpc>
                      </a:pPr>
                      <a:r>
                        <a:rPr sz="800" dirty="0" smtClean="0">
                          <a:solidFill>
                            <a:srgbClr val="58595B"/>
                          </a:solidFill>
                          <a:latin typeface="Arial" panose="020B0604020202020204" pitchFamily="34" charset="0"/>
                          <a:cs typeface="Arial" panose="020B0604020202020204" pitchFamily="34" charset="0"/>
                        </a:rPr>
                        <a:t>News Herald</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2"/>
                  </a:ext>
                </a:extLst>
              </a:tr>
              <a:tr h="133350">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Allied News</a:t>
                      </a:r>
                      <a:endParaRPr sz="800">
                        <a:latin typeface="Arial" panose="020B0604020202020204" pitchFamily="34" charset="0"/>
                        <a:cs typeface="Arial" panose="020B0604020202020204" pitchFamily="34" charset="0"/>
                      </a:endParaRPr>
                    </a:p>
                  </a:txBody>
                  <a:tcPr marL="0" marR="0" marT="0" marB="0"/>
                </a:tc>
                <a:tc>
                  <a:txBody>
                    <a:bodyPr/>
                    <a:lstStyle/>
                    <a:p>
                      <a:pPr marL="166370">
                        <a:lnSpc>
                          <a:spcPct val="100000"/>
                        </a:lnSpc>
                      </a:pPr>
                      <a:r>
                        <a:rPr sz="800" dirty="0" smtClean="0">
                          <a:solidFill>
                            <a:srgbClr val="58595B"/>
                          </a:solidFill>
                          <a:latin typeface="Arial" panose="020B0604020202020204" pitchFamily="34" charset="0"/>
                          <a:cs typeface="Arial" panose="020B0604020202020204" pitchFamily="34" charset="0"/>
                        </a:rPr>
                        <a:t>Der</a:t>
                      </a:r>
                      <a:r>
                        <a:rPr sz="800" spc="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y News / </a:t>
                      </a:r>
                      <a:r>
                        <a:rPr sz="800" spc="-40" dirty="0" smtClean="0">
                          <a:solidFill>
                            <a:srgbClr val="58595B"/>
                          </a:solidFill>
                          <a:latin typeface="Arial" panose="020B0604020202020204" pitchFamily="34" charset="0"/>
                          <a:cs typeface="Arial" panose="020B0604020202020204" pitchFamily="34" charset="0"/>
                        </a:rPr>
                        <a:t>W</a:t>
                      </a:r>
                      <a:r>
                        <a:rPr sz="800" spc="0" dirty="0" smtClean="0">
                          <a:solidFill>
                            <a:srgbClr val="58595B"/>
                          </a:solidFill>
                          <a:latin typeface="Arial" panose="020B0604020202020204" pitchFamily="34" charset="0"/>
                          <a:cs typeface="Arial" panose="020B0604020202020204" pitchFamily="34" charset="0"/>
                        </a:rPr>
                        <a:t>eekender</a:t>
                      </a:r>
                      <a:endParaRPr sz="800">
                        <a:latin typeface="Arial" panose="020B0604020202020204" pitchFamily="34" charset="0"/>
                        <a:cs typeface="Arial" panose="020B0604020202020204" pitchFamily="34" charset="0"/>
                      </a:endParaRPr>
                    </a:p>
                  </a:txBody>
                  <a:tcPr marL="0" marR="0" marT="0" marB="0"/>
                </a:tc>
                <a:tc>
                  <a:txBody>
                    <a:bodyPr/>
                    <a:lstStyle/>
                    <a:p>
                      <a:pPr marL="105410">
                        <a:lnSpc>
                          <a:spcPct val="100000"/>
                        </a:lnSpc>
                      </a:pPr>
                      <a:r>
                        <a:rPr sz="800" dirty="0" smtClean="0">
                          <a:solidFill>
                            <a:srgbClr val="58595B"/>
                          </a:solidFill>
                          <a:latin typeface="Arial" panose="020B0604020202020204" pitchFamily="34" charset="0"/>
                          <a:cs typeface="Arial" panose="020B0604020202020204" pitchFamily="34" charset="0"/>
                        </a:rPr>
                        <a:t>Jacksonville Daily P</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og</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ess</a:t>
                      </a:r>
                      <a:endParaRPr sz="800">
                        <a:latin typeface="Arial" panose="020B0604020202020204" pitchFamily="34" charset="0"/>
                        <a:cs typeface="Arial" panose="020B0604020202020204" pitchFamily="34" charset="0"/>
                      </a:endParaRPr>
                    </a:p>
                  </a:txBody>
                  <a:tcPr marL="0" marR="0" marT="0" marB="0"/>
                </a:tc>
                <a:tc>
                  <a:txBody>
                    <a:bodyPr/>
                    <a:lstStyle/>
                    <a:p>
                      <a:pPr marL="213360">
                        <a:lnSpc>
                          <a:spcPct val="100000"/>
                        </a:lnSpc>
                      </a:pPr>
                      <a:r>
                        <a:rPr sz="800" dirty="0" smtClean="0">
                          <a:solidFill>
                            <a:srgbClr val="58595B"/>
                          </a:solidFill>
                          <a:latin typeface="Arial" panose="020B0604020202020204" pitchFamily="34" charset="0"/>
                          <a:cs typeface="Arial" panose="020B0604020202020204" pitchFamily="34" charset="0"/>
                        </a:rPr>
                        <a:t>News-Journal</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3"/>
                  </a:ext>
                </a:extLst>
              </a:tr>
              <a:tr h="133350">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Americus </a:t>
                      </a:r>
                      <a:r>
                        <a:rPr sz="800" spc="-2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imes Reco</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der</a:t>
                      </a:r>
                      <a:endParaRPr sz="800">
                        <a:latin typeface="Arial" panose="020B0604020202020204" pitchFamily="34" charset="0"/>
                        <a:cs typeface="Arial" panose="020B0604020202020204" pitchFamily="34" charset="0"/>
                      </a:endParaRPr>
                    </a:p>
                  </a:txBody>
                  <a:tcPr marL="0" marR="0" marT="0" marB="0"/>
                </a:tc>
                <a:tc>
                  <a:txBody>
                    <a:bodyPr/>
                    <a:lstStyle/>
                    <a:p>
                      <a:pPr marL="166370">
                        <a:lnSpc>
                          <a:spcPct val="100000"/>
                        </a:lnSpc>
                      </a:pPr>
                      <a:r>
                        <a:rPr sz="800" dirty="0" smtClean="0">
                          <a:solidFill>
                            <a:srgbClr val="58595B"/>
                          </a:solidFill>
                          <a:latin typeface="Arial" panose="020B0604020202020204" pitchFamily="34" charset="0"/>
                          <a:cs typeface="Arial" panose="020B0604020202020204" pitchFamily="34" charset="0"/>
                        </a:rPr>
                        <a:t>Det</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oit F</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ee P</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ess</a:t>
                      </a:r>
                      <a:endParaRPr sz="800">
                        <a:latin typeface="Arial" panose="020B0604020202020204" pitchFamily="34" charset="0"/>
                        <a:cs typeface="Arial" panose="020B0604020202020204" pitchFamily="34" charset="0"/>
                      </a:endParaRPr>
                    </a:p>
                  </a:txBody>
                  <a:tcPr marL="0" marR="0" marT="0" marB="0"/>
                </a:tc>
                <a:tc>
                  <a:txBody>
                    <a:bodyPr/>
                    <a:lstStyle/>
                    <a:p>
                      <a:pPr marL="105410">
                        <a:lnSpc>
                          <a:spcPct val="100000"/>
                        </a:lnSpc>
                      </a:pPr>
                      <a:r>
                        <a:rPr sz="800" dirty="0" smtClean="0">
                          <a:solidFill>
                            <a:srgbClr val="58595B"/>
                          </a:solidFill>
                          <a:latin typeface="Arial" panose="020B0604020202020204" pitchFamily="34" charset="0"/>
                          <a:cs typeface="Arial" panose="020B0604020202020204" pitchFamily="34" charset="0"/>
                        </a:rPr>
                        <a:t>Journal and Courier</a:t>
                      </a:r>
                      <a:endParaRPr sz="800">
                        <a:latin typeface="Arial" panose="020B0604020202020204" pitchFamily="34" charset="0"/>
                        <a:cs typeface="Arial" panose="020B0604020202020204" pitchFamily="34" charset="0"/>
                      </a:endParaRPr>
                    </a:p>
                  </a:txBody>
                  <a:tcPr marL="0" marR="0" marT="0" marB="0"/>
                </a:tc>
                <a:tc>
                  <a:txBody>
                    <a:bodyPr/>
                    <a:lstStyle/>
                    <a:p>
                      <a:pPr marL="213360">
                        <a:lnSpc>
                          <a:spcPct val="100000"/>
                        </a:lnSpc>
                      </a:pPr>
                      <a:r>
                        <a:rPr sz="800" dirty="0" smtClean="0">
                          <a:solidFill>
                            <a:srgbClr val="58595B"/>
                          </a:solidFill>
                          <a:latin typeface="Arial" panose="020B0604020202020204" pitchFamily="34" charset="0"/>
                          <a:cs typeface="Arial" panose="020B0604020202020204" pitchFamily="34" charset="0"/>
                        </a:rPr>
                        <a:t>Niagara Gazette</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4"/>
                  </a:ext>
                </a:extLst>
              </a:tr>
              <a:tr h="133350">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Anchorage Daily News</a:t>
                      </a:r>
                      <a:endParaRPr sz="800">
                        <a:latin typeface="Arial" panose="020B0604020202020204" pitchFamily="34" charset="0"/>
                        <a:cs typeface="Arial" panose="020B0604020202020204" pitchFamily="34" charset="0"/>
                      </a:endParaRPr>
                    </a:p>
                  </a:txBody>
                  <a:tcPr marL="0" marR="0" marT="0" marB="0"/>
                </a:tc>
                <a:tc>
                  <a:txBody>
                    <a:bodyPr/>
                    <a:lstStyle/>
                    <a:p>
                      <a:pPr marL="166370">
                        <a:lnSpc>
                          <a:spcPct val="100000"/>
                        </a:lnSpc>
                      </a:pPr>
                      <a:r>
                        <a:rPr sz="800" dirty="0" smtClean="0">
                          <a:solidFill>
                            <a:srgbClr val="58595B"/>
                          </a:solidFill>
                          <a:latin typeface="Arial" panose="020B0604020202020204" pitchFamily="34" charset="0"/>
                          <a:cs typeface="Arial" panose="020B0604020202020204" pitchFamily="34" charset="0"/>
                        </a:rPr>
                        <a:t>Eagle Gazette</a:t>
                      </a:r>
                      <a:endParaRPr sz="800">
                        <a:latin typeface="Arial" panose="020B0604020202020204" pitchFamily="34" charset="0"/>
                        <a:cs typeface="Arial" panose="020B0604020202020204" pitchFamily="34" charset="0"/>
                      </a:endParaRPr>
                    </a:p>
                  </a:txBody>
                  <a:tcPr marL="0" marR="0" marT="0" marB="0"/>
                </a:tc>
                <a:tc>
                  <a:txBody>
                    <a:bodyPr/>
                    <a:lstStyle/>
                    <a:p>
                      <a:pPr marL="105410">
                        <a:lnSpc>
                          <a:spcPct val="100000"/>
                        </a:lnSpc>
                      </a:pPr>
                      <a:r>
                        <a:rPr sz="800" dirty="0" smtClean="0">
                          <a:solidFill>
                            <a:srgbClr val="58595B"/>
                          </a:solidFill>
                          <a:latin typeface="Arial" panose="020B0604020202020204" pitchFamily="34" charset="0"/>
                          <a:cs typeface="Arial" panose="020B0604020202020204" pitchFamily="34" charset="0"/>
                        </a:rPr>
                        <a:t>Killeen Daily Herald</a:t>
                      </a:r>
                      <a:endParaRPr sz="800">
                        <a:latin typeface="Arial" panose="020B0604020202020204" pitchFamily="34" charset="0"/>
                        <a:cs typeface="Arial" panose="020B0604020202020204" pitchFamily="34" charset="0"/>
                      </a:endParaRPr>
                    </a:p>
                  </a:txBody>
                  <a:tcPr marL="0" marR="0" marT="0" marB="0"/>
                </a:tc>
                <a:tc>
                  <a:txBody>
                    <a:bodyPr/>
                    <a:lstStyle/>
                    <a:p>
                      <a:pPr marL="213360">
                        <a:lnSpc>
                          <a:spcPct val="100000"/>
                        </a:lnSpc>
                      </a:pPr>
                      <a:r>
                        <a:rPr sz="800" dirty="0" smtClean="0">
                          <a:solidFill>
                            <a:srgbClr val="58595B"/>
                          </a:solidFill>
                          <a:latin typeface="Arial" panose="020B0604020202020204" pitchFamily="34" charset="0"/>
                          <a:cs typeface="Arial" panose="020B0604020202020204" pitchFamily="34" charset="0"/>
                        </a:rPr>
                        <a:t>North Je</a:t>
                      </a:r>
                      <a:r>
                        <a:rPr sz="800" spc="-10" dirty="0" smtClean="0">
                          <a:solidFill>
                            <a:srgbClr val="58595B"/>
                          </a:solidFill>
                          <a:latin typeface="Arial" panose="020B0604020202020204" pitchFamily="34" charset="0"/>
                          <a:cs typeface="Arial" panose="020B0604020202020204" pitchFamily="34" charset="0"/>
                        </a:rPr>
                        <a:t>f</a:t>
                      </a:r>
                      <a:r>
                        <a:rPr sz="800" spc="0" dirty="0" smtClean="0">
                          <a:solidFill>
                            <a:srgbClr val="58595B"/>
                          </a:solidFill>
                          <a:latin typeface="Arial" panose="020B0604020202020204" pitchFamily="34" charset="0"/>
                          <a:cs typeface="Arial" panose="020B0604020202020204" pitchFamily="34" charset="0"/>
                        </a:rPr>
                        <a:t>ferson News</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5"/>
                  </a:ext>
                </a:extLst>
              </a:tr>
              <a:tr h="133350">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Andover </a:t>
                      </a:r>
                      <a:r>
                        <a:rPr sz="800" spc="-7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ownsman</a:t>
                      </a:r>
                      <a:endParaRPr sz="800">
                        <a:latin typeface="Arial" panose="020B0604020202020204" pitchFamily="34" charset="0"/>
                        <a:cs typeface="Arial" panose="020B0604020202020204" pitchFamily="34" charset="0"/>
                      </a:endParaRPr>
                    </a:p>
                  </a:txBody>
                  <a:tcPr marL="0" marR="0" marT="0" marB="0"/>
                </a:tc>
                <a:tc>
                  <a:txBody>
                    <a:bodyPr/>
                    <a:lstStyle/>
                    <a:p>
                      <a:pPr marL="166370">
                        <a:lnSpc>
                          <a:spcPct val="100000"/>
                        </a:lnSpc>
                      </a:pPr>
                      <a:r>
                        <a:rPr sz="800" dirty="0" smtClean="0">
                          <a:solidFill>
                            <a:srgbClr val="58595B"/>
                          </a:solidFill>
                          <a:latin typeface="Arial" panose="020B0604020202020204" pitchFamily="34" charset="0"/>
                          <a:cs typeface="Arial" panose="020B0604020202020204" pitchFamily="34" charset="0"/>
                        </a:rPr>
                        <a:t>Edmond Sun</a:t>
                      </a:r>
                      <a:endParaRPr sz="800">
                        <a:latin typeface="Arial" panose="020B0604020202020204" pitchFamily="34" charset="0"/>
                        <a:cs typeface="Arial" panose="020B0604020202020204" pitchFamily="34" charset="0"/>
                      </a:endParaRPr>
                    </a:p>
                  </a:txBody>
                  <a:tcPr marL="0" marR="0" marT="0" marB="0"/>
                </a:tc>
                <a:tc>
                  <a:txBody>
                    <a:bodyPr/>
                    <a:lstStyle/>
                    <a:p>
                      <a:pPr marL="105410">
                        <a:lnSpc>
                          <a:spcPct val="100000"/>
                        </a:lnSpc>
                      </a:pPr>
                      <a:r>
                        <a:rPr sz="800" dirty="0" smtClean="0">
                          <a:solidFill>
                            <a:srgbClr val="58595B"/>
                          </a:solidFill>
                          <a:latin typeface="Arial" panose="020B0604020202020204" pitchFamily="34" charset="0"/>
                          <a:cs typeface="Arial" panose="020B0604020202020204" pitchFamily="34" charset="0"/>
                        </a:rPr>
                        <a:t>Kiplinger</a:t>
                      </a:r>
                      <a:endParaRPr sz="800">
                        <a:latin typeface="Arial" panose="020B0604020202020204" pitchFamily="34" charset="0"/>
                        <a:cs typeface="Arial" panose="020B0604020202020204" pitchFamily="34" charset="0"/>
                      </a:endParaRPr>
                    </a:p>
                  </a:txBody>
                  <a:tcPr marL="0" marR="0" marT="0" marB="0"/>
                </a:tc>
                <a:tc>
                  <a:txBody>
                    <a:bodyPr/>
                    <a:lstStyle/>
                    <a:p>
                      <a:pPr marL="213360">
                        <a:lnSpc>
                          <a:spcPct val="100000"/>
                        </a:lnSpc>
                      </a:pPr>
                      <a:r>
                        <a:rPr sz="800" dirty="0" smtClean="0">
                          <a:solidFill>
                            <a:srgbClr val="58595B"/>
                          </a:solidFill>
                          <a:latin typeface="Arial" panose="020B0604020202020204" pitchFamily="34" charset="0"/>
                          <a:cs typeface="Arial" panose="020B0604020202020204" pitchFamily="34" charset="0"/>
                        </a:rPr>
                        <a:t>Northern Nevada Regional MLS</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6"/>
                  </a:ext>
                </a:extLst>
              </a:tr>
              <a:tr h="133350">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A</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gus Leader</a:t>
                      </a:r>
                      <a:endParaRPr sz="800">
                        <a:latin typeface="Arial" panose="020B0604020202020204" pitchFamily="34" charset="0"/>
                        <a:cs typeface="Arial" panose="020B0604020202020204" pitchFamily="34" charset="0"/>
                      </a:endParaRPr>
                    </a:p>
                  </a:txBody>
                  <a:tcPr marL="0" marR="0" marT="0" marB="0"/>
                </a:tc>
                <a:tc>
                  <a:txBody>
                    <a:bodyPr/>
                    <a:lstStyle/>
                    <a:p>
                      <a:pPr marL="166370">
                        <a:lnSpc>
                          <a:spcPct val="100000"/>
                        </a:lnSpc>
                      </a:pPr>
                      <a:r>
                        <a:rPr sz="800" dirty="0" smtClean="0">
                          <a:solidFill>
                            <a:srgbClr val="58595B"/>
                          </a:solidFill>
                          <a:latin typeface="Arial" panose="020B0604020202020204" pitchFamily="34" charset="0"/>
                          <a:cs typeface="Arial" panose="020B0604020202020204" pitchFamily="34" charset="0"/>
                        </a:rPr>
                        <a:t>E</a:t>
                      </a:r>
                      <a:r>
                        <a:rPr sz="800" spc="-10" dirty="0" smtClean="0">
                          <a:solidFill>
                            <a:srgbClr val="58595B"/>
                          </a:solidFill>
                          <a:latin typeface="Arial" panose="020B0604020202020204" pitchFamily="34" charset="0"/>
                          <a:cs typeface="Arial" panose="020B0604020202020204" pitchFamily="34" charset="0"/>
                        </a:rPr>
                        <a:t>f</a:t>
                      </a:r>
                      <a:r>
                        <a:rPr sz="800" spc="0" dirty="0" smtClean="0">
                          <a:solidFill>
                            <a:srgbClr val="58595B"/>
                          </a:solidFill>
                          <a:latin typeface="Arial" panose="020B0604020202020204" pitchFamily="34" charset="0"/>
                          <a:cs typeface="Arial" panose="020B0604020202020204" pitchFamily="34" charset="0"/>
                        </a:rPr>
                        <a:t>fingham Daily News</a:t>
                      </a:r>
                      <a:endParaRPr sz="800">
                        <a:latin typeface="Arial" panose="020B0604020202020204" pitchFamily="34" charset="0"/>
                        <a:cs typeface="Arial" panose="020B0604020202020204" pitchFamily="34" charset="0"/>
                      </a:endParaRPr>
                    </a:p>
                  </a:txBody>
                  <a:tcPr marL="0" marR="0" marT="0" marB="0"/>
                </a:tc>
                <a:tc>
                  <a:txBody>
                    <a:bodyPr/>
                    <a:lstStyle/>
                    <a:p>
                      <a:pPr marL="105410">
                        <a:lnSpc>
                          <a:spcPct val="100000"/>
                        </a:lnSpc>
                      </a:pPr>
                      <a:r>
                        <a:rPr sz="800" dirty="0" smtClean="0">
                          <a:solidFill>
                            <a:srgbClr val="58595B"/>
                          </a:solidFill>
                          <a:latin typeface="Arial" panose="020B0604020202020204" pitchFamily="34" charset="0"/>
                          <a:cs typeface="Arial" panose="020B0604020202020204" pitchFamily="34" charset="0"/>
                        </a:rPr>
                        <a:t>Knoxville Journal Exp</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ess</a:t>
                      </a:r>
                      <a:endParaRPr sz="800">
                        <a:latin typeface="Arial" panose="020B0604020202020204" pitchFamily="34" charset="0"/>
                        <a:cs typeface="Arial" panose="020B0604020202020204" pitchFamily="34" charset="0"/>
                      </a:endParaRPr>
                    </a:p>
                  </a:txBody>
                  <a:tcPr marL="0" marR="0" marT="0" marB="0"/>
                </a:tc>
                <a:tc>
                  <a:txBody>
                    <a:bodyPr/>
                    <a:lstStyle/>
                    <a:p>
                      <a:pPr marL="213360">
                        <a:lnSpc>
                          <a:spcPct val="100000"/>
                        </a:lnSpc>
                      </a:pPr>
                      <a:r>
                        <a:rPr sz="800" dirty="0" smtClean="0">
                          <a:solidFill>
                            <a:srgbClr val="58595B"/>
                          </a:solidFill>
                          <a:latin typeface="Arial" panose="020B0604020202020204" pitchFamily="34" charset="0"/>
                          <a:cs typeface="Arial" panose="020B0604020202020204" pitchFamily="34" charset="0"/>
                        </a:rPr>
                        <a:t>Oakland </a:t>
                      </a:r>
                      <a:r>
                        <a:rPr sz="800" spc="-7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ribune</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7"/>
                  </a:ext>
                </a:extLst>
              </a:tr>
              <a:tr h="133350">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Asbu</a:t>
                      </a:r>
                      <a:r>
                        <a:rPr sz="800" spc="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y Park P</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ess</a:t>
                      </a:r>
                      <a:endParaRPr sz="800">
                        <a:latin typeface="Arial" panose="020B0604020202020204" pitchFamily="34" charset="0"/>
                        <a:cs typeface="Arial" panose="020B0604020202020204" pitchFamily="34" charset="0"/>
                      </a:endParaRPr>
                    </a:p>
                  </a:txBody>
                  <a:tcPr marL="0" marR="0" marT="0" marB="0"/>
                </a:tc>
                <a:tc>
                  <a:txBody>
                    <a:bodyPr/>
                    <a:lstStyle/>
                    <a:p>
                      <a:pPr marL="166370">
                        <a:lnSpc>
                          <a:spcPct val="100000"/>
                        </a:lnSpc>
                      </a:pPr>
                      <a:r>
                        <a:rPr sz="800" dirty="0" smtClean="0">
                          <a:solidFill>
                            <a:srgbClr val="58595B"/>
                          </a:solidFill>
                          <a:latin typeface="Arial" panose="020B0604020202020204" pitchFamily="34" charset="0"/>
                          <a:cs typeface="Arial" panose="020B0604020202020204" pitchFamily="34" charset="0"/>
                        </a:rPr>
                        <a:t>El Paso </a:t>
                      </a:r>
                      <a:r>
                        <a:rPr sz="800" spc="-2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imes</a:t>
                      </a:r>
                      <a:endParaRPr sz="800">
                        <a:latin typeface="Arial" panose="020B0604020202020204" pitchFamily="34" charset="0"/>
                        <a:cs typeface="Arial" panose="020B0604020202020204" pitchFamily="34" charset="0"/>
                      </a:endParaRPr>
                    </a:p>
                  </a:txBody>
                  <a:tcPr marL="0" marR="0" marT="0" marB="0"/>
                </a:tc>
                <a:tc>
                  <a:txBody>
                    <a:bodyPr/>
                    <a:lstStyle/>
                    <a:p>
                      <a:pPr marL="105410">
                        <a:lnSpc>
                          <a:spcPct val="100000"/>
                        </a:lnSpc>
                      </a:pPr>
                      <a:r>
                        <a:rPr sz="800" dirty="0" smtClean="0">
                          <a:solidFill>
                            <a:srgbClr val="58595B"/>
                          </a:solidFill>
                          <a:latin typeface="Arial" panose="020B0604020202020204" pitchFamily="34" charset="0"/>
                          <a:cs typeface="Arial" panose="020B0604020202020204" pitchFamily="34" charset="0"/>
                        </a:rPr>
                        <a:t>Kokomo </a:t>
                      </a:r>
                      <a:r>
                        <a:rPr sz="800" spc="-7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ribune</a:t>
                      </a:r>
                      <a:endParaRPr sz="800">
                        <a:latin typeface="Arial" panose="020B0604020202020204" pitchFamily="34" charset="0"/>
                        <a:cs typeface="Arial" panose="020B0604020202020204" pitchFamily="34" charset="0"/>
                      </a:endParaRPr>
                    </a:p>
                  </a:txBody>
                  <a:tcPr marL="0" marR="0" marT="0" marB="0"/>
                </a:tc>
                <a:tc>
                  <a:txBody>
                    <a:bodyPr/>
                    <a:lstStyle/>
                    <a:p>
                      <a:pPr marL="213360">
                        <a:lnSpc>
                          <a:spcPct val="100000"/>
                        </a:lnSpc>
                      </a:pPr>
                      <a:r>
                        <a:rPr sz="800" dirty="0" smtClean="0">
                          <a:solidFill>
                            <a:srgbClr val="58595B"/>
                          </a:solidFill>
                          <a:latin typeface="Arial" panose="020B0604020202020204" pitchFamily="34" charset="0"/>
                          <a:cs typeface="Arial" panose="020B0604020202020204" pitchFamily="34" charset="0"/>
                        </a:rPr>
                        <a:t>Obse</a:t>
                      </a:r>
                      <a:r>
                        <a:rPr sz="800" spc="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ver &amp; Eccentric Newspapers</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8"/>
                  </a:ext>
                </a:extLst>
              </a:tr>
              <a:tr h="133350">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Athens Daily Review</a:t>
                      </a:r>
                      <a:endParaRPr sz="800">
                        <a:latin typeface="Arial" panose="020B0604020202020204" pitchFamily="34" charset="0"/>
                        <a:cs typeface="Arial" panose="020B0604020202020204" pitchFamily="34" charset="0"/>
                      </a:endParaRPr>
                    </a:p>
                  </a:txBody>
                  <a:tcPr marL="0" marR="0" marT="0" marB="0"/>
                </a:tc>
                <a:tc>
                  <a:txBody>
                    <a:bodyPr/>
                    <a:lstStyle/>
                    <a:p>
                      <a:pPr marL="166370">
                        <a:lnSpc>
                          <a:spcPct val="100000"/>
                        </a:lnSpc>
                      </a:pPr>
                      <a:r>
                        <a:rPr sz="800" dirty="0" smtClean="0">
                          <a:solidFill>
                            <a:srgbClr val="58595B"/>
                          </a:solidFill>
                          <a:latin typeface="Arial" panose="020B0604020202020204" pitchFamily="34" charset="0"/>
                          <a:cs typeface="Arial" panose="020B0604020202020204" pitchFamily="34" charset="0"/>
                        </a:rPr>
                        <a:t>Enid News &amp; Eagle</a:t>
                      </a:r>
                      <a:endParaRPr sz="800">
                        <a:latin typeface="Arial" panose="020B0604020202020204" pitchFamily="34" charset="0"/>
                        <a:cs typeface="Arial" panose="020B0604020202020204" pitchFamily="34" charset="0"/>
                      </a:endParaRPr>
                    </a:p>
                  </a:txBody>
                  <a:tcPr marL="0" marR="0" marT="0" marB="0"/>
                </a:tc>
                <a:tc>
                  <a:txBody>
                    <a:bodyPr/>
                    <a:lstStyle/>
                    <a:p>
                      <a:pPr marL="105410">
                        <a:lnSpc>
                          <a:spcPct val="100000"/>
                        </a:lnSpc>
                      </a:pPr>
                      <a:r>
                        <a:rPr sz="800" dirty="0" smtClean="0">
                          <a:solidFill>
                            <a:srgbClr val="58595B"/>
                          </a:solidFill>
                          <a:latin typeface="Arial" panose="020B0604020202020204" pitchFamily="34" charset="0"/>
                          <a:cs typeface="Arial" panose="020B0604020202020204" pitchFamily="34" charset="0"/>
                        </a:rPr>
                        <a:t>KOMO News</a:t>
                      </a:r>
                      <a:endParaRPr sz="800">
                        <a:latin typeface="Arial" panose="020B0604020202020204" pitchFamily="34" charset="0"/>
                        <a:cs typeface="Arial" panose="020B0604020202020204" pitchFamily="34" charset="0"/>
                      </a:endParaRPr>
                    </a:p>
                  </a:txBody>
                  <a:tcPr marL="0" marR="0" marT="0" marB="0"/>
                </a:tc>
                <a:tc>
                  <a:txBody>
                    <a:bodyPr/>
                    <a:lstStyle/>
                    <a:p>
                      <a:pPr marL="213360">
                        <a:lnSpc>
                          <a:spcPct val="100000"/>
                        </a:lnSpc>
                      </a:pPr>
                      <a:r>
                        <a:rPr sz="800" dirty="0" smtClean="0">
                          <a:solidFill>
                            <a:srgbClr val="58595B"/>
                          </a:solidFill>
                          <a:latin typeface="Arial" panose="020B0604020202020204" pitchFamily="34" charset="0"/>
                          <a:cs typeface="Arial" panose="020B0604020202020204" pitchFamily="34" charset="0"/>
                        </a:rPr>
                        <a:t>OceanHomesUSA.com</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9"/>
                  </a:ext>
                </a:extLst>
              </a:tr>
              <a:tr h="133350">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Austin Home Sea</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ch</a:t>
                      </a:r>
                      <a:endParaRPr sz="800">
                        <a:latin typeface="Arial" panose="020B0604020202020204" pitchFamily="34" charset="0"/>
                        <a:cs typeface="Arial" panose="020B0604020202020204" pitchFamily="34" charset="0"/>
                      </a:endParaRPr>
                    </a:p>
                  </a:txBody>
                  <a:tcPr marL="0" marR="0" marT="0" marB="0"/>
                </a:tc>
                <a:tc>
                  <a:txBody>
                    <a:bodyPr/>
                    <a:lstStyle/>
                    <a:p>
                      <a:pPr marL="166370">
                        <a:lnSpc>
                          <a:spcPct val="100000"/>
                        </a:lnSpc>
                      </a:pPr>
                      <a:r>
                        <a:rPr sz="800" dirty="0" smtClean="0">
                          <a:solidFill>
                            <a:srgbClr val="58595B"/>
                          </a:solidFill>
                          <a:latin typeface="Arial" panose="020B0604020202020204" pitchFamily="34" charset="0"/>
                          <a:cs typeface="Arial" panose="020B0604020202020204" pitchFamily="34" charset="0"/>
                        </a:rPr>
                        <a:t>eRealInvesto</a:t>
                      </a:r>
                      <a:r>
                        <a:rPr sz="800" spc="-100"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.com</a:t>
                      </a:r>
                      <a:endParaRPr sz="800">
                        <a:latin typeface="Arial" panose="020B0604020202020204" pitchFamily="34" charset="0"/>
                        <a:cs typeface="Arial" panose="020B0604020202020204" pitchFamily="34" charset="0"/>
                      </a:endParaRPr>
                    </a:p>
                  </a:txBody>
                  <a:tcPr marL="0" marR="0" marT="0" marB="0"/>
                </a:tc>
                <a:tc>
                  <a:txBody>
                    <a:bodyPr/>
                    <a:lstStyle/>
                    <a:p>
                      <a:pPr marL="105410">
                        <a:lnSpc>
                          <a:spcPct val="100000"/>
                        </a:lnSpc>
                      </a:pPr>
                      <a:r>
                        <a:rPr sz="800" dirty="0" smtClean="0">
                          <a:solidFill>
                            <a:srgbClr val="58595B"/>
                          </a:solidFill>
                          <a:latin typeface="Arial" panose="020B0604020202020204" pitchFamily="34" charset="0"/>
                          <a:cs typeface="Arial" panose="020B0604020202020204" pitchFamily="34" charset="0"/>
                        </a:rPr>
                        <a:t>KTVB</a:t>
                      </a:r>
                      <a:endParaRPr sz="800">
                        <a:latin typeface="Arial" panose="020B0604020202020204" pitchFamily="34" charset="0"/>
                        <a:cs typeface="Arial" panose="020B0604020202020204" pitchFamily="34" charset="0"/>
                      </a:endParaRPr>
                    </a:p>
                  </a:txBody>
                  <a:tcPr marL="0" marR="0" marT="0" marB="0"/>
                </a:tc>
                <a:tc>
                  <a:txBody>
                    <a:bodyPr/>
                    <a:lstStyle/>
                    <a:p>
                      <a:pPr marL="213360">
                        <a:lnSpc>
                          <a:spcPct val="100000"/>
                        </a:lnSpc>
                      </a:pPr>
                      <a:r>
                        <a:rPr sz="800" dirty="0" smtClean="0">
                          <a:solidFill>
                            <a:srgbClr val="58595B"/>
                          </a:solidFill>
                          <a:latin typeface="Arial" panose="020B0604020202020204" pitchFamily="34" charset="0"/>
                          <a:cs typeface="Arial" panose="020B0604020202020204" pitchFamily="34" charset="0"/>
                        </a:rPr>
                        <a:t>Olive Hill </a:t>
                      </a:r>
                      <a:r>
                        <a:rPr sz="800" spc="-2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imes</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10"/>
                  </a:ext>
                </a:extLst>
              </a:tr>
              <a:tr h="133350">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Baltimo</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 Sun</a:t>
                      </a:r>
                      <a:endParaRPr sz="800">
                        <a:latin typeface="Arial" panose="020B0604020202020204" pitchFamily="34" charset="0"/>
                        <a:cs typeface="Arial" panose="020B0604020202020204" pitchFamily="34" charset="0"/>
                      </a:endParaRPr>
                    </a:p>
                  </a:txBody>
                  <a:tcPr marL="0" marR="0" marT="0" marB="0"/>
                </a:tc>
                <a:tc>
                  <a:txBody>
                    <a:bodyPr/>
                    <a:lstStyle/>
                    <a:p>
                      <a:pPr marL="166370">
                        <a:lnSpc>
                          <a:spcPct val="100000"/>
                        </a:lnSpc>
                      </a:pPr>
                      <a:r>
                        <a:rPr sz="800" dirty="0" smtClean="0">
                          <a:solidFill>
                            <a:srgbClr val="58595B"/>
                          </a:solidFill>
                          <a:latin typeface="Arial" panose="020B0604020202020204" pitchFamily="34" charset="0"/>
                          <a:cs typeface="Arial" panose="020B0604020202020204" pitchFamily="34" charset="0"/>
                        </a:rPr>
                        <a:t>Exp</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ess (</a:t>
                      </a:r>
                      <a:r>
                        <a:rPr sz="800" spc="-25" dirty="0" smtClean="0">
                          <a:solidFill>
                            <a:srgbClr val="58595B"/>
                          </a:solidFill>
                          <a:latin typeface="Arial" panose="020B0604020202020204" pitchFamily="34" charset="0"/>
                          <a:cs typeface="Arial" panose="020B0604020202020204" pitchFamily="34" charset="0"/>
                        </a:rPr>
                        <a:t>W</a:t>
                      </a:r>
                      <a:r>
                        <a:rPr sz="800" spc="0" dirty="0" smtClean="0">
                          <a:solidFill>
                            <a:srgbClr val="58595B"/>
                          </a:solidFill>
                          <a:latin typeface="Arial" panose="020B0604020202020204" pitchFamily="34" charset="0"/>
                          <a:cs typeface="Arial" panose="020B0604020202020204" pitchFamily="34" charset="0"/>
                        </a:rPr>
                        <a:t>ashington Post)</a:t>
                      </a:r>
                      <a:endParaRPr sz="800">
                        <a:latin typeface="Arial" panose="020B0604020202020204" pitchFamily="34" charset="0"/>
                        <a:cs typeface="Arial" panose="020B0604020202020204" pitchFamily="34" charset="0"/>
                      </a:endParaRPr>
                    </a:p>
                  </a:txBody>
                  <a:tcPr marL="0" marR="0" marT="0" marB="0"/>
                </a:tc>
                <a:tc>
                  <a:txBody>
                    <a:bodyPr/>
                    <a:lstStyle/>
                    <a:p>
                      <a:pPr marL="105410">
                        <a:lnSpc>
                          <a:spcPct val="100000"/>
                        </a:lnSpc>
                      </a:pPr>
                      <a:r>
                        <a:rPr sz="800" dirty="0" smtClean="0">
                          <a:solidFill>
                            <a:srgbClr val="58595B"/>
                          </a:solidFill>
                          <a:latin typeface="Arial" panose="020B0604020202020204" pitchFamily="34" charset="0"/>
                          <a:cs typeface="Arial" panose="020B0604020202020204" pitchFamily="34" charset="0"/>
                        </a:rPr>
                        <a:t>LakeHomesUSA.com</a:t>
                      </a:r>
                      <a:endParaRPr sz="800">
                        <a:latin typeface="Arial" panose="020B0604020202020204" pitchFamily="34" charset="0"/>
                        <a:cs typeface="Arial" panose="020B0604020202020204" pitchFamily="34" charset="0"/>
                      </a:endParaRPr>
                    </a:p>
                  </a:txBody>
                  <a:tcPr marL="0" marR="0" marT="0" marB="0"/>
                </a:tc>
                <a:tc>
                  <a:txBody>
                    <a:bodyPr/>
                    <a:lstStyle/>
                    <a:p>
                      <a:pPr marL="213360">
                        <a:lnSpc>
                          <a:spcPct val="100000"/>
                        </a:lnSpc>
                      </a:pPr>
                      <a:r>
                        <a:rPr sz="800" dirty="0" smtClean="0">
                          <a:solidFill>
                            <a:srgbClr val="58595B"/>
                          </a:solidFill>
                          <a:latin typeface="Arial" panose="020B0604020202020204" pitchFamily="34" charset="0"/>
                          <a:cs typeface="Arial" panose="020B0604020202020204" pitchFamily="34" charset="0"/>
                        </a:rPr>
                        <a:t>OpenHouse.com</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11"/>
                  </a:ext>
                </a:extLst>
              </a:tr>
              <a:tr h="133350">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Bangor Daily News</a:t>
                      </a:r>
                      <a:endParaRPr sz="800">
                        <a:latin typeface="Arial" panose="020B0604020202020204" pitchFamily="34" charset="0"/>
                        <a:cs typeface="Arial" panose="020B0604020202020204" pitchFamily="34" charset="0"/>
                      </a:endParaRPr>
                    </a:p>
                  </a:txBody>
                  <a:tcPr marL="0" marR="0" marT="0" marB="0"/>
                </a:tc>
                <a:tc>
                  <a:txBody>
                    <a:bodyPr/>
                    <a:lstStyle/>
                    <a:p>
                      <a:pPr marL="166370">
                        <a:lnSpc>
                          <a:spcPct val="100000"/>
                        </a:lnSpc>
                      </a:pPr>
                      <a:r>
                        <a:rPr sz="800" dirty="0" smtClean="0">
                          <a:solidFill>
                            <a:srgbClr val="58595B"/>
                          </a:solidFill>
                          <a:latin typeface="Arial" panose="020B0604020202020204" pitchFamily="34" charset="0"/>
                          <a:cs typeface="Arial" panose="020B0604020202020204" pitchFamily="34" charset="0"/>
                        </a:rPr>
                        <a:t>Facebook</a:t>
                      </a:r>
                      <a:endParaRPr sz="800">
                        <a:latin typeface="Arial" panose="020B0604020202020204" pitchFamily="34" charset="0"/>
                        <a:cs typeface="Arial" panose="020B0604020202020204" pitchFamily="34" charset="0"/>
                      </a:endParaRPr>
                    </a:p>
                  </a:txBody>
                  <a:tcPr marL="0" marR="0" marT="0" marB="0"/>
                </a:tc>
                <a:tc>
                  <a:txBody>
                    <a:bodyPr/>
                    <a:lstStyle/>
                    <a:p>
                      <a:pPr marL="105410">
                        <a:lnSpc>
                          <a:spcPct val="100000"/>
                        </a:lnSpc>
                      </a:pPr>
                      <a:r>
                        <a:rPr sz="800" dirty="0" smtClean="0">
                          <a:solidFill>
                            <a:srgbClr val="58595B"/>
                          </a:solidFill>
                          <a:latin typeface="Arial" panose="020B0604020202020204" pitchFamily="34" charset="0"/>
                          <a:cs typeface="Arial" panose="020B0604020202020204" pitchFamily="34" charset="0"/>
                        </a:rPr>
                        <a:t>Land</a:t>
                      </a:r>
                      <a:r>
                        <a:rPr sz="800" spc="-25" dirty="0" smtClean="0">
                          <a:solidFill>
                            <a:srgbClr val="58595B"/>
                          </a:solidFill>
                          <a:latin typeface="Arial" panose="020B0604020202020204" pitchFamily="34" charset="0"/>
                          <a:cs typeface="Arial" panose="020B0604020202020204" pitchFamily="34" charset="0"/>
                        </a:rPr>
                        <a:t>W</a:t>
                      </a:r>
                      <a:r>
                        <a:rPr sz="800" spc="0" dirty="0" smtClean="0">
                          <a:solidFill>
                            <a:srgbClr val="58595B"/>
                          </a:solidFill>
                          <a:latin typeface="Arial" panose="020B0604020202020204" pitchFamily="34" charset="0"/>
                          <a:cs typeface="Arial" panose="020B0604020202020204" pitchFamily="34" charset="0"/>
                        </a:rPr>
                        <a:t>atch</a:t>
                      </a:r>
                      <a:endParaRPr sz="800">
                        <a:latin typeface="Arial" panose="020B0604020202020204" pitchFamily="34" charset="0"/>
                        <a:cs typeface="Arial" panose="020B0604020202020204" pitchFamily="34" charset="0"/>
                      </a:endParaRPr>
                    </a:p>
                  </a:txBody>
                  <a:tcPr marL="0" marR="0" marT="0" marB="0"/>
                </a:tc>
                <a:tc>
                  <a:txBody>
                    <a:bodyPr/>
                    <a:lstStyle/>
                    <a:p>
                      <a:pPr marL="213360">
                        <a:lnSpc>
                          <a:spcPct val="100000"/>
                        </a:lnSpc>
                      </a:pPr>
                      <a:r>
                        <a:rPr sz="800" dirty="0" smtClean="0">
                          <a:solidFill>
                            <a:srgbClr val="58595B"/>
                          </a:solidFill>
                          <a:latin typeface="Arial" panose="020B0604020202020204" pitchFamily="34" charset="0"/>
                          <a:cs typeface="Arial" panose="020B0604020202020204" pitchFamily="34" charset="0"/>
                        </a:rPr>
                        <a:t>OpenHouses.com</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12"/>
                  </a:ext>
                </a:extLst>
              </a:tr>
              <a:tr h="133350">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Batesville Herald-</a:t>
                      </a:r>
                      <a:r>
                        <a:rPr sz="800" spc="-7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ribune</a:t>
                      </a:r>
                      <a:endParaRPr sz="800">
                        <a:latin typeface="Arial" panose="020B0604020202020204" pitchFamily="34" charset="0"/>
                        <a:cs typeface="Arial" panose="020B0604020202020204" pitchFamily="34" charset="0"/>
                      </a:endParaRPr>
                    </a:p>
                  </a:txBody>
                  <a:tcPr marL="0" marR="0" marT="0" marB="0"/>
                </a:tc>
                <a:tc>
                  <a:txBody>
                    <a:bodyPr/>
                    <a:lstStyle/>
                    <a:p>
                      <a:pPr marL="166370">
                        <a:lnSpc>
                          <a:spcPct val="100000"/>
                        </a:lnSpc>
                      </a:pPr>
                      <a:r>
                        <a:rPr sz="800" dirty="0" smtClean="0">
                          <a:solidFill>
                            <a:srgbClr val="58595B"/>
                          </a:solidFill>
                          <a:latin typeface="Arial" panose="020B0604020202020204" pitchFamily="34" charset="0"/>
                          <a:cs typeface="Arial" panose="020B0604020202020204" pitchFamily="34" charset="0"/>
                        </a:rPr>
                        <a:t>Farm </a:t>
                      </a:r>
                      <a:r>
                        <a:rPr sz="800" spc="-65"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alk</a:t>
                      </a:r>
                      <a:endParaRPr sz="800">
                        <a:latin typeface="Arial" panose="020B0604020202020204" pitchFamily="34" charset="0"/>
                        <a:cs typeface="Arial" panose="020B0604020202020204" pitchFamily="34" charset="0"/>
                      </a:endParaRPr>
                    </a:p>
                  </a:txBody>
                  <a:tcPr marL="0" marR="0" marT="0" marB="0"/>
                </a:tc>
                <a:tc>
                  <a:txBody>
                    <a:bodyPr/>
                    <a:lstStyle/>
                    <a:p>
                      <a:pPr marL="105410">
                        <a:lnSpc>
                          <a:spcPct val="100000"/>
                        </a:lnSpc>
                      </a:pPr>
                      <a:r>
                        <a:rPr sz="800" dirty="0" smtClean="0">
                          <a:solidFill>
                            <a:srgbClr val="58595B"/>
                          </a:solidFill>
                          <a:latin typeface="Arial" panose="020B0604020202020204" pitchFamily="34" charset="0"/>
                          <a:cs typeface="Arial" panose="020B0604020202020204" pitchFamily="34" charset="0"/>
                        </a:rPr>
                        <a:t>Lansing State Journal</a:t>
                      </a:r>
                      <a:endParaRPr sz="800">
                        <a:latin typeface="Arial" panose="020B0604020202020204" pitchFamily="34" charset="0"/>
                        <a:cs typeface="Arial" panose="020B0604020202020204" pitchFamily="34" charset="0"/>
                      </a:endParaRPr>
                    </a:p>
                  </a:txBody>
                  <a:tcPr marL="0" marR="0" marT="0" marB="0"/>
                </a:tc>
                <a:tc>
                  <a:txBody>
                    <a:bodyPr/>
                    <a:lstStyle/>
                    <a:p>
                      <a:pPr marL="213360">
                        <a:lnSpc>
                          <a:spcPct val="100000"/>
                        </a:lnSpc>
                      </a:pPr>
                      <a:r>
                        <a:rPr sz="800" dirty="0" smtClean="0">
                          <a:solidFill>
                            <a:srgbClr val="58595B"/>
                          </a:solidFill>
                          <a:latin typeface="Arial" panose="020B0604020202020204" pitchFamily="34" charset="0"/>
                          <a:cs typeface="Arial" panose="020B0604020202020204" pitchFamily="34" charset="0"/>
                        </a:rPr>
                        <a:t>OpenHousesInc.com</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13"/>
                  </a:ext>
                </a:extLst>
              </a:tr>
              <a:tr h="133350">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Battle C</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eek Enqui</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er</a:t>
                      </a:r>
                      <a:endParaRPr sz="800">
                        <a:latin typeface="Arial" panose="020B0604020202020204" pitchFamily="34" charset="0"/>
                        <a:cs typeface="Arial" panose="020B0604020202020204" pitchFamily="34" charset="0"/>
                      </a:endParaRPr>
                    </a:p>
                  </a:txBody>
                  <a:tcPr marL="0" marR="0" marT="0" marB="0"/>
                </a:tc>
                <a:tc>
                  <a:txBody>
                    <a:bodyPr/>
                    <a:lstStyle/>
                    <a:p>
                      <a:pPr marL="166370">
                        <a:lnSpc>
                          <a:spcPct val="100000"/>
                        </a:lnSpc>
                      </a:pPr>
                      <a:r>
                        <a:rPr sz="800" dirty="0" smtClean="0">
                          <a:solidFill>
                            <a:srgbClr val="58595B"/>
                          </a:solidFill>
                          <a:latin typeface="Arial" panose="020B0604020202020204" pitchFamily="34" charset="0"/>
                          <a:cs typeface="Arial" panose="020B0604020202020204" pitchFamily="34" charset="0"/>
                        </a:rPr>
                        <a:t>Florida P</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ess Association</a:t>
                      </a:r>
                      <a:endParaRPr sz="800">
                        <a:latin typeface="Arial" panose="020B0604020202020204" pitchFamily="34" charset="0"/>
                        <a:cs typeface="Arial" panose="020B0604020202020204" pitchFamily="34" charset="0"/>
                      </a:endParaRPr>
                    </a:p>
                  </a:txBody>
                  <a:tcPr marL="0" marR="0" marT="0" marB="0"/>
                </a:tc>
                <a:tc>
                  <a:txBody>
                    <a:bodyPr/>
                    <a:lstStyle/>
                    <a:p>
                      <a:pPr marL="105410">
                        <a:lnSpc>
                          <a:spcPct val="100000"/>
                        </a:lnSpc>
                      </a:pPr>
                      <a:r>
                        <a:rPr sz="800" dirty="0" smtClean="0">
                          <a:solidFill>
                            <a:srgbClr val="58595B"/>
                          </a:solidFill>
                          <a:latin typeface="Arial" panose="020B0604020202020204" pitchFamily="34" charset="0"/>
                          <a:cs typeface="Arial" panose="020B0604020202020204" pitchFamily="34" charset="0"/>
                        </a:rPr>
                        <a:t>Las Cruces Sun-News</a:t>
                      </a:r>
                      <a:endParaRPr sz="800">
                        <a:latin typeface="Arial" panose="020B0604020202020204" pitchFamily="34" charset="0"/>
                        <a:cs typeface="Arial" panose="020B0604020202020204" pitchFamily="34" charset="0"/>
                      </a:endParaRPr>
                    </a:p>
                  </a:txBody>
                  <a:tcPr marL="0" marR="0" marT="0" marB="0"/>
                </a:tc>
                <a:tc>
                  <a:txBody>
                    <a:bodyPr/>
                    <a:lstStyle/>
                    <a:p>
                      <a:pPr marL="213360">
                        <a:lnSpc>
                          <a:spcPct val="100000"/>
                        </a:lnSpc>
                      </a:pPr>
                      <a:r>
                        <a:rPr sz="800" dirty="0" smtClean="0">
                          <a:solidFill>
                            <a:srgbClr val="58595B"/>
                          </a:solidFill>
                          <a:latin typeface="Arial" panose="020B0604020202020204" pitchFamily="34" charset="0"/>
                          <a:cs typeface="Arial" panose="020B0604020202020204" pitchFamily="34" charset="0"/>
                        </a:rPr>
                        <a:t>Orlando Sentinel</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14"/>
                  </a:ext>
                </a:extLst>
              </a:tr>
              <a:tr h="133350">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Belleville News-Democrat</a:t>
                      </a:r>
                      <a:endParaRPr sz="800">
                        <a:latin typeface="Arial" panose="020B0604020202020204" pitchFamily="34" charset="0"/>
                        <a:cs typeface="Arial" panose="020B0604020202020204" pitchFamily="34" charset="0"/>
                      </a:endParaRPr>
                    </a:p>
                  </a:txBody>
                  <a:tcPr marL="0" marR="0" marT="0" marB="0"/>
                </a:tc>
                <a:tc>
                  <a:txBody>
                    <a:bodyPr/>
                    <a:lstStyle/>
                    <a:p>
                      <a:pPr marL="166370">
                        <a:lnSpc>
                          <a:spcPct val="100000"/>
                        </a:lnSpc>
                      </a:pPr>
                      <a:r>
                        <a:rPr sz="800" dirty="0" smtClean="0">
                          <a:solidFill>
                            <a:srgbClr val="58595B"/>
                          </a:solidFill>
                          <a:latin typeface="Arial" panose="020B0604020202020204" pitchFamily="34" charset="0"/>
                          <a:cs typeface="Arial" panose="020B0604020202020204" pitchFamily="34" charset="0"/>
                        </a:rPr>
                        <a:t>Florida </a:t>
                      </a:r>
                      <a:r>
                        <a:rPr sz="800" spc="-7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oday</a:t>
                      </a:r>
                      <a:endParaRPr sz="800">
                        <a:latin typeface="Arial" panose="020B0604020202020204" pitchFamily="34" charset="0"/>
                        <a:cs typeface="Arial" panose="020B0604020202020204" pitchFamily="34" charset="0"/>
                      </a:endParaRPr>
                    </a:p>
                  </a:txBody>
                  <a:tcPr marL="0" marR="0" marT="0" marB="0"/>
                </a:tc>
                <a:tc>
                  <a:txBody>
                    <a:bodyPr/>
                    <a:lstStyle/>
                    <a:p>
                      <a:pPr marL="105410">
                        <a:lnSpc>
                          <a:spcPct val="100000"/>
                        </a:lnSpc>
                      </a:pPr>
                      <a:r>
                        <a:rPr sz="800" dirty="0" smtClean="0">
                          <a:solidFill>
                            <a:srgbClr val="58595B"/>
                          </a:solidFill>
                          <a:latin typeface="Arial" panose="020B0604020202020204" pitchFamily="34" charset="0"/>
                          <a:cs typeface="Arial" panose="020B0604020202020204" pitchFamily="34" charset="0"/>
                        </a:rPr>
                        <a:t>Lau</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el Leade</a:t>
                      </a:r>
                      <a:r>
                        <a:rPr sz="800" spc="-3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-Call</a:t>
                      </a:r>
                      <a:endParaRPr sz="800">
                        <a:latin typeface="Arial" panose="020B0604020202020204" pitchFamily="34" charset="0"/>
                        <a:cs typeface="Arial" panose="020B0604020202020204" pitchFamily="34" charset="0"/>
                      </a:endParaRPr>
                    </a:p>
                  </a:txBody>
                  <a:tcPr marL="0" marR="0" marT="0" marB="0"/>
                </a:tc>
                <a:tc>
                  <a:txBody>
                    <a:bodyPr/>
                    <a:lstStyle/>
                    <a:p>
                      <a:pPr marL="213360">
                        <a:lnSpc>
                          <a:spcPct val="100000"/>
                        </a:lnSpc>
                      </a:pPr>
                      <a:r>
                        <a:rPr sz="800" dirty="0" smtClean="0">
                          <a:solidFill>
                            <a:srgbClr val="58595B"/>
                          </a:solidFill>
                          <a:latin typeface="Arial" panose="020B0604020202020204" pitchFamily="34" charset="0"/>
                          <a:cs typeface="Arial" panose="020B0604020202020204" pitchFamily="34" charset="0"/>
                        </a:rPr>
                        <a:t>Oshkosh Northwestern</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15"/>
                  </a:ext>
                </a:extLst>
              </a:tr>
              <a:tr h="133350">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Bellingham Herald</a:t>
                      </a:r>
                      <a:endParaRPr sz="800">
                        <a:latin typeface="Arial" panose="020B0604020202020204" pitchFamily="34" charset="0"/>
                        <a:cs typeface="Arial" panose="020B0604020202020204" pitchFamily="34" charset="0"/>
                      </a:endParaRPr>
                    </a:p>
                  </a:txBody>
                  <a:tcPr marL="0" marR="0" marT="0" marB="0"/>
                </a:tc>
                <a:tc>
                  <a:txBody>
                    <a:bodyPr/>
                    <a:lstStyle/>
                    <a:p>
                      <a:pPr marL="166370">
                        <a:lnSpc>
                          <a:spcPct val="100000"/>
                        </a:lnSpc>
                      </a:pPr>
                      <a:r>
                        <a:rPr sz="800" dirty="0" smtClean="0">
                          <a:solidFill>
                            <a:srgbClr val="58595B"/>
                          </a:solidFill>
                          <a:latin typeface="Arial" panose="020B0604020202020204" pitchFamily="34" charset="0"/>
                          <a:cs typeface="Arial" panose="020B0604020202020204" pitchFamily="34" charset="0"/>
                        </a:rPr>
                        <a:t>Fort Collins Coloradoan</a:t>
                      </a:r>
                      <a:endParaRPr sz="800">
                        <a:latin typeface="Arial" panose="020B0604020202020204" pitchFamily="34" charset="0"/>
                        <a:cs typeface="Arial" panose="020B0604020202020204" pitchFamily="34" charset="0"/>
                      </a:endParaRPr>
                    </a:p>
                  </a:txBody>
                  <a:tcPr marL="0" marR="0" marT="0" marB="0"/>
                </a:tc>
                <a:tc>
                  <a:txBody>
                    <a:bodyPr/>
                    <a:lstStyle/>
                    <a:p>
                      <a:pPr marL="105410">
                        <a:lnSpc>
                          <a:spcPct val="100000"/>
                        </a:lnSpc>
                      </a:pPr>
                      <a:r>
                        <a:rPr sz="800" dirty="0" smtClean="0">
                          <a:solidFill>
                            <a:srgbClr val="58595B"/>
                          </a:solidFill>
                          <a:latin typeface="Arial" panose="020B0604020202020204" pitchFamily="34" charset="0"/>
                          <a:cs typeface="Arial" panose="020B0604020202020204" pitchFamily="34" charset="0"/>
                        </a:rPr>
                        <a:t>Ledge</a:t>
                      </a:r>
                      <a:r>
                        <a:rPr sz="800" spc="-3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-Enqui</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er</a:t>
                      </a:r>
                      <a:endParaRPr sz="800">
                        <a:latin typeface="Arial" panose="020B0604020202020204" pitchFamily="34" charset="0"/>
                        <a:cs typeface="Arial" panose="020B0604020202020204" pitchFamily="34" charset="0"/>
                      </a:endParaRPr>
                    </a:p>
                  </a:txBody>
                  <a:tcPr marL="0" marR="0" marT="0" marB="0"/>
                </a:tc>
                <a:tc>
                  <a:txBody>
                    <a:bodyPr/>
                    <a:lstStyle/>
                    <a:p>
                      <a:pPr marL="213360">
                        <a:lnSpc>
                          <a:spcPct val="100000"/>
                        </a:lnSpc>
                      </a:pPr>
                      <a:r>
                        <a:rPr sz="800" dirty="0" smtClean="0">
                          <a:solidFill>
                            <a:srgbClr val="58595B"/>
                          </a:solidFill>
                          <a:latin typeface="Arial" panose="020B0604020202020204" pitchFamily="34" charset="0"/>
                          <a:cs typeface="Arial" panose="020B0604020202020204" pitchFamily="34" charset="0"/>
                        </a:rPr>
                        <a:t>Ottumwa Daily Courier</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16"/>
                  </a:ext>
                </a:extLst>
              </a:tr>
              <a:tr h="133350">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Bluefield Daily </a:t>
                      </a:r>
                      <a:r>
                        <a:rPr sz="800" spc="-7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elegraph</a:t>
                      </a:r>
                      <a:endParaRPr sz="800">
                        <a:latin typeface="Arial" panose="020B0604020202020204" pitchFamily="34" charset="0"/>
                        <a:cs typeface="Arial" panose="020B0604020202020204" pitchFamily="34" charset="0"/>
                      </a:endParaRPr>
                    </a:p>
                  </a:txBody>
                  <a:tcPr marL="0" marR="0" marT="0" marB="0"/>
                </a:tc>
                <a:tc>
                  <a:txBody>
                    <a:bodyPr/>
                    <a:lstStyle/>
                    <a:p>
                      <a:pPr marL="166370">
                        <a:lnSpc>
                          <a:spcPct val="100000"/>
                        </a:lnSpc>
                      </a:pPr>
                      <a:r>
                        <a:rPr sz="800" dirty="0" smtClean="0">
                          <a:solidFill>
                            <a:srgbClr val="58595B"/>
                          </a:solidFill>
                          <a:latin typeface="Arial" panose="020B0604020202020204" pitchFamily="34" charset="0"/>
                          <a:cs typeface="Arial" panose="020B0604020202020204" pitchFamily="34" charset="0"/>
                        </a:rPr>
                        <a:t>F</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eedomSoft</a:t>
                      </a:r>
                      <a:endParaRPr sz="800">
                        <a:latin typeface="Arial" panose="020B0604020202020204" pitchFamily="34" charset="0"/>
                        <a:cs typeface="Arial" panose="020B0604020202020204" pitchFamily="34" charset="0"/>
                      </a:endParaRPr>
                    </a:p>
                  </a:txBody>
                  <a:tcPr marL="0" marR="0" marT="0" marB="0"/>
                </a:tc>
                <a:tc>
                  <a:txBody>
                    <a:bodyPr/>
                    <a:lstStyle/>
                    <a:p>
                      <a:pPr marL="105410">
                        <a:lnSpc>
                          <a:spcPct val="100000"/>
                        </a:lnSpc>
                      </a:pPr>
                      <a:r>
                        <a:rPr sz="800" dirty="0" smtClean="0">
                          <a:solidFill>
                            <a:srgbClr val="58595B"/>
                          </a:solidFill>
                          <a:latin typeface="Arial" panose="020B0604020202020204" pitchFamily="34" charset="0"/>
                          <a:cs typeface="Arial" panose="020B0604020202020204" pitchFamily="34" charset="0"/>
                        </a:rPr>
                        <a:t>Lexington Herald-Leader</a:t>
                      </a:r>
                      <a:endParaRPr sz="800">
                        <a:latin typeface="Arial" panose="020B0604020202020204" pitchFamily="34" charset="0"/>
                        <a:cs typeface="Arial" panose="020B0604020202020204" pitchFamily="34" charset="0"/>
                      </a:endParaRPr>
                    </a:p>
                  </a:txBody>
                  <a:tcPr marL="0" marR="0" marT="0" marB="0"/>
                </a:tc>
                <a:tc>
                  <a:txBody>
                    <a:bodyPr/>
                    <a:lstStyle/>
                    <a:p>
                      <a:pPr marL="213360">
                        <a:lnSpc>
                          <a:spcPct val="100000"/>
                        </a:lnSpc>
                      </a:pPr>
                      <a:r>
                        <a:rPr sz="800" dirty="0" smtClean="0">
                          <a:solidFill>
                            <a:srgbClr val="58595B"/>
                          </a:solidFill>
                          <a:latin typeface="Arial" panose="020B0604020202020204" pitchFamily="34" charset="0"/>
                          <a:cs typeface="Arial" panose="020B0604020202020204" pitchFamily="34" charset="0"/>
                        </a:rPr>
                        <a:t>Pacific Daily News</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17"/>
                  </a:ext>
                </a:extLst>
              </a:tr>
              <a:tr h="133350">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Bradenton Herald</a:t>
                      </a:r>
                      <a:endParaRPr sz="800">
                        <a:latin typeface="Arial" panose="020B0604020202020204" pitchFamily="34" charset="0"/>
                        <a:cs typeface="Arial" panose="020B0604020202020204" pitchFamily="34" charset="0"/>
                      </a:endParaRPr>
                    </a:p>
                  </a:txBody>
                  <a:tcPr marL="0" marR="0" marT="0" marB="0"/>
                </a:tc>
                <a:tc>
                  <a:txBody>
                    <a:bodyPr/>
                    <a:lstStyle/>
                    <a:p>
                      <a:pPr marL="166370">
                        <a:lnSpc>
                          <a:spcPct val="100000"/>
                        </a:lnSpc>
                      </a:pPr>
                      <a:r>
                        <a:rPr sz="800" dirty="0" smtClean="0">
                          <a:solidFill>
                            <a:srgbClr val="58595B"/>
                          </a:solidFill>
                          <a:latin typeface="Arial" panose="020B0604020202020204" pitchFamily="34" charset="0"/>
                          <a:cs typeface="Arial" panose="020B0604020202020204" pitchFamily="34" charset="0"/>
                        </a:rPr>
                        <a:t>F</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ontDoor</a:t>
                      </a:r>
                      <a:endParaRPr sz="800">
                        <a:latin typeface="Arial" panose="020B0604020202020204" pitchFamily="34" charset="0"/>
                        <a:cs typeface="Arial" panose="020B0604020202020204" pitchFamily="34" charset="0"/>
                      </a:endParaRPr>
                    </a:p>
                  </a:txBody>
                  <a:tcPr marL="0" marR="0" marT="0" marB="0"/>
                </a:tc>
                <a:tc>
                  <a:txBody>
                    <a:bodyPr/>
                    <a:lstStyle/>
                    <a:p>
                      <a:pPr marL="105410">
                        <a:lnSpc>
                          <a:spcPct val="100000"/>
                        </a:lnSpc>
                      </a:pPr>
                      <a:r>
                        <a:rPr sz="800" dirty="0" smtClean="0">
                          <a:solidFill>
                            <a:srgbClr val="58595B"/>
                          </a:solidFill>
                          <a:latin typeface="Arial" panose="020B0604020202020204" pitchFamily="34" charset="0"/>
                          <a:cs typeface="Arial" panose="020B0604020202020204" pitchFamily="34" charset="0"/>
                        </a:rPr>
                        <a:t>Livingston Daily P</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ess &amp; A</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gus</a:t>
                      </a:r>
                      <a:endParaRPr sz="800">
                        <a:latin typeface="Arial" panose="020B0604020202020204" pitchFamily="34" charset="0"/>
                        <a:cs typeface="Arial" panose="020B0604020202020204" pitchFamily="34" charset="0"/>
                      </a:endParaRPr>
                    </a:p>
                  </a:txBody>
                  <a:tcPr marL="0" marR="0" marT="0" marB="0"/>
                </a:tc>
                <a:tc>
                  <a:txBody>
                    <a:bodyPr/>
                    <a:lstStyle/>
                    <a:p>
                      <a:pPr marL="213360">
                        <a:lnSpc>
                          <a:spcPct val="100000"/>
                        </a:lnSpc>
                      </a:pPr>
                      <a:r>
                        <a:rPr sz="800" dirty="0" smtClean="0">
                          <a:solidFill>
                            <a:srgbClr val="58595B"/>
                          </a:solidFill>
                          <a:latin typeface="Arial" panose="020B0604020202020204" pitchFamily="34" charset="0"/>
                          <a:cs typeface="Arial" panose="020B0604020202020204" pitchFamily="34" charset="0"/>
                        </a:rPr>
                        <a:t>Palestine Herald-P</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ess</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18"/>
                  </a:ext>
                </a:extLst>
              </a:tr>
              <a:tr h="133350">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Burlington F</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ee P</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ess</a:t>
                      </a:r>
                      <a:endParaRPr sz="800">
                        <a:latin typeface="Arial" panose="020B0604020202020204" pitchFamily="34" charset="0"/>
                        <a:cs typeface="Arial" panose="020B0604020202020204" pitchFamily="34" charset="0"/>
                      </a:endParaRPr>
                    </a:p>
                  </a:txBody>
                  <a:tcPr marL="0" marR="0" marT="0" marB="0"/>
                </a:tc>
                <a:tc>
                  <a:txBody>
                    <a:bodyPr/>
                    <a:lstStyle/>
                    <a:p>
                      <a:pPr marL="166370">
                        <a:lnSpc>
                          <a:spcPct val="100000"/>
                        </a:lnSpc>
                      </a:pPr>
                      <a:r>
                        <a:rPr sz="800" dirty="0" smtClean="0">
                          <a:solidFill>
                            <a:srgbClr val="58595B"/>
                          </a:solidFill>
                          <a:latin typeface="Arial" panose="020B0604020202020204" pitchFamily="34" charset="0"/>
                          <a:cs typeface="Arial" panose="020B0604020202020204" pitchFamily="34" charset="0"/>
                        </a:rPr>
                        <a:t>Ft. Gibson </a:t>
                      </a:r>
                      <a:r>
                        <a:rPr sz="800" spc="-2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imes</a:t>
                      </a:r>
                      <a:endParaRPr sz="800">
                        <a:latin typeface="Arial" panose="020B0604020202020204" pitchFamily="34" charset="0"/>
                        <a:cs typeface="Arial" panose="020B0604020202020204" pitchFamily="34" charset="0"/>
                      </a:endParaRPr>
                    </a:p>
                  </a:txBody>
                  <a:tcPr marL="0" marR="0" marT="0" marB="0"/>
                </a:tc>
                <a:tc>
                  <a:txBody>
                    <a:bodyPr/>
                    <a:lstStyle/>
                    <a:p>
                      <a:pPr marL="105410">
                        <a:lnSpc>
                          <a:spcPct val="100000"/>
                        </a:lnSpc>
                      </a:pPr>
                      <a:r>
                        <a:rPr sz="800" dirty="0" smtClean="0">
                          <a:solidFill>
                            <a:srgbClr val="58595B"/>
                          </a:solidFill>
                          <a:latin typeface="Arial" panose="020B0604020202020204" pitchFamily="34" charset="0"/>
                          <a:cs typeface="Arial" panose="020B0604020202020204" pitchFamily="34" charset="0"/>
                        </a:rPr>
                        <a:t>Local.com</a:t>
                      </a:r>
                      <a:endParaRPr sz="800">
                        <a:latin typeface="Arial" panose="020B0604020202020204" pitchFamily="34" charset="0"/>
                        <a:cs typeface="Arial" panose="020B0604020202020204" pitchFamily="34" charset="0"/>
                      </a:endParaRPr>
                    </a:p>
                  </a:txBody>
                  <a:tcPr marL="0" marR="0" marT="0" marB="0"/>
                </a:tc>
                <a:tc>
                  <a:txBody>
                    <a:bodyPr/>
                    <a:lstStyle/>
                    <a:p>
                      <a:pPr marL="213360">
                        <a:lnSpc>
                          <a:spcPct val="100000"/>
                        </a:lnSpc>
                      </a:pPr>
                      <a:r>
                        <a:rPr sz="800" dirty="0" smtClean="0">
                          <a:solidFill>
                            <a:srgbClr val="58595B"/>
                          </a:solidFill>
                          <a:latin typeface="Arial" panose="020B0604020202020204" pitchFamily="34" charset="0"/>
                          <a:cs typeface="Arial" panose="020B0604020202020204" pitchFamily="34" charset="0"/>
                        </a:rPr>
                        <a:t>Palladium-Item</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19"/>
                  </a:ext>
                </a:extLst>
              </a:tr>
              <a:tr h="133350">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Cedar C</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eek Pilot</a:t>
                      </a:r>
                      <a:endParaRPr sz="800">
                        <a:latin typeface="Arial" panose="020B0604020202020204" pitchFamily="34" charset="0"/>
                        <a:cs typeface="Arial" panose="020B0604020202020204" pitchFamily="34" charset="0"/>
                      </a:endParaRPr>
                    </a:p>
                  </a:txBody>
                  <a:tcPr marL="0" marR="0" marT="0" marB="0"/>
                </a:tc>
                <a:tc>
                  <a:txBody>
                    <a:bodyPr/>
                    <a:lstStyle/>
                    <a:p>
                      <a:pPr marL="166370">
                        <a:lnSpc>
                          <a:spcPct val="100000"/>
                        </a:lnSpc>
                      </a:pPr>
                      <a:r>
                        <a:rPr sz="800" dirty="0" smtClean="0">
                          <a:solidFill>
                            <a:srgbClr val="58595B"/>
                          </a:solidFill>
                          <a:latin typeface="Arial" panose="020B0604020202020204" pitchFamily="34" charset="0"/>
                          <a:cs typeface="Arial" panose="020B0604020202020204" pitchFamily="34" charset="0"/>
                        </a:rPr>
                        <a:t>Gainesville Daily Register</a:t>
                      </a:r>
                      <a:endParaRPr sz="800">
                        <a:latin typeface="Arial" panose="020B0604020202020204" pitchFamily="34" charset="0"/>
                        <a:cs typeface="Arial" panose="020B0604020202020204" pitchFamily="34" charset="0"/>
                      </a:endParaRPr>
                    </a:p>
                  </a:txBody>
                  <a:tcPr marL="0" marR="0" marT="0" marB="0"/>
                </a:tc>
                <a:tc>
                  <a:txBody>
                    <a:bodyPr/>
                    <a:lstStyle/>
                    <a:p>
                      <a:pPr marL="105410">
                        <a:lnSpc>
                          <a:spcPct val="100000"/>
                        </a:lnSpc>
                      </a:pPr>
                      <a:r>
                        <a:rPr sz="800" dirty="0" smtClean="0">
                          <a:solidFill>
                            <a:srgbClr val="58595B"/>
                          </a:solidFill>
                          <a:latin typeface="Arial" panose="020B0604020202020204" pitchFamily="34" charset="0"/>
                          <a:cs typeface="Arial" panose="020B0604020202020204" pitchFamily="34" charset="0"/>
                        </a:rPr>
                        <a:t>Lockport Union-Sun &amp; Journal</a:t>
                      </a:r>
                      <a:endParaRPr sz="800">
                        <a:latin typeface="Arial" panose="020B0604020202020204" pitchFamily="34" charset="0"/>
                        <a:cs typeface="Arial" panose="020B0604020202020204" pitchFamily="34" charset="0"/>
                      </a:endParaRPr>
                    </a:p>
                  </a:txBody>
                  <a:tcPr marL="0" marR="0" marT="0" marB="0"/>
                </a:tc>
                <a:tc>
                  <a:txBody>
                    <a:bodyPr/>
                    <a:lstStyle/>
                    <a:p>
                      <a:pPr marL="213360">
                        <a:lnSpc>
                          <a:spcPct val="100000"/>
                        </a:lnSpc>
                      </a:pPr>
                      <a:r>
                        <a:rPr sz="800" dirty="0" smtClean="0">
                          <a:solidFill>
                            <a:srgbClr val="58595B"/>
                          </a:solidFill>
                          <a:latin typeface="Arial" panose="020B0604020202020204" pitchFamily="34" charset="0"/>
                          <a:cs typeface="Arial" panose="020B0604020202020204" pitchFamily="34" charset="0"/>
                        </a:rPr>
                        <a:t>Pauls </a:t>
                      </a:r>
                      <a:r>
                        <a:rPr sz="800" spc="-40" dirty="0" smtClean="0">
                          <a:solidFill>
                            <a:srgbClr val="58595B"/>
                          </a:solidFill>
                          <a:latin typeface="Arial" panose="020B0604020202020204" pitchFamily="34" charset="0"/>
                          <a:cs typeface="Arial" panose="020B0604020202020204" pitchFamily="34" charset="0"/>
                        </a:rPr>
                        <a:t>V</a:t>
                      </a:r>
                      <a:r>
                        <a:rPr sz="800" spc="0" dirty="0" smtClean="0">
                          <a:solidFill>
                            <a:srgbClr val="58595B"/>
                          </a:solidFill>
                          <a:latin typeface="Arial" panose="020B0604020202020204" pitchFamily="34" charset="0"/>
                          <a:cs typeface="Arial" panose="020B0604020202020204" pitchFamily="34" charset="0"/>
                        </a:rPr>
                        <a:t>alley Daily Democrat</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20"/>
                  </a:ext>
                </a:extLst>
              </a:tr>
              <a:tr h="133350">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Cent</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 Daily </a:t>
                      </a:r>
                      <a:r>
                        <a:rPr sz="800" spc="-2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imes</a:t>
                      </a:r>
                      <a:endParaRPr sz="800">
                        <a:latin typeface="Arial" panose="020B0604020202020204" pitchFamily="34" charset="0"/>
                        <a:cs typeface="Arial" panose="020B0604020202020204" pitchFamily="34" charset="0"/>
                      </a:endParaRPr>
                    </a:p>
                  </a:txBody>
                  <a:tcPr marL="0" marR="0" marT="0" marB="0"/>
                </a:tc>
                <a:tc>
                  <a:txBody>
                    <a:bodyPr/>
                    <a:lstStyle/>
                    <a:p>
                      <a:pPr marL="166370">
                        <a:lnSpc>
                          <a:spcPct val="100000"/>
                        </a:lnSpc>
                      </a:pPr>
                      <a:r>
                        <a:rPr sz="800" dirty="0" smtClean="0">
                          <a:solidFill>
                            <a:srgbClr val="58595B"/>
                          </a:solidFill>
                          <a:latin typeface="Arial" panose="020B0604020202020204" pitchFamily="34" charset="0"/>
                          <a:cs typeface="Arial" panose="020B0604020202020204" pitchFamily="34" charset="0"/>
                        </a:rPr>
                        <a:t>Glasgow Daily </a:t>
                      </a:r>
                      <a:r>
                        <a:rPr sz="800" spc="-2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imes</a:t>
                      </a:r>
                      <a:endParaRPr sz="800">
                        <a:latin typeface="Arial" panose="020B0604020202020204" pitchFamily="34" charset="0"/>
                        <a:cs typeface="Arial" panose="020B0604020202020204" pitchFamily="34" charset="0"/>
                      </a:endParaRPr>
                    </a:p>
                  </a:txBody>
                  <a:tcPr marL="0" marR="0" marT="0" marB="0"/>
                </a:tc>
                <a:tc>
                  <a:txBody>
                    <a:bodyPr/>
                    <a:lstStyle/>
                    <a:p>
                      <a:pPr marL="105410">
                        <a:lnSpc>
                          <a:spcPct val="100000"/>
                        </a:lnSpc>
                      </a:pPr>
                      <a:r>
                        <a:rPr sz="800" dirty="0" smtClean="0">
                          <a:solidFill>
                            <a:srgbClr val="58595B"/>
                          </a:solidFill>
                          <a:latin typeface="Arial" panose="020B0604020202020204" pitchFamily="34" charset="0"/>
                          <a:cs typeface="Arial" panose="020B0604020202020204" pitchFamily="34" charset="0"/>
                        </a:rPr>
                        <a:t>LoopNet</a:t>
                      </a:r>
                      <a:endParaRPr sz="800">
                        <a:latin typeface="Arial" panose="020B0604020202020204" pitchFamily="34" charset="0"/>
                        <a:cs typeface="Arial" panose="020B0604020202020204" pitchFamily="34" charset="0"/>
                      </a:endParaRPr>
                    </a:p>
                  </a:txBody>
                  <a:tcPr marL="0" marR="0" marT="0" marB="0"/>
                </a:tc>
                <a:tc>
                  <a:txBody>
                    <a:bodyPr/>
                    <a:lstStyle/>
                    <a:p>
                      <a:pPr marL="213360">
                        <a:lnSpc>
                          <a:spcPct val="100000"/>
                        </a:lnSpc>
                      </a:pPr>
                      <a:r>
                        <a:rPr sz="800" dirty="0" smtClean="0">
                          <a:solidFill>
                            <a:srgbClr val="58595B"/>
                          </a:solidFill>
                          <a:latin typeface="Arial" panose="020B0604020202020204" pitchFamily="34" charset="0"/>
                          <a:cs typeface="Arial" panose="020B0604020202020204" pitchFamily="34" charset="0"/>
                        </a:rPr>
                        <a:t>Pegasus News</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21"/>
                  </a:ext>
                </a:extLst>
              </a:tr>
              <a:tr h="133350">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Chicago </a:t>
                      </a:r>
                      <a:r>
                        <a:rPr sz="800" spc="-7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ribune</a:t>
                      </a:r>
                      <a:endParaRPr sz="800">
                        <a:latin typeface="Arial" panose="020B0604020202020204" pitchFamily="34" charset="0"/>
                        <a:cs typeface="Arial" panose="020B0604020202020204" pitchFamily="34" charset="0"/>
                      </a:endParaRPr>
                    </a:p>
                  </a:txBody>
                  <a:tcPr marL="0" marR="0" marT="0" marB="0"/>
                </a:tc>
                <a:tc>
                  <a:txBody>
                    <a:bodyPr/>
                    <a:lstStyle/>
                    <a:p>
                      <a:pPr marL="166370">
                        <a:lnSpc>
                          <a:spcPct val="100000"/>
                        </a:lnSpc>
                      </a:pPr>
                      <a:r>
                        <a:rPr sz="800" dirty="0" smtClean="0">
                          <a:solidFill>
                            <a:srgbClr val="58595B"/>
                          </a:solidFill>
                          <a:latin typeface="Arial" panose="020B0604020202020204" pitchFamily="34" charset="0"/>
                          <a:cs typeface="Arial" panose="020B0604020202020204" pitchFamily="34" charset="0"/>
                        </a:rPr>
                        <a:t>Gloucester Daily </a:t>
                      </a:r>
                      <a:r>
                        <a:rPr sz="800" spc="-2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imes</a:t>
                      </a:r>
                      <a:endParaRPr sz="800">
                        <a:latin typeface="Arial" panose="020B0604020202020204" pitchFamily="34" charset="0"/>
                        <a:cs typeface="Arial" panose="020B0604020202020204" pitchFamily="34" charset="0"/>
                      </a:endParaRPr>
                    </a:p>
                  </a:txBody>
                  <a:tcPr marL="0" marR="0" marT="0" marB="0"/>
                </a:tc>
                <a:tc>
                  <a:txBody>
                    <a:bodyPr/>
                    <a:lstStyle/>
                    <a:p>
                      <a:pPr marL="105410">
                        <a:lnSpc>
                          <a:spcPct val="100000"/>
                        </a:lnSpc>
                      </a:pPr>
                      <a:r>
                        <a:rPr sz="800" dirty="0" smtClean="0">
                          <a:solidFill>
                            <a:srgbClr val="58595B"/>
                          </a:solidFill>
                          <a:latin typeface="Arial" panose="020B0604020202020204" pitchFamily="34" charset="0"/>
                          <a:cs typeface="Arial" panose="020B0604020202020204" pitchFamily="34" charset="0"/>
                        </a:rPr>
                        <a:t>Los Angeles </a:t>
                      </a:r>
                      <a:r>
                        <a:rPr sz="800" spc="-2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imes</a:t>
                      </a:r>
                      <a:endParaRPr sz="800">
                        <a:latin typeface="Arial" panose="020B0604020202020204" pitchFamily="34" charset="0"/>
                        <a:cs typeface="Arial" panose="020B0604020202020204" pitchFamily="34" charset="0"/>
                      </a:endParaRPr>
                    </a:p>
                  </a:txBody>
                  <a:tcPr marL="0" marR="0" marT="0" marB="0"/>
                </a:tc>
                <a:tc>
                  <a:txBody>
                    <a:bodyPr/>
                    <a:lstStyle/>
                    <a:p>
                      <a:pPr marL="213360">
                        <a:lnSpc>
                          <a:spcPct val="100000"/>
                        </a:lnSpc>
                      </a:pPr>
                      <a:r>
                        <a:rPr sz="800" dirty="0" smtClean="0">
                          <a:solidFill>
                            <a:srgbClr val="58595B"/>
                          </a:solidFill>
                          <a:latin typeface="Arial" panose="020B0604020202020204" pitchFamily="34" charset="0"/>
                          <a:cs typeface="Arial" panose="020B0604020202020204" pitchFamily="34" charset="0"/>
                        </a:rPr>
                        <a:t>Pella Ch</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onicle</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22"/>
                  </a:ext>
                </a:extLst>
              </a:tr>
              <a:tr h="133350">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Chickasha Exp</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ess Star</a:t>
                      </a:r>
                      <a:endParaRPr sz="800">
                        <a:latin typeface="Arial" panose="020B0604020202020204" pitchFamily="34" charset="0"/>
                        <a:cs typeface="Arial" panose="020B0604020202020204" pitchFamily="34" charset="0"/>
                      </a:endParaRPr>
                    </a:p>
                  </a:txBody>
                  <a:tcPr marL="0" marR="0" marT="0" marB="0"/>
                </a:tc>
                <a:tc>
                  <a:txBody>
                    <a:bodyPr/>
                    <a:lstStyle/>
                    <a:p>
                      <a:pPr marL="166370">
                        <a:lnSpc>
                          <a:spcPct val="100000"/>
                        </a:lnSpc>
                      </a:pPr>
                      <a:r>
                        <a:rPr sz="800" dirty="0" smtClean="0">
                          <a:solidFill>
                            <a:srgbClr val="58595B"/>
                          </a:solidFill>
                          <a:latin typeface="Arial" panose="020B0604020202020204" pitchFamily="34" charset="0"/>
                          <a:cs typeface="Arial" panose="020B0604020202020204" pitchFamily="34" charset="0"/>
                        </a:rPr>
                        <a:t>GoHoming</a:t>
                      </a:r>
                      <a:endParaRPr sz="800">
                        <a:latin typeface="Arial" panose="020B0604020202020204" pitchFamily="34" charset="0"/>
                        <a:cs typeface="Arial" panose="020B0604020202020204" pitchFamily="34" charset="0"/>
                      </a:endParaRPr>
                    </a:p>
                  </a:txBody>
                  <a:tcPr marL="0" marR="0" marT="0" marB="0"/>
                </a:tc>
                <a:tc>
                  <a:txBody>
                    <a:bodyPr/>
                    <a:lstStyle/>
                    <a:p>
                      <a:pPr marL="105410">
                        <a:lnSpc>
                          <a:spcPct val="100000"/>
                        </a:lnSpc>
                      </a:pPr>
                      <a:r>
                        <a:rPr sz="800" dirty="0" smtClean="0">
                          <a:solidFill>
                            <a:srgbClr val="58595B"/>
                          </a:solidFill>
                          <a:latin typeface="Arial" panose="020B0604020202020204" pitchFamily="34" charset="0"/>
                          <a:cs typeface="Arial" panose="020B0604020202020204" pitchFamily="34" charset="0"/>
                        </a:rPr>
                        <a:t>luxsocal.com (qualifying listings)</a:t>
                      </a:r>
                      <a:endParaRPr sz="800">
                        <a:latin typeface="Arial" panose="020B0604020202020204" pitchFamily="34" charset="0"/>
                        <a:cs typeface="Arial" panose="020B0604020202020204" pitchFamily="34" charset="0"/>
                      </a:endParaRPr>
                    </a:p>
                  </a:txBody>
                  <a:tcPr marL="0" marR="0" marT="0" marB="0"/>
                </a:tc>
                <a:tc>
                  <a:txBody>
                    <a:bodyPr/>
                    <a:lstStyle/>
                    <a:p>
                      <a:pPr marL="213360">
                        <a:lnSpc>
                          <a:spcPct val="100000"/>
                        </a:lnSpc>
                      </a:pPr>
                      <a:r>
                        <a:rPr sz="800" dirty="0" smtClean="0">
                          <a:solidFill>
                            <a:srgbClr val="58595B"/>
                          </a:solidFill>
                          <a:latin typeface="Arial" panose="020B0604020202020204" pitchFamily="34" charset="0"/>
                          <a:cs typeface="Arial" panose="020B0604020202020204" pitchFamily="34" charset="0"/>
                        </a:rPr>
                        <a:t>Pensacola News Journal</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23"/>
                  </a:ext>
                </a:extLst>
              </a:tr>
              <a:tr h="133350">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Chillicothe Gazette</a:t>
                      </a:r>
                      <a:endParaRPr sz="800">
                        <a:latin typeface="Arial" panose="020B0604020202020204" pitchFamily="34" charset="0"/>
                        <a:cs typeface="Arial" panose="020B0604020202020204" pitchFamily="34" charset="0"/>
                      </a:endParaRPr>
                    </a:p>
                  </a:txBody>
                  <a:tcPr marL="0" marR="0" marT="0" marB="0"/>
                </a:tc>
                <a:tc>
                  <a:txBody>
                    <a:bodyPr/>
                    <a:lstStyle/>
                    <a:p>
                      <a:pPr marL="166370">
                        <a:lnSpc>
                          <a:spcPct val="100000"/>
                        </a:lnSpc>
                      </a:pPr>
                      <a:r>
                        <a:rPr sz="800" dirty="0" smtClean="0">
                          <a:solidFill>
                            <a:srgbClr val="58595B"/>
                          </a:solidFill>
                          <a:latin typeface="Arial" panose="020B0604020202020204" pitchFamily="34" charset="0"/>
                          <a:cs typeface="Arial" panose="020B0604020202020204" pitchFamily="34" charset="0"/>
                        </a:rPr>
                        <a:t>Goshen News</a:t>
                      </a:r>
                      <a:endParaRPr sz="800">
                        <a:latin typeface="Arial" panose="020B0604020202020204" pitchFamily="34" charset="0"/>
                        <a:cs typeface="Arial" panose="020B0604020202020204" pitchFamily="34" charset="0"/>
                      </a:endParaRPr>
                    </a:p>
                  </a:txBody>
                  <a:tcPr marL="0" marR="0" marT="0" marB="0"/>
                </a:tc>
                <a:tc>
                  <a:txBody>
                    <a:bodyPr/>
                    <a:lstStyle/>
                    <a:p>
                      <a:pPr marL="105410">
                        <a:lnSpc>
                          <a:spcPct val="100000"/>
                        </a:lnSpc>
                      </a:pPr>
                      <a:r>
                        <a:rPr sz="800" dirty="0" smtClean="0">
                          <a:solidFill>
                            <a:srgbClr val="58595B"/>
                          </a:solidFill>
                          <a:latin typeface="Arial" panose="020B0604020202020204" pitchFamily="34" charset="0"/>
                          <a:cs typeface="Arial" panose="020B0604020202020204" pitchFamily="34" charset="0"/>
                        </a:rPr>
                        <a:t>Luxu</a:t>
                      </a:r>
                      <a:r>
                        <a:rPr sz="800" spc="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y Regist</a:t>
                      </a:r>
                      <a:r>
                        <a:rPr sz="800" spc="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y</a:t>
                      </a:r>
                      <a:endParaRPr sz="800">
                        <a:latin typeface="Arial" panose="020B0604020202020204" pitchFamily="34" charset="0"/>
                        <a:cs typeface="Arial" panose="020B0604020202020204" pitchFamily="34" charset="0"/>
                      </a:endParaRPr>
                    </a:p>
                  </a:txBody>
                  <a:tcPr marL="0" marR="0" marT="0" marB="0"/>
                </a:tc>
                <a:tc>
                  <a:txBody>
                    <a:bodyPr/>
                    <a:lstStyle/>
                    <a:p>
                      <a:pPr marL="213360">
                        <a:lnSpc>
                          <a:spcPct val="100000"/>
                        </a:lnSpc>
                      </a:pPr>
                      <a:r>
                        <a:rPr sz="800" dirty="0" smtClean="0">
                          <a:solidFill>
                            <a:srgbClr val="58595B"/>
                          </a:solidFill>
                          <a:latin typeface="Arial" panose="020B0604020202020204" pitchFamily="34" charset="0"/>
                          <a:cs typeface="Arial" panose="020B0604020202020204" pitchFamily="34" charset="0"/>
                        </a:rPr>
                        <a:t>Picayune Item</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24"/>
                  </a:ext>
                </a:extLst>
              </a:tr>
              <a:tr h="133350">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Citizen-</a:t>
                      </a:r>
                      <a:r>
                        <a:rPr sz="800" spc="-2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imes</a:t>
                      </a:r>
                      <a:endParaRPr sz="800">
                        <a:latin typeface="Arial" panose="020B0604020202020204" pitchFamily="34" charset="0"/>
                        <a:cs typeface="Arial" panose="020B0604020202020204" pitchFamily="34" charset="0"/>
                      </a:endParaRPr>
                    </a:p>
                  </a:txBody>
                  <a:tcPr marL="0" marR="0" marT="0" marB="0"/>
                </a:tc>
                <a:tc>
                  <a:txBody>
                    <a:bodyPr/>
                    <a:lstStyle/>
                    <a:p>
                      <a:pPr marL="166370">
                        <a:lnSpc>
                          <a:spcPct val="100000"/>
                        </a:lnSpc>
                      </a:pPr>
                      <a:r>
                        <a:rPr sz="800" dirty="0" smtClean="0">
                          <a:solidFill>
                            <a:srgbClr val="58595B"/>
                          </a:solidFill>
                          <a:latin typeface="Arial" panose="020B0604020202020204" pitchFamily="34" charset="0"/>
                          <a:cs typeface="Arial" panose="020B0604020202020204" pitchFamily="34" charset="0"/>
                        </a:rPr>
                        <a:t>Grand </a:t>
                      </a:r>
                      <a:r>
                        <a:rPr sz="800" spc="-7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raverse Herald</a:t>
                      </a:r>
                      <a:endParaRPr sz="800">
                        <a:latin typeface="Arial" panose="020B0604020202020204" pitchFamily="34" charset="0"/>
                        <a:cs typeface="Arial" panose="020B0604020202020204" pitchFamily="34" charset="0"/>
                      </a:endParaRPr>
                    </a:p>
                  </a:txBody>
                  <a:tcPr marL="0" marR="0" marT="0" marB="0"/>
                </a:tc>
                <a:tc>
                  <a:txBody>
                    <a:bodyPr/>
                    <a:lstStyle/>
                    <a:p>
                      <a:pPr marL="105410">
                        <a:lnSpc>
                          <a:spcPct val="100000"/>
                        </a:lnSpc>
                      </a:pPr>
                      <a:r>
                        <a:rPr sz="800" dirty="0" smtClean="0">
                          <a:solidFill>
                            <a:srgbClr val="58595B"/>
                          </a:solidFill>
                          <a:latin typeface="Arial" panose="020B0604020202020204" pitchFamily="34" charset="0"/>
                          <a:cs typeface="Arial" panose="020B0604020202020204" pitchFamily="34" charset="0"/>
                        </a:rPr>
                        <a:t>Lycos Classifieds</a:t>
                      </a:r>
                      <a:endParaRPr sz="800">
                        <a:latin typeface="Arial" panose="020B0604020202020204" pitchFamily="34" charset="0"/>
                        <a:cs typeface="Arial" panose="020B0604020202020204" pitchFamily="34" charset="0"/>
                      </a:endParaRPr>
                    </a:p>
                  </a:txBody>
                  <a:tcPr marL="0" marR="0" marT="0" marB="0"/>
                </a:tc>
                <a:tc>
                  <a:txBody>
                    <a:bodyPr/>
                    <a:lstStyle/>
                    <a:p>
                      <a:pPr marL="213360">
                        <a:lnSpc>
                          <a:spcPct val="100000"/>
                        </a:lnSpc>
                      </a:pPr>
                      <a:r>
                        <a:rPr sz="800" dirty="0" smtClean="0">
                          <a:solidFill>
                            <a:srgbClr val="58595B"/>
                          </a:solidFill>
                          <a:latin typeface="Arial" panose="020B0604020202020204" pitchFamily="34" charset="0"/>
                          <a:cs typeface="Arial" panose="020B0604020202020204" pitchFamily="34" charset="0"/>
                        </a:rPr>
                        <a:t>Pilot Media</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25"/>
                  </a:ext>
                </a:extLst>
              </a:tr>
              <a:tr h="133350">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Cla</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emo</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 Daily P</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og</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ess</a:t>
                      </a:r>
                      <a:endParaRPr sz="800">
                        <a:latin typeface="Arial" panose="020B0604020202020204" pitchFamily="34" charset="0"/>
                        <a:cs typeface="Arial" panose="020B0604020202020204" pitchFamily="34" charset="0"/>
                      </a:endParaRPr>
                    </a:p>
                  </a:txBody>
                  <a:tcPr marL="0" marR="0" marT="0" marB="0"/>
                </a:tc>
                <a:tc>
                  <a:txBody>
                    <a:bodyPr/>
                    <a:lstStyle/>
                    <a:p>
                      <a:pPr marL="166370">
                        <a:lnSpc>
                          <a:spcPct val="100000"/>
                        </a:lnSpc>
                      </a:pPr>
                      <a:r>
                        <a:rPr sz="800" dirty="0" smtClean="0">
                          <a:solidFill>
                            <a:srgbClr val="58595B"/>
                          </a:solidFill>
                          <a:latin typeface="Arial" panose="020B0604020202020204" pitchFamily="34" charset="0"/>
                          <a:cs typeface="Arial" panose="020B0604020202020204" pitchFamily="34" charset="0"/>
                        </a:rPr>
                        <a:t>Grayson Journal Enqui</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er</a:t>
                      </a:r>
                      <a:endParaRPr sz="800">
                        <a:latin typeface="Arial" panose="020B0604020202020204" pitchFamily="34" charset="0"/>
                        <a:cs typeface="Arial" panose="020B0604020202020204" pitchFamily="34" charset="0"/>
                      </a:endParaRPr>
                    </a:p>
                  </a:txBody>
                  <a:tcPr marL="0" marR="0" marT="0" marB="0"/>
                </a:tc>
                <a:tc>
                  <a:txBody>
                    <a:bodyPr/>
                    <a:lstStyle/>
                    <a:p>
                      <a:pPr marL="105410">
                        <a:lnSpc>
                          <a:spcPct val="100000"/>
                        </a:lnSpc>
                      </a:pPr>
                      <a:r>
                        <a:rPr sz="800" dirty="0" smtClean="0">
                          <a:solidFill>
                            <a:srgbClr val="58595B"/>
                          </a:solidFill>
                          <a:latin typeface="Arial" panose="020B0604020202020204" pitchFamily="34" charset="0"/>
                          <a:cs typeface="Arial" panose="020B0604020202020204" pitchFamily="34" charset="0"/>
                        </a:rPr>
                        <a:t>Maine Homes</a:t>
                      </a:r>
                      <a:endParaRPr sz="800">
                        <a:latin typeface="Arial" panose="020B0604020202020204" pitchFamily="34" charset="0"/>
                        <a:cs typeface="Arial" panose="020B0604020202020204" pitchFamily="34" charset="0"/>
                      </a:endParaRPr>
                    </a:p>
                  </a:txBody>
                  <a:tcPr marL="0" marR="0" marT="0" marB="0"/>
                </a:tc>
                <a:tc>
                  <a:txBody>
                    <a:bodyPr/>
                    <a:lstStyle/>
                    <a:p>
                      <a:pPr marL="213360">
                        <a:lnSpc>
                          <a:spcPct val="100000"/>
                        </a:lnSpc>
                      </a:pPr>
                      <a:r>
                        <a:rPr sz="800" dirty="0" smtClean="0">
                          <a:solidFill>
                            <a:srgbClr val="58595B"/>
                          </a:solidFill>
                          <a:latin typeface="Arial" panose="020B0604020202020204" pitchFamily="34" charset="0"/>
                          <a:cs typeface="Arial" panose="020B0604020202020204" pitchFamily="34" charset="0"/>
                        </a:rPr>
                        <a:t>Poughkeepsie Journal</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26"/>
                  </a:ext>
                </a:extLst>
              </a:tr>
              <a:tr h="133350">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Classified Ad Network (CNHI-CAN)</a:t>
                      </a:r>
                      <a:endParaRPr sz="800">
                        <a:latin typeface="Arial" panose="020B0604020202020204" pitchFamily="34" charset="0"/>
                        <a:cs typeface="Arial" panose="020B0604020202020204" pitchFamily="34" charset="0"/>
                      </a:endParaRPr>
                    </a:p>
                  </a:txBody>
                  <a:tcPr marL="0" marR="0" marT="0" marB="0"/>
                </a:tc>
                <a:tc>
                  <a:txBody>
                    <a:bodyPr/>
                    <a:lstStyle/>
                    <a:p>
                      <a:pPr marL="166370">
                        <a:lnSpc>
                          <a:spcPct val="100000"/>
                        </a:lnSpc>
                      </a:pPr>
                      <a:r>
                        <a:rPr sz="800" dirty="0" smtClean="0">
                          <a:solidFill>
                            <a:srgbClr val="58595B"/>
                          </a:solidFill>
                          <a:latin typeface="Arial" panose="020B0604020202020204" pitchFamily="34" charset="0"/>
                          <a:cs typeface="Arial" panose="020B0604020202020204" pitchFamily="34" charset="0"/>
                        </a:rPr>
                        <a:t>G</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eat Falls </a:t>
                      </a:r>
                      <a:r>
                        <a:rPr sz="800" spc="-7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ribune</a:t>
                      </a:r>
                      <a:endParaRPr sz="800">
                        <a:latin typeface="Arial" panose="020B0604020202020204" pitchFamily="34" charset="0"/>
                        <a:cs typeface="Arial" panose="020B0604020202020204" pitchFamily="34" charset="0"/>
                      </a:endParaRPr>
                    </a:p>
                  </a:txBody>
                  <a:tcPr marL="0" marR="0" marT="0" marB="0"/>
                </a:tc>
                <a:tc>
                  <a:txBody>
                    <a:bodyPr/>
                    <a:lstStyle/>
                    <a:p>
                      <a:pPr marL="105410">
                        <a:lnSpc>
                          <a:spcPct val="100000"/>
                        </a:lnSpc>
                      </a:pPr>
                      <a:r>
                        <a:rPr sz="800" dirty="0" smtClean="0">
                          <a:solidFill>
                            <a:srgbClr val="58595B"/>
                          </a:solidFill>
                          <a:latin typeface="Arial" panose="020B0604020202020204" pitchFamily="34" charset="0"/>
                          <a:cs typeface="Arial" panose="020B0604020202020204" pitchFamily="34" charset="0"/>
                        </a:rPr>
                        <a:t>Mankato F</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ee P</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ess</a:t>
                      </a:r>
                      <a:endParaRPr sz="800">
                        <a:latin typeface="Arial" panose="020B0604020202020204" pitchFamily="34" charset="0"/>
                        <a:cs typeface="Arial" panose="020B0604020202020204" pitchFamily="34" charset="0"/>
                      </a:endParaRPr>
                    </a:p>
                  </a:txBody>
                  <a:tcPr marL="0" marR="0" marT="0" marB="0"/>
                </a:tc>
                <a:tc>
                  <a:txBody>
                    <a:bodyPr/>
                    <a:lstStyle/>
                    <a:p>
                      <a:pPr marL="213360">
                        <a:lnSpc>
                          <a:spcPct val="100000"/>
                        </a:lnSpc>
                      </a:pPr>
                      <a:r>
                        <a:rPr sz="800" dirty="0" smtClean="0">
                          <a:solidFill>
                            <a:srgbClr val="58595B"/>
                          </a:solidFill>
                          <a:latin typeface="Arial" panose="020B0604020202020204" pitchFamily="34" charset="0"/>
                          <a:cs typeface="Arial" panose="020B0604020202020204" pitchFamily="34" charset="0"/>
                        </a:rPr>
                        <a:t>P</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ess &amp; Sun-Bulletin</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27"/>
                  </a:ext>
                </a:extLst>
              </a:tr>
              <a:tr h="133350">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Cleburne </a:t>
                      </a:r>
                      <a:r>
                        <a:rPr sz="800" spc="-2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imes Review</a:t>
                      </a:r>
                      <a:endParaRPr sz="800">
                        <a:latin typeface="Arial" panose="020B0604020202020204" pitchFamily="34" charset="0"/>
                        <a:cs typeface="Arial" panose="020B0604020202020204" pitchFamily="34" charset="0"/>
                      </a:endParaRPr>
                    </a:p>
                  </a:txBody>
                  <a:tcPr marL="0" marR="0" marT="0" marB="0"/>
                </a:tc>
                <a:tc>
                  <a:txBody>
                    <a:bodyPr/>
                    <a:lstStyle/>
                    <a:p>
                      <a:pPr marL="166370">
                        <a:lnSpc>
                          <a:spcPct val="100000"/>
                        </a:lnSpc>
                      </a:pPr>
                      <a:r>
                        <a:rPr sz="800" dirty="0" smtClean="0">
                          <a:solidFill>
                            <a:srgbClr val="58595B"/>
                          </a:solidFill>
                          <a:latin typeface="Arial" panose="020B0604020202020204" pitchFamily="34" charset="0"/>
                          <a:cs typeface="Arial" panose="020B0604020202020204" pitchFamily="34" charset="0"/>
                        </a:rPr>
                        <a:t>G</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een Bay P</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ess-Gazette</a:t>
                      </a:r>
                      <a:endParaRPr sz="800">
                        <a:latin typeface="Arial" panose="020B0604020202020204" pitchFamily="34" charset="0"/>
                        <a:cs typeface="Arial" panose="020B0604020202020204" pitchFamily="34" charset="0"/>
                      </a:endParaRPr>
                    </a:p>
                  </a:txBody>
                  <a:tcPr marL="0" marR="0" marT="0" marB="0"/>
                </a:tc>
                <a:tc>
                  <a:txBody>
                    <a:bodyPr/>
                    <a:lstStyle/>
                    <a:p>
                      <a:pPr marL="105410">
                        <a:lnSpc>
                          <a:spcPct val="100000"/>
                        </a:lnSpc>
                      </a:pPr>
                      <a:r>
                        <a:rPr sz="800" dirty="0" smtClean="0">
                          <a:solidFill>
                            <a:srgbClr val="58595B"/>
                          </a:solidFill>
                          <a:latin typeface="Arial" panose="020B0604020202020204" pitchFamily="34" charset="0"/>
                          <a:cs typeface="Arial" panose="020B0604020202020204" pitchFamily="34" charset="0"/>
                        </a:rPr>
                        <a:t>Marshfield News-Herald</a:t>
                      </a:r>
                      <a:endParaRPr sz="800">
                        <a:latin typeface="Arial" panose="020B0604020202020204" pitchFamily="34" charset="0"/>
                        <a:cs typeface="Arial" panose="020B0604020202020204" pitchFamily="34" charset="0"/>
                      </a:endParaRPr>
                    </a:p>
                  </a:txBody>
                  <a:tcPr marL="0" marR="0" marT="0" marB="0"/>
                </a:tc>
                <a:tc>
                  <a:txBody>
                    <a:bodyPr/>
                    <a:lstStyle/>
                    <a:p>
                      <a:pPr marL="213360">
                        <a:lnSpc>
                          <a:spcPct val="100000"/>
                        </a:lnSpc>
                      </a:pPr>
                      <a:r>
                        <a:rPr sz="800" dirty="0" smtClean="0">
                          <a:solidFill>
                            <a:srgbClr val="58595B"/>
                          </a:solidFill>
                          <a:latin typeface="Arial" panose="020B0604020202020204" pitchFamily="34" charset="0"/>
                          <a:cs typeface="Arial" panose="020B0604020202020204" pitchFamily="34" charset="0"/>
                        </a:rPr>
                        <a:t>P</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ess of Atlantic City</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28"/>
                  </a:ext>
                </a:extLst>
              </a:tr>
              <a:tr h="133350">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Clinton Herald</a:t>
                      </a:r>
                      <a:endParaRPr sz="800">
                        <a:latin typeface="Arial" panose="020B0604020202020204" pitchFamily="34" charset="0"/>
                        <a:cs typeface="Arial" panose="020B0604020202020204" pitchFamily="34" charset="0"/>
                      </a:endParaRPr>
                    </a:p>
                  </a:txBody>
                  <a:tcPr marL="0" marR="0" marT="0" marB="0"/>
                </a:tc>
                <a:tc>
                  <a:txBody>
                    <a:bodyPr/>
                    <a:lstStyle/>
                    <a:p>
                      <a:pPr marL="166370">
                        <a:lnSpc>
                          <a:spcPct val="100000"/>
                        </a:lnSpc>
                      </a:pPr>
                      <a:r>
                        <a:rPr sz="800" dirty="0" smtClean="0">
                          <a:solidFill>
                            <a:srgbClr val="58595B"/>
                          </a:solidFill>
                          <a:latin typeface="Arial" panose="020B0604020202020204" pitchFamily="34" charset="0"/>
                          <a:cs typeface="Arial" panose="020B0604020202020204" pitchFamily="34" charset="0"/>
                        </a:rPr>
                        <a:t>G</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eensbu</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g Daily News</a:t>
                      </a:r>
                      <a:endParaRPr sz="800">
                        <a:latin typeface="Arial" panose="020B0604020202020204" pitchFamily="34" charset="0"/>
                        <a:cs typeface="Arial" panose="020B0604020202020204" pitchFamily="34" charset="0"/>
                      </a:endParaRPr>
                    </a:p>
                  </a:txBody>
                  <a:tcPr marL="0" marR="0" marT="0" marB="0"/>
                </a:tc>
                <a:tc>
                  <a:txBody>
                    <a:bodyPr/>
                    <a:lstStyle/>
                    <a:p>
                      <a:pPr marL="105410">
                        <a:lnSpc>
                          <a:spcPct val="100000"/>
                        </a:lnSpc>
                      </a:pPr>
                      <a:r>
                        <a:rPr sz="800" dirty="0" smtClean="0">
                          <a:solidFill>
                            <a:srgbClr val="58595B"/>
                          </a:solidFill>
                          <a:latin typeface="Arial" panose="020B0604020202020204" pitchFamily="34" charset="0"/>
                          <a:cs typeface="Arial" panose="020B0604020202020204" pitchFamily="34" charset="0"/>
                        </a:rPr>
                        <a:t>McAlester News-Capital</a:t>
                      </a:r>
                      <a:endParaRPr sz="800">
                        <a:latin typeface="Arial" panose="020B0604020202020204" pitchFamily="34" charset="0"/>
                        <a:cs typeface="Arial" panose="020B0604020202020204" pitchFamily="34" charset="0"/>
                      </a:endParaRPr>
                    </a:p>
                  </a:txBody>
                  <a:tcPr marL="0" marR="0" marT="0" marB="0"/>
                </a:tc>
                <a:tc>
                  <a:txBody>
                    <a:bodyPr/>
                    <a:lstStyle/>
                    <a:p>
                      <a:pPr marL="213360">
                        <a:lnSpc>
                          <a:spcPct val="100000"/>
                        </a:lnSpc>
                      </a:pPr>
                      <a:r>
                        <a:rPr sz="800" dirty="0" smtClean="0">
                          <a:solidFill>
                            <a:srgbClr val="58595B"/>
                          </a:solidFill>
                          <a:latin typeface="Arial" panose="020B0604020202020204" pitchFamily="34" charset="0"/>
                          <a:cs typeface="Arial" panose="020B0604020202020204" pitchFamily="34" charset="0"/>
                        </a:rPr>
                        <a:t>Princeton </a:t>
                      </a:r>
                      <a:r>
                        <a:rPr sz="800" spc="-2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imes</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29"/>
                  </a:ext>
                </a:extLst>
              </a:tr>
              <a:tr h="133350">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CLRSea</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ch.com</a:t>
                      </a:r>
                      <a:endParaRPr sz="800">
                        <a:latin typeface="Arial" panose="020B0604020202020204" pitchFamily="34" charset="0"/>
                        <a:cs typeface="Arial" panose="020B0604020202020204" pitchFamily="34" charset="0"/>
                      </a:endParaRPr>
                    </a:p>
                  </a:txBody>
                  <a:tcPr marL="0" marR="0" marT="0" marB="0"/>
                </a:tc>
                <a:tc>
                  <a:txBody>
                    <a:bodyPr/>
                    <a:lstStyle/>
                    <a:p>
                      <a:pPr marL="166370">
                        <a:lnSpc>
                          <a:spcPct val="100000"/>
                        </a:lnSpc>
                      </a:pPr>
                      <a:r>
                        <a:rPr sz="800" dirty="0" smtClean="0">
                          <a:solidFill>
                            <a:srgbClr val="58595B"/>
                          </a:solidFill>
                          <a:latin typeface="Arial" panose="020B0604020202020204" pitchFamily="34" charset="0"/>
                          <a:cs typeface="Arial" panose="020B0604020202020204" pitchFamily="34" charset="0"/>
                        </a:rPr>
                        <a:t>G</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eenup News-</a:t>
                      </a:r>
                      <a:r>
                        <a:rPr sz="800" spc="-2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imes</a:t>
                      </a:r>
                      <a:endParaRPr sz="800" dirty="0">
                        <a:latin typeface="Arial" panose="020B0604020202020204" pitchFamily="34" charset="0"/>
                        <a:cs typeface="Arial" panose="020B0604020202020204" pitchFamily="34" charset="0"/>
                      </a:endParaRPr>
                    </a:p>
                  </a:txBody>
                  <a:tcPr marL="0" marR="0" marT="0" marB="0"/>
                </a:tc>
                <a:tc>
                  <a:txBody>
                    <a:bodyPr/>
                    <a:lstStyle/>
                    <a:p>
                      <a:pPr marL="105410">
                        <a:lnSpc>
                          <a:spcPct val="100000"/>
                        </a:lnSpc>
                      </a:pPr>
                      <a:r>
                        <a:rPr sz="800" dirty="0" smtClean="0">
                          <a:solidFill>
                            <a:srgbClr val="58595B"/>
                          </a:solidFill>
                          <a:latin typeface="Arial" panose="020B0604020202020204" pitchFamily="34" charset="0"/>
                          <a:cs typeface="Arial" panose="020B0604020202020204" pitchFamily="34" charset="0"/>
                        </a:rPr>
                        <a:t>McC</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ea</a:t>
                      </a:r>
                      <a:r>
                        <a:rPr sz="800" spc="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y County Reco</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d</a:t>
                      </a:r>
                      <a:endParaRPr sz="800">
                        <a:latin typeface="Arial" panose="020B0604020202020204" pitchFamily="34" charset="0"/>
                        <a:cs typeface="Arial" panose="020B0604020202020204" pitchFamily="34" charset="0"/>
                      </a:endParaRPr>
                    </a:p>
                  </a:txBody>
                  <a:tcPr marL="0" marR="0" marT="0" marB="0"/>
                </a:tc>
                <a:tc>
                  <a:txBody>
                    <a:bodyPr/>
                    <a:lstStyle/>
                    <a:p>
                      <a:pPr marL="213360">
                        <a:lnSpc>
                          <a:spcPct val="100000"/>
                        </a:lnSpc>
                      </a:pPr>
                      <a:r>
                        <a:rPr sz="800" dirty="0" smtClean="0">
                          <a:solidFill>
                            <a:srgbClr val="58595B"/>
                          </a:solidFill>
                          <a:latin typeface="Arial" panose="020B0604020202020204" pitchFamily="34" charset="0"/>
                          <a:cs typeface="Arial" panose="020B0604020202020204" pitchFamily="34" charset="0"/>
                        </a:rPr>
                        <a:t>P</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opBot.com</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30"/>
                  </a:ext>
                </a:extLst>
              </a:tr>
              <a:tr h="133350">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Comcast</a:t>
                      </a:r>
                      <a:endParaRPr sz="800">
                        <a:latin typeface="Arial" panose="020B0604020202020204" pitchFamily="34" charset="0"/>
                        <a:cs typeface="Arial" panose="020B0604020202020204" pitchFamily="34" charset="0"/>
                      </a:endParaRPr>
                    </a:p>
                  </a:txBody>
                  <a:tcPr marL="0" marR="0" marT="0" marB="0"/>
                </a:tc>
                <a:tc>
                  <a:txBody>
                    <a:bodyPr/>
                    <a:lstStyle/>
                    <a:p>
                      <a:pPr marL="166370">
                        <a:lnSpc>
                          <a:spcPct val="100000"/>
                        </a:lnSpc>
                      </a:pPr>
                      <a:r>
                        <a:rPr sz="800" dirty="0" smtClean="0">
                          <a:solidFill>
                            <a:srgbClr val="58595B"/>
                          </a:solidFill>
                          <a:latin typeface="Arial" panose="020B0604020202020204" pitchFamily="34" charset="0"/>
                          <a:cs typeface="Arial" panose="020B0604020202020204" pitchFamily="34" charset="0"/>
                        </a:rPr>
                        <a:t>G</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eenville Herald Banner</a:t>
                      </a:r>
                      <a:endParaRPr sz="800">
                        <a:latin typeface="Arial" panose="020B0604020202020204" pitchFamily="34" charset="0"/>
                        <a:cs typeface="Arial" panose="020B0604020202020204" pitchFamily="34" charset="0"/>
                      </a:endParaRPr>
                    </a:p>
                  </a:txBody>
                  <a:tcPr marL="0" marR="0" marT="0" marB="0"/>
                </a:tc>
                <a:tc>
                  <a:txBody>
                    <a:bodyPr/>
                    <a:lstStyle/>
                    <a:p>
                      <a:pPr marL="105410">
                        <a:lnSpc>
                          <a:spcPct val="100000"/>
                        </a:lnSpc>
                      </a:pPr>
                      <a:r>
                        <a:rPr sz="800" dirty="0" smtClean="0">
                          <a:solidFill>
                            <a:srgbClr val="58595B"/>
                          </a:solidFill>
                          <a:latin typeface="Arial" panose="020B0604020202020204" pitchFamily="34" charset="0"/>
                          <a:cs typeface="Arial" panose="020B0604020202020204" pitchFamily="34" charset="0"/>
                        </a:rPr>
                        <a:t>Media General</a:t>
                      </a:r>
                      <a:endParaRPr sz="800">
                        <a:latin typeface="Arial" panose="020B0604020202020204" pitchFamily="34" charset="0"/>
                        <a:cs typeface="Arial" panose="020B0604020202020204" pitchFamily="34" charset="0"/>
                      </a:endParaRPr>
                    </a:p>
                  </a:txBody>
                  <a:tcPr marL="0" marR="0" marT="0" marB="0"/>
                </a:tc>
                <a:tc>
                  <a:txBody>
                    <a:bodyPr/>
                    <a:lstStyle/>
                    <a:p>
                      <a:pPr marL="213360">
                        <a:lnSpc>
                          <a:spcPct val="100000"/>
                        </a:lnSpc>
                      </a:pPr>
                      <a:r>
                        <a:rPr sz="800" dirty="0" smtClean="0">
                          <a:solidFill>
                            <a:srgbClr val="58595B"/>
                          </a:solidFill>
                          <a:latin typeface="Arial" panose="020B0604020202020204" pitchFamily="34" charset="0"/>
                          <a:cs typeface="Arial" panose="020B0604020202020204" pitchFamily="34" charset="0"/>
                        </a:rPr>
                        <a:t>P</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operty Shark</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31"/>
                  </a:ext>
                </a:extLst>
              </a:tr>
              <a:tr h="133350">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Comme</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ce Journal</a:t>
                      </a:r>
                      <a:endParaRPr sz="800">
                        <a:latin typeface="Arial" panose="020B0604020202020204" pitchFamily="34" charset="0"/>
                        <a:cs typeface="Arial" panose="020B0604020202020204" pitchFamily="34" charset="0"/>
                      </a:endParaRPr>
                    </a:p>
                  </a:txBody>
                  <a:tcPr marL="0" marR="0" marT="0" marB="0"/>
                </a:tc>
                <a:tc>
                  <a:txBody>
                    <a:bodyPr/>
                    <a:lstStyle/>
                    <a:p>
                      <a:pPr marL="166370">
                        <a:lnSpc>
                          <a:spcPct val="100000"/>
                        </a:lnSpc>
                      </a:pPr>
                      <a:r>
                        <a:rPr sz="800" dirty="0" smtClean="0">
                          <a:solidFill>
                            <a:srgbClr val="58595B"/>
                          </a:solidFill>
                          <a:latin typeface="Arial" panose="020B0604020202020204" pitchFamily="34" charset="0"/>
                          <a:cs typeface="Arial" panose="020B0604020202020204" pitchFamily="34" charset="0"/>
                        </a:rPr>
                        <a:t>Hartshorne Sun</a:t>
                      </a:r>
                      <a:endParaRPr sz="800">
                        <a:latin typeface="Arial" panose="020B0604020202020204" pitchFamily="34" charset="0"/>
                        <a:cs typeface="Arial" panose="020B0604020202020204" pitchFamily="34" charset="0"/>
                      </a:endParaRPr>
                    </a:p>
                  </a:txBody>
                  <a:tcPr marL="0" marR="0" marT="0" marB="0"/>
                </a:tc>
                <a:tc>
                  <a:txBody>
                    <a:bodyPr/>
                    <a:lstStyle/>
                    <a:p>
                      <a:pPr marL="105410">
                        <a:lnSpc>
                          <a:spcPct val="100000"/>
                        </a:lnSpc>
                      </a:pPr>
                      <a:r>
                        <a:rPr sz="800" dirty="0" smtClean="0">
                          <a:solidFill>
                            <a:srgbClr val="58595B"/>
                          </a:solidFill>
                          <a:latin typeface="Arial" panose="020B0604020202020204" pitchFamily="34" charset="0"/>
                          <a:cs typeface="Arial" panose="020B0604020202020204" pitchFamily="34" charset="0"/>
                        </a:rPr>
                        <a:t>Milita</a:t>
                      </a:r>
                      <a:r>
                        <a:rPr sz="800" spc="5" dirty="0" smtClean="0">
                          <a:solidFill>
                            <a:srgbClr val="58595B"/>
                          </a:solidFill>
                          <a:latin typeface="Arial" panose="020B0604020202020204" pitchFamily="34" charset="0"/>
                          <a:cs typeface="Arial" panose="020B0604020202020204" pitchFamily="34" charset="0"/>
                        </a:rPr>
                        <a:t>r</a:t>
                      </a:r>
                      <a:r>
                        <a:rPr sz="800" spc="-65" dirty="0" smtClean="0">
                          <a:solidFill>
                            <a:srgbClr val="58595B"/>
                          </a:solidFill>
                          <a:latin typeface="Arial" panose="020B0604020202020204" pitchFamily="34" charset="0"/>
                          <a:cs typeface="Arial" panose="020B0604020202020204" pitchFamily="34" charset="0"/>
                        </a:rPr>
                        <a:t>y</a:t>
                      </a:r>
                      <a:r>
                        <a:rPr sz="800" spc="0" dirty="0" smtClean="0">
                          <a:solidFill>
                            <a:srgbClr val="58595B"/>
                          </a:solidFill>
                          <a:latin typeface="Arial" panose="020B0604020202020204" pitchFamily="34" charset="0"/>
                          <a:cs typeface="Arial" panose="020B0604020202020204" pitchFamily="34" charset="0"/>
                        </a:rPr>
                        <a:t>.com</a:t>
                      </a:r>
                      <a:endParaRPr sz="800">
                        <a:latin typeface="Arial" panose="020B0604020202020204" pitchFamily="34" charset="0"/>
                        <a:cs typeface="Arial" panose="020B0604020202020204" pitchFamily="34" charset="0"/>
                      </a:endParaRPr>
                    </a:p>
                  </a:txBody>
                  <a:tcPr marL="0" marR="0" marT="0" marB="0"/>
                </a:tc>
                <a:tc>
                  <a:txBody>
                    <a:bodyPr/>
                    <a:lstStyle/>
                    <a:p>
                      <a:pPr marL="213360">
                        <a:lnSpc>
                          <a:spcPct val="100000"/>
                        </a:lnSpc>
                      </a:pPr>
                      <a:r>
                        <a:rPr sz="800" dirty="0" smtClean="0">
                          <a:solidFill>
                            <a:srgbClr val="58595B"/>
                          </a:solidFill>
                          <a:latin typeface="Arial" panose="020B0604020202020204" pitchFamily="34" charset="0"/>
                          <a:cs typeface="Arial" panose="020B0604020202020204" pitchFamily="34" charset="0"/>
                        </a:rPr>
                        <a:t>P</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opertyPursuit.com</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32"/>
                  </a:ext>
                </a:extLst>
              </a:tr>
              <a:tr h="133350">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Comme</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cial Appeal</a:t>
                      </a:r>
                      <a:endParaRPr sz="800">
                        <a:latin typeface="Arial" panose="020B0604020202020204" pitchFamily="34" charset="0"/>
                        <a:cs typeface="Arial" panose="020B0604020202020204" pitchFamily="34" charset="0"/>
                      </a:endParaRPr>
                    </a:p>
                  </a:txBody>
                  <a:tcPr marL="0" marR="0" marT="0" marB="0"/>
                </a:tc>
                <a:tc>
                  <a:txBody>
                    <a:bodyPr/>
                    <a:lstStyle/>
                    <a:p>
                      <a:pPr marL="166370">
                        <a:lnSpc>
                          <a:spcPct val="100000"/>
                        </a:lnSpc>
                      </a:pPr>
                      <a:r>
                        <a:rPr sz="800" dirty="0" smtClean="0">
                          <a:solidFill>
                            <a:srgbClr val="58595B"/>
                          </a:solidFill>
                          <a:latin typeface="Arial" panose="020B0604020202020204" pitchFamily="34" charset="0"/>
                          <a:cs typeface="Arial" panose="020B0604020202020204" pitchFamily="34" charset="0"/>
                        </a:rPr>
                        <a:t>Hattiesbu</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g American</a:t>
                      </a:r>
                      <a:endParaRPr sz="800">
                        <a:latin typeface="Arial" panose="020B0604020202020204" pitchFamily="34" charset="0"/>
                        <a:cs typeface="Arial" panose="020B0604020202020204" pitchFamily="34" charset="0"/>
                      </a:endParaRPr>
                    </a:p>
                  </a:txBody>
                  <a:tcPr marL="0" marR="0" marT="0" marB="0"/>
                </a:tc>
                <a:tc>
                  <a:txBody>
                    <a:bodyPr/>
                    <a:lstStyle/>
                    <a:p>
                      <a:pPr marL="105410">
                        <a:lnSpc>
                          <a:spcPct val="100000"/>
                        </a:lnSpc>
                      </a:pPr>
                      <a:r>
                        <a:rPr sz="800" dirty="0" smtClean="0">
                          <a:solidFill>
                            <a:srgbClr val="58595B"/>
                          </a:solidFill>
                          <a:latin typeface="Arial" panose="020B0604020202020204" pitchFamily="34" charset="0"/>
                          <a:cs typeface="Arial" panose="020B0604020202020204" pitchFamily="34" charset="0"/>
                        </a:rPr>
                        <a:t>Mineral </a:t>
                      </a:r>
                      <a:r>
                        <a:rPr sz="800" spc="-40" dirty="0" smtClean="0">
                          <a:solidFill>
                            <a:srgbClr val="58595B"/>
                          </a:solidFill>
                          <a:latin typeface="Arial" panose="020B0604020202020204" pitchFamily="34" charset="0"/>
                          <a:cs typeface="Arial" panose="020B0604020202020204" pitchFamily="34" charset="0"/>
                        </a:rPr>
                        <a:t>W</a:t>
                      </a:r>
                      <a:r>
                        <a:rPr sz="800" spc="0" dirty="0" smtClean="0">
                          <a:solidFill>
                            <a:srgbClr val="58595B"/>
                          </a:solidFill>
                          <a:latin typeface="Arial" panose="020B0604020202020204" pitchFamily="34" charset="0"/>
                          <a:cs typeface="Arial" panose="020B0604020202020204" pitchFamily="34" charset="0"/>
                        </a:rPr>
                        <a:t>ells Index</a:t>
                      </a:r>
                      <a:endParaRPr sz="800">
                        <a:latin typeface="Arial" panose="020B0604020202020204" pitchFamily="34" charset="0"/>
                        <a:cs typeface="Arial" panose="020B0604020202020204" pitchFamily="34" charset="0"/>
                      </a:endParaRPr>
                    </a:p>
                  </a:txBody>
                  <a:tcPr marL="0" marR="0" marT="0" marB="0"/>
                </a:tc>
                <a:tc>
                  <a:txBody>
                    <a:bodyPr/>
                    <a:lstStyle/>
                    <a:p>
                      <a:pPr marL="213360">
                        <a:lnSpc>
                          <a:spcPct val="100000"/>
                        </a:lnSpc>
                      </a:pPr>
                      <a:r>
                        <a:rPr sz="800" dirty="0" smtClean="0">
                          <a:solidFill>
                            <a:srgbClr val="58595B"/>
                          </a:solidFill>
                          <a:latin typeface="Arial" panose="020B0604020202020204" pitchFamily="34" charset="0"/>
                          <a:cs typeface="Arial" panose="020B0604020202020204" pitchFamily="34" charset="0"/>
                        </a:rPr>
                        <a:t>Prudential.com</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33"/>
                  </a:ext>
                </a:extLst>
              </a:tr>
              <a:tr h="133350">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Comme</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cial News</a:t>
                      </a:r>
                      <a:endParaRPr sz="800">
                        <a:latin typeface="Arial" panose="020B0604020202020204" pitchFamily="34" charset="0"/>
                        <a:cs typeface="Arial" panose="020B0604020202020204" pitchFamily="34" charset="0"/>
                      </a:endParaRPr>
                    </a:p>
                  </a:txBody>
                  <a:tcPr marL="0" marR="0" marT="0" marB="0"/>
                </a:tc>
                <a:tc>
                  <a:txBody>
                    <a:bodyPr/>
                    <a:lstStyle/>
                    <a:p>
                      <a:pPr marL="166370">
                        <a:lnSpc>
                          <a:spcPct val="100000"/>
                        </a:lnSpc>
                      </a:pPr>
                      <a:r>
                        <a:rPr sz="800" dirty="0" smtClean="0">
                          <a:solidFill>
                            <a:srgbClr val="58595B"/>
                          </a:solidFill>
                          <a:latin typeface="Arial" panose="020B0604020202020204" pitchFamily="34" charset="0"/>
                          <a:cs typeface="Arial" panose="020B0604020202020204" pitchFamily="34" charset="0"/>
                        </a:rPr>
                        <a:t>Hendricks County Flyer</a:t>
                      </a:r>
                      <a:endParaRPr sz="800">
                        <a:latin typeface="Arial" panose="020B0604020202020204" pitchFamily="34" charset="0"/>
                        <a:cs typeface="Arial" panose="020B0604020202020204" pitchFamily="34" charset="0"/>
                      </a:endParaRPr>
                    </a:p>
                  </a:txBody>
                  <a:tcPr marL="0" marR="0" marT="0" marB="0"/>
                </a:tc>
                <a:tc>
                  <a:txBody>
                    <a:bodyPr/>
                    <a:lstStyle/>
                    <a:p>
                      <a:pPr marL="105410">
                        <a:lnSpc>
                          <a:spcPct val="100000"/>
                        </a:lnSpc>
                      </a:pPr>
                      <a:r>
                        <a:rPr sz="800" dirty="0" smtClean="0">
                          <a:solidFill>
                            <a:srgbClr val="58595B"/>
                          </a:solidFill>
                          <a:latin typeface="Arial" panose="020B0604020202020204" pitchFamily="34" charset="0"/>
                          <a:cs typeface="Arial" panose="020B0604020202020204" pitchFamily="34" charset="0"/>
                        </a:rPr>
                        <a:t>Mlive</a:t>
                      </a:r>
                      <a:endParaRPr sz="800">
                        <a:latin typeface="Arial" panose="020B0604020202020204" pitchFamily="34" charset="0"/>
                        <a:cs typeface="Arial" panose="020B0604020202020204" pitchFamily="34" charset="0"/>
                      </a:endParaRPr>
                    </a:p>
                  </a:txBody>
                  <a:tcPr marL="0" marR="0" marT="0" marB="0"/>
                </a:tc>
                <a:tc>
                  <a:txBody>
                    <a:bodyPr/>
                    <a:lstStyle/>
                    <a:p>
                      <a:pPr marL="213360">
                        <a:lnSpc>
                          <a:spcPct val="100000"/>
                        </a:lnSpc>
                      </a:pPr>
                      <a:r>
                        <a:rPr sz="800" dirty="0" smtClean="0">
                          <a:solidFill>
                            <a:srgbClr val="58595B"/>
                          </a:solidFill>
                          <a:latin typeface="Arial" panose="020B0604020202020204" pitchFamily="34" charset="0"/>
                          <a:cs typeface="Arial" panose="020B0604020202020204" pitchFamily="34" charset="0"/>
                        </a:rPr>
                        <a:t>PrudentialCal.com</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34"/>
                  </a:ext>
                </a:extLst>
              </a:tr>
              <a:tr h="133350">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Commonwealth Journal</a:t>
                      </a:r>
                      <a:endParaRPr sz="800">
                        <a:latin typeface="Arial" panose="020B0604020202020204" pitchFamily="34" charset="0"/>
                        <a:cs typeface="Arial" panose="020B0604020202020204" pitchFamily="34" charset="0"/>
                      </a:endParaRPr>
                    </a:p>
                  </a:txBody>
                  <a:tcPr marL="0" marR="0" marT="0" marB="0"/>
                </a:tc>
                <a:tc>
                  <a:txBody>
                    <a:bodyPr/>
                    <a:lstStyle/>
                    <a:p>
                      <a:pPr marL="166370">
                        <a:lnSpc>
                          <a:spcPct val="100000"/>
                        </a:lnSpc>
                      </a:pPr>
                      <a:r>
                        <a:rPr sz="800" dirty="0" smtClean="0">
                          <a:solidFill>
                            <a:srgbClr val="58595B"/>
                          </a:solidFill>
                          <a:latin typeface="Arial" panose="020B0604020202020204" pitchFamily="34" charset="0"/>
                          <a:cs typeface="Arial" panose="020B0604020202020204" pitchFamily="34" charset="0"/>
                        </a:rPr>
                        <a:t>Herald </a:t>
                      </a:r>
                      <a:r>
                        <a:rPr sz="800" spc="-2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imes Reporter</a:t>
                      </a:r>
                      <a:endParaRPr sz="800">
                        <a:latin typeface="Arial" panose="020B0604020202020204" pitchFamily="34" charset="0"/>
                        <a:cs typeface="Arial" panose="020B0604020202020204" pitchFamily="34" charset="0"/>
                      </a:endParaRPr>
                    </a:p>
                  </a:txBody>
                  <a:tcPr marL="0" marR="0" marT="0" marB="0"/>
                </a:tc>
                <a:tc>
                  <a:txBody>
                    <a:bodyPr/>
                    <a:lstStyle/>
                    <a:p>
                      <a:pPr marL="105410">
                        <a:lnSpc>
                          <a:spcPct val="100000"/>
                        </a:lnSpc>
                      </a:pPr>
                      <a:r>
                        <a:rPr sz="800" dirty="0" smtClean="0">
                          <a:solidFill>
                            <a:srgbClr val="58595B"/>
                          </a:solidFill>
                          <a:latin typeface="Arial" panose="020B0604020202020204" pitchFamily="34" charset="0"/>
                          <a:cs typeface="Arial" panose="020B0604020202020204" pitchFamily="34" charset="0"/>
                        </a:rPr>
                        <a:t>Modesto Bee</a:t>
                      </a:r>
                      <a:endParaRPr sz="800">
                        <a:latin typeface="Arial" panose="020B0604020202020204" pitchFamily="34" charset="0"/>
                        <a:cs typeface="Arial" panose="020B0604020202020204" pitchFamily="34" charset="0"/>
                      </a:endParaRPr>
                    </a:p>
                  </a:txBody>
                  <a:tcPr marL="0" marR="0" marT="0" marB="0"/>
                </a:tc>
                <a:tc>
                  <a:txBody>
                    <a:bodyPr/>
                    <a:lstStyle/>
                    <a:p>
                      <a:pPr marL="213360">
                        <a:lnSpc>
                          <a:spcPct val="100000"/>
                        </a:lnSpc>
                      </a:pPr>
                      <a:r>
                        <a:rPr sz="800" dirty="0" smtClean="0">
                          <a:solidFill>
                            <a:srgbClr val="58595B"/>
                          </a:solidFill>
                          <a:latin typeface="Arial" panose="020B0604020202020204" pitchFamily="34" charset="0"/>
                          <a:cs typeface="Arial" panose="020B0604020202020204" pitchFamily="34" charset="0"/>
                        </a:rPr>
                        <a:t>P</a:t>
                      </a:r>
                      <a:r>
                        <a:rPr sz="800" spc="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yor Daily </a:t>
                      </a:r>
                      <a:r>
                        <a:rPr sz="800" spc="-2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imes</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35"/>
                  </a:ext>
                </a:extLst>
              </a:tr>
              <a:tr h="133350">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Contra Costa </a:t>
                      </a:r>
                      <a:r>
                        <a:rPr sz="800" spc="-2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imes</a:t>
                      </a:r>
                      <a:endParaRPr sz="800">
                        <a:latin typeface="Arial" panose="020B0604020202020204" pitchFamily="34" charset="0"/>
                        <a:cs typeface="Arial" panose="020B0604020202020204" pitchFamily="34" charset="0"/>
                      </a:endParaRPr>
                    </a:p>
                  </a:txBody>
                  <a:tcPr marL="0" marR="0" marT="0" marB="0"/>
                </a:tc>
                <a:tc>
                  <a:txBody>
                    <a:bodyPr/>
                    <a:lstStyle/>
                    <a:p>
                      <a:pPr marL="166370">
                        <a:lnSpc>
                          <a:spcPct val="100000"/>
                        </a:lnSpc>
                      </a:pPr>
                      <a:r>
                        <a:rPr sz="800" dirty="0" smtClean="0">
                          <a:solidFill>
                            <a:srgbClr val="58595B"/>
                          </a:solidFill>
                          <a:latin typeface="Arial" panose="020B0604020202020204" pitchFamily="34" charset="0"/>
                          <a:cs typeface="Arial" panose="020B0604020202020204" pitchFamily="34" charset="0"/>
                        </a:rPr>
                        <a:t>Home Magazine</a:t>
                      </a:r>
                      <a:endParaRPr sz="800">
                        <a:latin typeface="Arial" panose="020B0604020202020204" pitchFamily="34" charset="0"/>
                        <a:cs typeface="Arial" panose="020B0604020202020204" pitchFamily="34" charset="0"/>
                      </a:endParaRPr>
                    </a:p>
                  </a:txBody>
                  <a:tcPr marL="0" marR="0" marT="0" marB="0"/>
                </a:tc>
                <a:tc>
                  <a:txBody>
                    <a:bodyPr/>
                    <a:lstStyle/>
                    <a:p>
                      <a:pPr marL="105410">
                        <a:lnSpc>
                          <a:spcPct val="100000"/>
                        </a:lnSpc>
                      </a:pPr>
                      <a:r>
                        <a:rPr sz="800" dirty="0" smtClean="0">
                          <a:solidFill>
                            <a:srgbClr val="58595B"/>
                          </a:solidFill>
                          <a:latin typeface="Arial" panose="020B0604020202020204" pitchFamily="34" charset="0"/>
                          <a:cs typeface="Arial" panose="020B0604020202020204" pitchFamily="34" charset="0"/>
                        </a:rPr>
                        <a:t>Monte</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ey County Herald</a:t>
                      </a:r>
                      <a:endParaRPr sz="800">
                        <a:latin typeface="Arial" panose="020B0604020202020204" pitchFamily="34" charset="0"/>
                        <a:cs typeface="Arial" panose="020B0604020202020204" pitchFamily="34" charset="0"/>
                      </a:endParaRPr>
                    </a:p>
                  </a:txBody>
                  <a:tcPr marL="0" marR="0" marT="0" marB="0"/>
                </a:tc>
                <a:tc>
                  <a:txBody>
                    <a:bodyPr/>
                    <a:lstStyle/>
                    <a:p>
                      <a:pPr marL="213360">
                        <a:lnSpc>
                          <a:spcPct val="100000"/>
                        </a:lnSpc>
                      </a:pPr>
                      <a:r>
                        <a:rPr sz="800" dirty="0" smtClean="0">
                          <a:solidFill>
                            <a:srgbClr val="58595B"/>
                          </a:solidFill>
                          <a:latin typeface="Arial" panose="020B0604020202020204" pitchFamily="34" charset="0"/>
                          <a:cs typeface="Arial" panose="020B0604020202020204" pitchFamily="34" charset="0"/>
                        </a:rPr>
                        <a:t>Realto</a:t>
                      </a:r>
                      <a:r>
                        <a:rPr sz="800" spc="-100"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.com</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36"/>
                  </a:ext>
                </a:extLst>
              </a:tr>
              <a:tr h="133350">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Cooperstown Crier</a:t>
                      </a:r>
                      <a:endParaRPr sz="800">
                        <a:latin typeface="Arial" panose="020B0604020202020204" pitchFamily="34" charset="0"/>
                        <a:cs typeface="Arial" panose="020B0604020202020204" pitchFamily="34" charset="0"/>
                      </a:endParaRPr>
                    </a:p>
                  </a:txBody>
                  <a:tcPr marL="0" marR="0" marT="0" marB="0"/>
                </a:tc>
                <a:tc>
                  <a:txBody>
                    <a:bodyPr/>
                    <a:lstStyle/>
                    <a:p>
                      <a:pPr marL="166370">
                        <a:lnSpc>
                          <a:spcPct val="100000"/>
                        </a:lnSpc>
                      </a:pPr>
                      <a:r>
                        <a:rPr sz="800" dirty="0" smtClean="0">
                          <a:solidFill>
                            <a:srgbClr val="58595B"/>
                          </a:solidFill>
                          <a:latin typeface="Arial" panose="020B0604020202020204" pitchFamily="34" charset="0"/>
                          <a:cs typeface="Arial" panose="020B0604020202020204" pitchFamily="34" charset="0"/>
                        </a:rPr>
                        <a:t>Home News </a:t>
                      </a:r>
                      <a:r>
                        <a:rPr sz="800" spc="-7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ribune</a:t>
                      </a:r>
                      <a:endParaRPr sz="800">
                        <a:latin typeface="Arial" panose="020B0604020202020204" pitchFamily="34" charset="0"/>
                        <a:cs typeface="Arial" panose="020B0604020202020204" pitchFamily="34" charset="0"/>
                      </a:endParaRPr>
                    </a:p>
                  </a:txBody>
                  <a:tcPr marL="0" marR="0" marT="0" marB="0"/>
                </a:tc>
                <a:tc>
                  <a:txBody>
                    <a:bodyPr/>
                    <a:lstStyle/>
                    <a:p>
                      <a:pPr marL="105410">
                        <a:lnSpc>
                          <a:spcPct val="100000"/>
                        </a:lnSpc>
                      </a:pPr>
                      <a:r>
                        <a:rPr sz="800" dirty="0" smtClean="0">
                          <a:solidFill>
                            <a:srgbClr val="58595B"/>
                          </a:solidFill>
                          <a:latin typeface="Arial" panose="020B0604020202020204" pitchFamily="34" charset="0"/>
                          <a:cs typeface="Arial" panose="020B0604020202020204" pitchFamily="34" charset="0"/>
                        </a:rPr>
                        <a:t>Montgome</a:t>
                      </a:r>
                      <a:r>
                        <a:rPr sz="800" spc="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y Advertiser</a:t>
                      </a:r>
                      <a:endParaRPr sz="800">
                        <a:latin typeface="Arial" panose="020B0604020202020204" pitchFamily="34" charset="0"/>
                        <a:cs typeface="Arial" panose="020B0604020202020204" pitchFamily="34" charset="0"/>
                      </a:endParaRPr>
                    </a:p>
                  </a:txBody>
                  <a:tcPr marL="0" marR="0" marT="0" marB="0"/>
                </a:tc>
                <a:tc>
                  <a:txBody>
                    <a:bodyPr/>
                    <a:lstStyle/>
                    <a:p>
                      <a:pPr marL="213360">
                        <a:lnSpc>
                          <a:spcPct val="100000"/>
                        </a:lnSpc>
                      </a:pPr>
                      <a:r>
                        <a:rPr sz="800" dirty="0" smtClean="0">
                          <a:solidFill>
                            <a:srgbClr val="58595B"/>
                          </a:solidFill>
                          <a:latin typeface="Arial" panose="020B0604020202020204" pitchFamily="34" charset="0"/>
                          <a:cs typeface="Arial" panose="020B0604020202020204" pitchFamily="34" charset="0"/>
                        </a:rPr>
                        <a:t>Realty</a:t>
                      </a:r>
                      <a:r>
                        <a:rPr sz="800" spc="-7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rac</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37"/>
                  </a:ext>
                </a:extLst>
              </a:tr>
              <a:tr h="133350">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Co</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dele Dispatch</a:t>
                      </a:r>
                      <a:endParaRPr sz="800">
                        <a:latin typeface="Arial" panose="020B0604020202020204" pitchFamily="34" charset="0"/>
                        <a:cs typeface="Arial" panose="020B0604020202020204" pitchFamily="34" charset="0"/>
                      </a:endParaRPr>
                    </a:p>
                  </a:txBody>
                  <a:tcPr marL="0" marR="0" marT="0" marB="0"/>
                </a:tc>
                <a:tc>
                  <a:txBody>
                    <a:bodyPr/>
                    <a:lstStyle/>
                    <a:p>
                      <a:pPr marL="166370">
                        <a:lnSpc>
                          <a:spcPct val="100000"/>
                        </a:lnSpc>
                      </a:pPr>
                      <a:r>
                        <a:rPr sz="800" dirty="0" smtClean="0">
                          <a:solidFill>
                            <a:srgbClr val="58595B"/>
                          </a:solidFill>
                          <a:latin typeface="Arial" panose="020B0604020202020204" pitchFamily="34" charset="0"/>
                          <a:cs typeface="Arial" panose="020B0604020202020204" pitchFamily="34" charset="0"/>
                        </a:rPr>
                        <a:t>Home on the </a:t>
                      </a:r>
                      <a:r>
                        <a:rPr sz="800" spc="-7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ube</a:t>
                      </a:r>
                      <a:endParaRPr sz="800">
                        <a:latin typeface="Arial" panose="020B0604020202020204" pitchFamily="34" charset="0"/>
                        <a:cs typeface="Arial" panose="020B0604020202020204" pitchFamily="34" charset="0"/>
                      </a:endParaRPr>
                    </a:p>
                  </a:txBody>
                  <a:tcPr marL="0" marR="0" marT="0" marB="0"/>
                </a:tc>
                <a:tc>
                  <a:txBody>
                    <a:bodyPr/>
                    <a:lstStyle/>
                    <a:p>
                      <a:pPr marL="105410">
                        <a:lnSpc>
                          <a:spcPct val="100000"/>
                        </a:lnSpc>
                      </a:pPr>
                      <a:r>
                        <a:rPr sz="800" dirty="0" smtClean="0">
                          <a:solidFill>
                            <a:srgbClr val="58595B"/>
                          </a:solidFill>
                          <a:latin typeface="Arial" panose="020B0604020202020204" pitchFamily="34" charset="0"/>
                          <a:cs typeface="Arial" panose="020B0604020202020204" pitchFamily="34" charset="0"/>
                        </a:rPr>
                        <a:t>Montgome</a:t>
                      </a:r>
                      <a:r>
                        <a:rPr sz="800" spc="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y Herald</a:t>
                      </a:r>
                      <a:endParaRPr sz="800">
                        <a:latin typeface="Arial" panose="020B0604020202020204" pitchFamily="34" charset="0"/>
                        <a:cs typeface="Arial" panose="020B0604020202020204" pitchFamily="34" charset="0"/>
                      </a:endParaRPr>
                    </a:p>
                  </a:txBody>
                  <a:tcPr marL="0" marR="0" marT="0" marB="0"/>
                </a:tc>
                <a:tc>
                  <a:txBody>
                    <a:bodyPr/>
                    <a:lstStyle/>
                    <a:p>
                      <a:pPr marL="213360">
                        <a:lnSpc>
                          <a:spcPct val="100000"/>
                        </a:lnSpc>
                      </a:pPr>
                      <a:r>
                        <a:rPr sz="800" dirty="0" smtClean="0">
                          <a:solidFill>
                            <a:srgbClr val="58595B"/>
                          </a:solidFill>
                          <a:latin typeface="Arial" panose="020B0604020202020204" pitchFamily="34" charset="0"/>
                          <a:cs typeface="Arial" panose="020B0604020202020204" pitchFamily="34" charset="0"/>
                        </a:rPr>
                        <a:t>Relif</a:t>
                      </a:r>
                      <a:r>
                        <a:rPr sz="800" spc="-65" dirty="0" smtClean="0">
                          <a:solidFill>
                            <a:srgbClr val="58595B"/>
                          </a:solidFill>
                          <a:latin typeface="Arial" panose="020B0604020202020204" pitchFamily="34" charset="0"/>
                          <a:cs typeface="Arial" panose="020B0604020202020204" pitchFamily="34" charset="0"/>
                        </a:rPr>
                        <a:t>y</a:t>
                      </a:r>
                      <a:r>
                        <a:rPr sz="800" spc="0" dirty="0" smtClean="0">
                          <a:solidFill>
                            <a:srgbClr val="58595B"/>
                          </a:solidFill>
                          <a:latin typeface="Arial" panose="020B0604020202020204" pitchFamily="34" charset="0"/>
                          <a:cs typeface="Arial" panose="020B0604020202020204" pitchFamily="34" charset="0"/>
                        </a:rPr>
                        <a:t>.com</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38"/>
                  </a:ext>
                </a:extLst>
              </a:tr>
              <a:tr h="133350">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Corsicana Daily Sun</a:t>
                      </a:r>
                      <a:endParaRPr sz="800">
                        <a:latin typeface="Arial" panose="020B0604020202020204" pitchFamily="34" charset="0"/>
                        <a:cs typeface="Arial" panose="020B0604020202020204" pitchFamily="34" charset="0"/>
                      </a:endParaRPr>
                    </a:p>
                  </a:txBody>
                  <a:tcPr marL="0" marR="0" marT="0" marB="0"/>
                </a:tc>
                <a:tc>
                  <a:txBody>
                    <a:bodyPr/>
                    <a:lstStyle/>
                    <a:p>
                      <a:pPr marL="166370">
                        <a:lnSpc>
                          <a:spcPct val="100000"/>
                        </a:lnSpc>
                      </a:pPr>
                      <a:r>
                        <a:rPr sz="800" dirty="0" smtClean="0">
                          <a:solidFill>
                            <a:srgbClr val="58595B"/>
                          </a:solidFill>
                          <a:latin typeface="Arial" panose="020B0604020202020204" pitchFamily="34" charset="0"/>
                          <a:cs typeface="Arial" panose="020B0604020202020204" pitchFamily="34" charset="0"/>
                        </a:rPr>
                        <a:t>Home</a:t>
                      </a:r>
                      <a:r>
                        <a:rPr sz="800" spc="-10" dirty="0" smtClean="0">
                          <a:solidFill>
                            <a:srgbClr val="58595B"/>
                          </a:solidFill>
                          <a:latin typeface="Arial" panose="020B0604020202020204" pitchFamily="34" charset="0"/>
                          <a:cs typeface="Arial" panose="020B0604020202020204" pitchFamily="34" charset="0"/>
                        </a:rPr>
                        <a:t>A</a:t>
                      </a:r>
                      <a:r>
                        <a:rPr sz="800" spc="0" dirty="0" smtClean="0">
                          <a:solidFill>
                            <a:srgbClr val="58595B"/>
                          </a:solidFill>
                          <a:latin typeface="Arial" panose="020B0604020202020204" pitchFamily="34" charset="0"/>
                          <a:cs typeface="Arial" panose="020B0604020202020204" pitchFamily="34" charset="0"/>
                        </a:rPr>
                        <a:t>way Real Estate</a:t>
                      </a:r>
                      <a:endParaRPr sz="800">
                        <a:latin typeface="Arial" panose="020B0604020202020204" pitchFamily="34" charset="0"/>
                        <a:cs typeface="Arial" panose="020B0604020202020204" pitchFamily="34" charset="0"/>
                      </a:endParaRPr>
                    </a:p>
                  </a:txBody>
                  <a:tcPr marL="0" marR="0" marT="0" marB="0"/>
                </a:tc>
                <a:tc>
                  <a:txBody>
                    <a:bodyPr/>
                    <a:lstStyle/>
                    <a:p>
                      <a:pPr marL="105410">
                        <a:lnSpc>
                          <a:spcPct val="100000"/>
                        </a:lnSpc>
                      </a:pPr>
                      <a:r>
                        <a:rPr sz="800" dirty="0" smtClean="0">
                          <a:solidFill>
                            <a:srgbClr val="58595B"/>
                          </a:solidFill>
                          <a:latin typeface="Arial" panose="020B0604020202020204" pitchFamily="34" charset="0"/>
                          <a:cs typeface="Arial" panose="020B0604020202020204" pitchFamily="34" charset="0"/>
                        </a:rPr>
                        <a:t>Mo</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ehead News</a:t>
                      </a:r>
                      <a:endParaRPr sz="800">
                        <a:latin typeface="Arial" panose="020B0604020202020204" pitchFamily="34" charset="0"/>
                        <a:cs typeface="Arial" panose="020B0604020202020204" pitchFamily="34" charset="0"/>
                      </a:endParaRPr>
                    </a:p>
                  </a:txBody>
                  <a:tcPr marL="0" marR="0" marT="0" marB="0"/>
                </a:tc>
                <a:tc>
                  <a:txBody>
                    <a:bodyPr/>
                    <a:lstStyle/>
                    <a:p>
                      <a:pPr marL="213360">
                        <a:lnSpc>
                          <a:spcPct val="100000"/>
                        </a:lnSpc>
                      </a:pPr>
                      <a:r>
                        <a:rPr sz="800" dirty="0" smtClean="0">
                          <a:solidFill>
                            <a:srgbClr val="58595B"/>
                          </a:solidFill>
                          <a:latin typeface="Arial" panose="020B0604020202020204" pitchFamily="34" charset="0"/>
                          <a:cs typeface="Arial" panose="020B0604020202020204" pitchFamily="34" charset="0"/>
                        </a:rPr>
                        <a:t>Relocation.com</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39"/>
                  </a:ext>
                </a:extLst>
              </a:tr>
              <a:tr h="133350">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Coshocton </a:t>
                      </a:r>
                      <a:r>
                        <a:rPr sz="800" spc="-7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ribune</a:t>
                      </a:r>
                      <a:endParaRPr sz="800">
                        <a:latin typeface="Arial" panose="020B0604020202020204" pitchFamily="34" charset="0"/>
                        <a:cs typeface="Arial" panose="020B0604020202020204" pitchFamily="34" charset="0"/>
                      </a:endParaRPr>
                    </a:p>
                  </a:txBody>
                  <a:tcPr marL="0" marR="0" marT="0" marB="0"/>
                </a:tc>
                <a:tc>
                  <a:txBody>
                    <a:bodyPr/>
                    <a:lstStyle/>
                    <a:p>
                      <a:pPr marL="166370">
                        <a:lnSpc>
                          <a:spcPct val="100000"/>
                        </a:lnSpc>
                      </a:pPr>
                      <a:r>
                        <a:rPr sz="800" dirty="0" smtClean="0">
                          <a:solidFill>
                            <a:srgbClr val="58595B"/>
                          </a:solidFill>
                          <a:latin typeface="Arial" panose="020B0604020202020204" pitchFamily="34" charset="0"/>
                          <a:cs typeface="Arial" panose="020B0604020202020204" pitchFamily="34" charset="0"/>
                        </a:rPr>
                        <a:t>Homefinde</a:t>
                      </a:r>
                      <a:r>
                        <a:rPr sz="800" spc="-100"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.com</a:t>
                      </a:r>
                      <a:endParaRPr sz="800">
                        <a:latin typeface="Arial" panose="020B0604020202020204" pitchFamily="34" charset="0"/>
                        <a:cs typeface="Arial" panose="020B0604020202020204" pitchFamily="34" charset="0"/>
                      </a:endParaRPr>
                    </a:p>
                  </a:txBody>
                  <a:tcPr marL="0" marR="0" marT="0" marB="0"/>
                </a:tc>
                <a:tc>
                  <a:txBody>
                    <a:bodyPr/>
                    <a:lstStyle/>
                    <a:p>
                      <a:pPr marL="105410">
                        <a:lnSpc>
                          <a:spcPct val="100000"/>
                        </a:lnSpc>
                      </a:pPr>
                      <a:r>
                        <a:rPr sz="800" dirty="0" smtClean="0">
                          <a:solidFill>
                            <a:srgbClr val="58595B"/>
                          </a:solidFill>
                          <a:latin typeface="Arial" panose="020B0604020202020204" pitchFamily="34" charset="0"/>
                          <a:cs typeface="Arial" panose="020B0604020202020204" pitchFamily="34" charset="0"/>
                        </a:rPr>
                        <a:t>Moulton Advertiser</a:t>
                      </a:r>
                      <a:endParaRPr sz="800">
                        <a:latin typeface="Arial" panose="020B0604020202020204" pitchFamily="34" charset="0"/>
                        <a:cs typeface="Arial" panose="020B0604020202020204" pitchFamily="34" charset="0"/>
                      </a:endParaRPr>
                    </a:p>
                  </a:txBody>
                  <a:tcPr marL="0" marR="0" marT="0" marB="0"/>
                </a:tc>
                <a:tc>
                  <a:txBody>
                    <a:bodyPr/>
                    <a:lstStyle/>
                    <a:p>
                      <a:pPr marL="213360">
                        <a:lnSpc>
                          <a:spcPct val="100000"/>
                        </a:lnSpc>
                      </a:pPr>
                      <a:r>
                        <a:rPr sz="800" dirty="0" smtClean="0">
                          <a:solidFill>
                            <a:srgbClr val="58595B"/>
                          </a:solidFill>
                          <a:latin typeface="Arial" panose="020B0604020202020204" pitchFamily="34" charset="0"/>
                          <a:cs typeface="Arial" panose="020B0604020202020204" pitchFamily="34" charset="0"/>
                        </a:rPr>
                        <a:t>ReloHomeSea</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ch.com</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40"/>
                  </a:ext>
                </a:extLst>
              </a:tr>
              <a:tr h="133350">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Courier News</a:t>
                      </a:r>
                      <a:endParaRPr sz="800">
                        <a:latin typeface="Arial" panose="020B0604020202020204" pitchFamily="34" charset="0"/>
                        <a:cs typeface="Arial" panose="020B0604020202020204" pitchFamily="34" charset="0"/>
                      </a:endParaRPr>
                    </a:p>
                  </a:txBody>
                  <a:tcPr marL="0" marR="0" marT="0" marB="0"/>
                </a:tc>
                <a:tc>
                  <a:txBody>
                    <a:bodyPr/>
                    <a:lstStyle/>
                    <a:p>
                      <a:pPr marL="166370">
                        <a:lnSpc>
                          <a:spcPct val="100000"/>
                        </a:lnSpc>
                      </a:pPr>
                      <a:r>
                        <a:rPr sz="800" dirty="0" smtClean="0">
                          <a:solidFill>
                            <a:srgbClr val="58595B"/>
                          </a:solidFill>
                          <a:latin typeface="Arial" panose="020B0604020202020204" pitchFamily="34" charset="0"/>
                          <a:cs typeface="Arial" panose="020B0604020202020204" pitchFamily="34" charset="0"/>
                        </a:rPr>
                        <a:t>Homes and Land</a:t>
                      </a:r>
                      <a:endParaRPr sz="800">
                        <a:latin typeface="Arial" panose="020B0604020202020204" pitchFamily="34" charset="0"/>
                        <a:cs typeface="Arial" panose="020B0604020202020204" pitchFamily="34" charset="0"/>
                      </a:endParaRPr>
                    </a:p>
                  </a:txBody>
                  <a:tcPr marL="0" marR="0" marT="0" marB="0"/>
                </a:tc>
                <a:tc>
                  <a:txBody>
                    <a:bodyPr/>
                    <a:lstStyle/>
                    <a:p>
                      <a:pPr marL="105410">
                        <a:lnSpc>
                          <a:spcPct val="100000"/>
                        </a:lnSpc>
                      </a:pPr>
                      <a:r>
                        <a:rPr sz="800" dirty="0" smtClean="0">
                          <a:solidFill>
                            <a:srgbClr val="58595B"/>
                          </a:solidFill>
                          <a:latin typeface="Arial" panose="020B0604020202020204" pitchFamily="34" charset="0"/>
                          <a:cs typeface="Arial" panose="020B0604020202020204" pitchFamily="34" charset="0"/>
                        </a:rPr>
                        <a:t>Mt. </a:t>
                      </a:r>
                      <a:r>
                        <a:rPr sz="800" spc="-50" dirty="0" smtClean="0">
                          <a:solidFill>
                            <a:srgbClr val="58595B"/>
                          </a:solidFill>
                          <a:latin typeface="Arial" panose="020B0604020202020204" pitchFamily="34" charset="0"/>
                          <a:cs typeface="Arial" panose="020B0604020202020204" pitchFamily="34" charset="0"/>
                        </a:rPr>
                        <a:t>V</a:t>
                      </a:r>
                      <a:r>
                        <a:rPr sz="800" spc="0" dirty="0" smtClean="0">
                          <a:solidFill>
                            <a:srgbClr val="58595B"/>
                          </a:solidFill>
                          <a:latin typeface="Arial" panose="020B0604020202020204" pitchFamily="34" charset="0"/>
                          <a:cs typeface="Arial" panose="020B0604020202020204" pitchFamily="34" charset="0"/>
                        </a:rPr>
                        <a:t>ernon Register News</a:t>
                      </a:r>
                      <a:endParaRPr sz="800">
                        <a:latin typeface="Arial" panose="020B0604020202020204" pitchFamily="34" charset="0"/>
                        <a:cs typeface="Arial" panose="020B0604020202020204" pitchFamily="34" charset="0"/>
                      </a:endParaRPr>
                    </a:p>
                  </a:txBody>
                  <a:tcPr marL="0" marR="0" marT="0" marB="0"/>
                </a:tc>
                <a:tc>
                  <a:txBody>
                    <a:bodyPr/>
                    <a:lstStyle/>
                    <a:p>
                      <a:pPr marL="213360">
                        <a:lnSpc>
                          <a:spcPct val="100000"/>
                        </a:lnSpc>
                      </a:pPr>
                      <a:r>
                        <a:rPr sz="800" dirty="0" smtClean="0">
                          <a:solidFill>
                            <a:srgbClr val="58595B"/>
                          </a:solidFill>
                          <a:latin typeface="Arial" panose="020B0604020202020204" pitchFamily="34" charset="0"/>
                          <a:cs typeface="Arial" panose="020B0604020202020204" pitchFamily="34" charset="0"/>
                        </a:rPr>
                        <a:t>Reno Gazette-Journal</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41"/>
                  </a:ext>
                </a:extLst>
              </a:tr>
              <a:tr h="133350">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Courie</a:t>
                      </a:r>
                      <a:r>
                        <a:rPr sz="800" spc="-3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-Post</a:t>
                      </a:r>
                      <a:endParaRPr sz="800">
                        <a:latin typeface="Arial" panose="020B0604020202020204" pitchFamily="34" charset="0"/>
                        <a:cs typeface="Arial" panose="020B0604020202020204" pitchFamily="34" charset="0"/>
                      </a:endParaRPr>
                    </a:p>
                  </a:txBody>
                  <a:tcPr marL="0" marR="0" marT="0" marB="0"/>
                </a:tc>
                <a:tc>
                  <a:txBody>
                    <a:bodyPr/>
                    <a:lstStyle/>
                    <a:p>
                      <a:pPr marL="166370">
                        <a:lnSpc>
                          <a:spcPct val="100000"/>
                        </a:lnSpc>
                      </a:pPr>
                      <a:r>
                        <a:rPr sz="800" dirty="0" smtClean="0">
                          <a:solidFill>
                            <a:srgbClr val="58595B"/>
                          </a:solidFill>
                          <a:latin typeface="Arial" panose="020B0604020202020204" pitchFamily="34" charset="0"/>
                          <a:cs typeface="Arial" panose="020B0604020202020204" pitchFamily="34" charset="0"/>
                        </a:rPr>
                        <a:t>Homes.com</a:t>
                      </a:r>
                      <a:endParaRPr sz="800">
                        <a:latin typeface="Arial" panose="020B0604020202020204" pitchFamily="34" charset="0"/>
                        <a:cs typeface="Arial" panose="020B0604020202020204" pitchFamily="34" charset="0"/>
                      </a:endParaRPr>
                    </a:p>
                  </a:txBody>
                  <a:tcPr marL="0" marR="0" marT="0" marB="0"/>
                </a:tc>
                <a:tc>
                  <a:txBody>
                    <a:bodyPr/>
                    <a:lstStyle/>
                    <a:p>
                      <a:pPr marL="105410">
                        <a:lnSpc>
                          <a:spcPct val="100000"/>
                        </a:lnSpc>
                      </a:pPr>
                      <a:r>
                        <a:rPr sz="800" dirty="0" smtClean="0">
                          <a:solidFill>
                            <a:srgbClr val="58595B"/>
                          </a:solidFill>
                          <a:latin typeface="Arial" panose="020B0604020202020204" pitchFamily="34" charset="0"/>
                          <a:cs typeface="Arial" panose="020B0604020202020204" pitchFamily="34" charset="0"/>
                        </a:rPr>
                        <a:t>My Home Renter</a:t>
                      </a:r>
                      <a:endParaRPr sz="800">
                        <a:latin typeface="Arial" panose="020B0604020202020204" pitchFamily="34" charset="0"/>
                        <a:cs typeface="Arial" panose="020B0604020202020204" pitchFamily="34" charset="0"/>
                      </a:endParaRPr>
                    </a:p>
                  </a:txBody>
                  <a:tcPr marL="0" marR="0" marT="0" marB="0"/>
                </a:tc>
                <a:tc>
                  <a:txBody>
                    <a:bodyPr/>
                    <a:lstStyle/>
                    <a:p>
                      <a:pPr marL="213360">
                        <a:lnSpc>
                          <a:spcPct val="100000"/>
                        </a:lnSpc>
                      </a:pPr>
                      <a:r>
                        <a:rPr sz="800" dirty="0" smtClean="0">
                          <a:solidFill>
                            <a:srgbClr val="58595B"/>
                          </a:solidFill>
                          <a:latin typeface="Arial" panose="020B0604020202020204" pitchFamily="34" charset="0"/>
                          <a:cs typeface="Arial" panose="020B0604020202020204" pitchFamily="34" charset="0"/>
                        </a:rPr>
                        <a:t>ResortScape</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42"/>
                  </a:ext>
                </a:extLst>
              </a:tr>
              <a:tr h="133350">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Cox Media</a:t>
                      </a:r>
                      <a:endParaRPr sz="800">
                        <a:latin typeface="Arial" panose="020B0604020202020204" pitchFamily="34" charset="0"/>
                        <a:cs typeface="Arial" panose="020B0604020202020204" pitchFamily="34" charset="0"/>
                      </a:endParaRPr>
                    </a:p>
                  </a:txBody>
                  <a:tcPr marL="0" marR="0" marT="0" marB="0"/>
                </a:tc>
                <a:tc>
                  <a:txBody>
                    <a:bodyPr/>
                    <a:lstStyle/>
                    <a:p>
                      <a:pPr marL="166370">
                        <a:lnSpc>
                          <a:spcPct val="100000"/>
                        </a:lnSpc>
                      </a:pPr>
                      <a:r>
                        <a:rPr sz="800" dirty="0" smtClean="0">
                          <a:solidFill>
                            <a:srgbClr val="58595B"/>
                          </a:solidFill>
                          <a:latin typeface="Arial" panose="020B0604020202020204" pitchFamily="34" charset="0"/>
                          <a:cs typeface="Arial" panose="020B0604020202020204" pitchFamily="34" charset="0"/>
                        </a:rPr>
                        <a:t>Homesbook.com</a:t>
                      </a:r>
                      <a:endParaRPr sz="800">
                        <a:latin typeface="Arial" panose="020B0604020202020204" pitchFamily="34" charset="0"/>
                        <a:cs typeface="Arial" panose="020B0604020202020204" pitchFamily="34" charset="0"/>
                      </a:endParaRPr>
                    </a:p>
                  </a:txBody>
                  <a:tcPr marL="0" marR="0" marT="0" marB="0"/>
                </a:tc>
                <a:tc>
                  <a:txBody>
                    <a:bodyPr/>
                    <a:lstStyle/>
                    <a:p>
                      <a:pPr marL="105410">
                        <a:lnSpc>
                          <a:spcPct val="100000"/>
                        </a:lnSpc>
                      </a:pPr>
                      <a:r>
                        <a:rPr sz="800" dirty="0" smtClean="0">
                          <a:solidFill>
                            <a:srgbClr val="58595B"/>
                          </a:solidFill>
                          <a:latin typeface="Arial" panose="020B0604020202020204" pitchFamily="34" charset="0"/>
                          <a:cs typeface="Arial" panose="020B0604020202020204" pitchFamily="34" charset="0"/>
                        </a:rPr>
                        <a:t>MyREA</a:t>
                      </a:r>
                      <a:r>
                        <a:rPr sz="800" spc="-65" dirty="0" smtClean="0">
                          <a:solidFill>
                            <a:srgbClr val="58595B"/>
                          </a:solidFill>
                          <a:latin typeface="Arial" panose="020B0604020202020204" pitchFamily="34" charset="0"/>
                          <a:cs typeface="Arial" panose="020B0604020202020204" pitchFamily="34" charset="0"/>
                        </a:rPr>
                        <a:t>L</a:t>
                      </a:r>
                      <a:r>
                        <a:rPr sz="800" spc="0" dirty="0" smtClean="0">
                          <a:solidFill>
                            <a:srgbClr val="58595B"/>
                          </a:solidFill>
                          <a:latin typeface="Arial" panose="020B0604020202020204" pitchFamily="34" charset="0"/>
                          <a:cs typeface="Arial" panose="020B0604020202020204" pitchFamily="34" charset="0"/>
                        </a:rPr>
                        <a:t>T</a:t>
                      </a:r>
                      <a:r>
                        <a:rPr sz="800" spc="-120" dirty="0" smtClean="0">
                          <a:solidFill>
                            <a:srgbClr val="58595B"/>
                          </a:solidFill>
                          <a:latin typeface="Arial" panose="020B0604020202020204" pitchFamily="34" charset="0"/>
                          <a:cs typeface="Arial" panose="020B0604020202020204" pitchFamily="34" charset="0"/>
                        </a:rPr>
                        <a:t>Y</a:t>
                      </a:r>
                      <a:r>
                        <a:rPr sz="800" spc="0" dirty="0" smtClean="0">
                          <a:solidFill>
                            <a:srgbClr val="58595B"/>
                          </a:solidFill>
                          <a:latin typeface="Arial" panose="020B0604020202020204" pitchFamily="34" charset="0"/>
                          <a:cs typeface="Arial" panose="020B0604020202020204" pitchFamily="34" charset="0"/>
                        </a:rPr>
                        <a:t>.com</a:t>
                      </a:r>
                      <a:endParaRPr sz="800">
                        <a:latin typeface="Arial" panose="020B0604020202020204" pitchFamily="34" charset="0"/>
                        <a:cs typeface="Arial" panose="020B0604020202020204" pitchFamily="34" charset="0"/>
                      </a:endParaRPr>
                    </a:p>
                  </a:txBody>
                  <a:tcPr marL="0" marR="0" marT="0" marB="0"/>
                </a:tc>
                <a:tc>
                  <a:txBody>
                    <a:bodyPr/>
                    <a:lstStyle/>
                    <a:p>
                      <a:pPr marL="213360">
                        <a:lnSpc>
                          <a:spcPct val="100000"/>
                        </a:lnSpc>
                      </a:pPr>
                      <a:r>
                        <a:rPr sz="800" dirty="0" smtClean="0">
                          <a:solidFill>
                            <a:srgbClr val="58595B"/>
                          </a:solidFill>
                          <a:latin typeface="Arial" panose="020B0604020202020204" pitchFamily="34" charset="0"/>
                          <a:cs typeface="Arial" panose="020B0604020202020204" pitchFamily="34" charset="0"/>
                        </a:rPr>
                        <a:t>Richmond Register</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43"/>
                  </a:ext>
                </a:extLst>
              </a:tr>
              <a:tr h="133350">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C</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ossville Ch</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onicle</a:t>
                      </a:r>
                      <a:endParaRPr sz="800">
                        <a:latin typeface="Arial" panose="020B0604020202020204" pitchFamily="34" charset="0"/>
                        <a:cs typeface="Arial" panose="020B0604020202020204" pitchFamily="34" charset="0"/>
                      </a:endParaRPr>
                    </a:p>
                  </a:txBody>
                  <a:tcPr marL="0" marR="0" marT="0" marB="0"/>
                </a:tc>
                <a:tc>
                  <a:txBody>
                    <a:bodyPr/>
                    <a:lstStyle/>
                    <a:p>
                      <a:pPr marL="166370">
                        <a:lnSpc>
                          <a:spcPct val="100000"/>
                        </a:lnSpc>
                      </a:pPr>
                      <a:r>
                        <a:rPr sz="800" dirty="0" smtClean="0">
                          <a:solidFill>
                            <a:srgbClr val="58595B"/>
                          </a:solidFill>
                          <a:latin typeface="Arial" panose="020B0604020202020204" pitchFamily="34" charset="0"/>
                          <a:cs typeface="Arial" panose="020B0604020202020204" pitchFamily="34" charset="0"/>
                        </a:rPr>
                        <a:t>HomesDatabase.com (MRIS MLS Site)</a:t>
                      </a:r>
                      <a:endParaRPr sz="800">
                        <a:latin typeface="Arial" panose="020B0604020202020204" pitchFamily="34" charset="0"/>
                        <a:cs typeface="Arial" panose="020B0604020202020204" pitchFamily="34" charset="0"/>
                      </a:endParaRPr>
                    </a:p>
                  </a:txBody>
                  <a:tcPr marL="0" marR="0" marT="0" marB="0"/>
                </a:tc>
                <a:tc>
                  <a:txBody>
                    <a:bodyPr/>
                    <a:lstStyle/>
                    <a:p>
                      <a:pPr marL="105410">
                        <a:lnSpc>
                          <a:spcPct val="100000"/>
                        </a:lnSpc>
                      </a:pPr>
                      <a:r>
                        <a:rPr sz="800" dirty="0" smtClean="0">
                          <a:solidFill>
                            <a:srgbClr val="58595B"/>
                          </a:solidFill>
                          <a:latin typeface="Arial" panose="020B0604020202020204" pitchFamily="34" charset="0"/>
                          <a:cs typeface="Arial" panose="020B0604020202020204" pitchFamily="34" charset="0"/>
                        </a:rPr>
                        <a:t>MySpace</a:t>
                      </a:r>
                      <a:endParaRPr sz="800">
                        <a:latin typeface="Arial" panose="020B0604020202020204" pitchFamily="34" charset="0"/>
                        <a:cs typeface="Arial" panose="020B0604020202020204" pitchFamily="34" charset="0"/>
                      </a:endParaRPr>
                    </a:p>
                  </a:txBody>
                  <a:tcPr marL="0" marR="0" marT="0" marB="0"/>
                </a:tc>
                <a:tc>
                  <a:txBody>
                    <a:bodyPr/>
                    <a:lstStyle/>
                    <a:p>
                      <a:pPr marL="213360">
                        <a:lnSpc>
                          <a:spcPct val="100000"/>
                        </a:lnSpc>
                      </a:pPr>
                      <a:r>
                        <a:rPr sz="800" dirty="0" smtClean="0">
                          <a:solidFill>
                            <a:srgbClr val="58595B"/>
                          </a:solidFill>
                          <a:latin typeface="Arial" panose="020B0604020202020204" pitchFamily="34" charset="0"/>
                          <a:cs typeface="Arial" panose="020B0604020202020204" pitchFamily="34" charset="0"/>
                        </a:rPr>
                        <a:t>Rochester Democrat and Ch</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onicle</a:t>
                      </a:r>
                      <a:endParaRPr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44"/>
                  </a:ext>
                </a:extLst>
              </a:tr>
              <a:tr h="133349">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Cumberland </a:t>
                      </a:r>
                      <a:r>
                        <a:rPr sz="800" spc="-2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imes News</a:t>
                      </a:r>
                      <a:endParaRPr sz="800">
                        <a:latin typeface="Arial" panose="020B0604020202020204" pitchFamily="34" charset="0"/>
                        <a:cs typeface="Arial" panose="020B0604020202020204" pitchFamily="34" charset="0"/>
                      </a:endParaRPr>
                    </a:p>
                  </a:txBody>
                  <a:tcPr marL="0" marR="0" marT="0" marB="0"/>
                </a:tc>
                <a:tc>
                  <a:txBody>
                    <a:bodyPr/>
                    <a:lstStyle/>
                    <a:p>
                      <a:pPr marL="166370">
                        <a:lnSpc>
                          <a:spcPct val="100000"/>
                        </a:lnSpc>
                      </a:pPr>
                      <a:r>
                        <a:rPr sz="800" dirty="0" smtClean="0">
                          <a:solidFill>
                            <a:srgbClr val="58595B"/>
                          </a:solidFill>
                          <a:latin typeface="Arial" panose="020B0604020202020204" pitchFamily="34" charset="0"/>
                          <a:cs typeface="Arial" panose="020B0604020202020204" pitchFamily="34" charset="0"/>
                        </a:rPr>
                        <a:t>Homewinks</a:t>
                      </a:r>
                      <a:endParaRPr sz="800">
                        <a:latin typeface="Arial" panose="020B0604020202020204" pitchFamily="34" charset="0"/>
                        <a:cs typeface="Arial" panose="020B0604020202020204" pitchFamily="34" charset="0"/>
                      </a:endParaRPr>
                    </a:p>
                  </a:txBody>
                  <a:tcPr marL="0" marR="0" marT="0" marB="0"/>
                </a:tc>
                <a:tc>
                  <a:txBody>
                    <a:bodyPr/>
                    <a:lstStyle/>
                    <a:p>
                      <a:pPr marL="105410">
                        <a:lnSpc>
                          <a:spcPct val="100000"/>
                        </a:lnSpc>
                      </a:pPr>
                      <a:r>
                        <a:rPr sz="800" dirty="0" smtClean="0">
                          <a:solidFill>
                            <a:srgbClr val="58595B"/>
                          </a:solidFill>
                          <a:latin typeface="Arial" panose="020B0604020202020204" pitchFamily="34" charset="0"/>
                          <a:cs typeface="Arial" panose="020B0604020202020204" pitchFamily="34" charset="0"/>
                        </a:rPr>
                        <a:t>National Quick Sale</a:t>
                      </a:r>
                      <a:endParaRPr sz="800">
                        <a:latin typeface="Arial" panose="020B0604020202020204" pitchFamily="34" charset="0"/>
                        <a:cs typeface="Arial" panose="020B0604020202020204" pitchFamily="34" charset="0"/>
                      </a:endParaRPr>
                    </a:p>
                  </a:txBody>
                  <a:tcPr marL="0" marR="0" marT="0" marB="0"/>
                </a:tc>
                <a:tc>
                  <a:txBody>
                    <a:bodyPr/>
                    <a:lstStyle/>
                    <a:p>
                      <a:pPr marL="213360">
                        <a:lnSpc>
                          <a:spcPct val="100000"/>
                        </a:lnSpc>
                      </a:pPr>
                      <a:r>
                        <a:rPr sz="800" dirty="0" smtClean="0">
                          <a:solidFill>
                            <a:srgbClr val="58595B"/>
                          </a:solidFill>
                          <a:latin typeface="Arial" panose="020B0604020202020204" pitchFamily="34" charset="0"/>
                          <a:cs typeface="Arial" panose="020B0604020202020204" pitchFamily="34" charset="0"/>
                        </a:rPr>
                        <a:t>Rockwall County Herald Banner</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45"/>
                  </a:ext>
                </a:extLst>
              </a:tr>
              <a:tr h="133350">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Cyberhomes</a:t>
                      </a:r>
                      <a:endParaRPr sz="800">
                        <a:latin typeface="Arial" panose="020B0604020202020204" pitchFamily="34" charset="0"/>
                        <a:cs typeface="Arial" panose="020B0604020202020204" pitchFamily="34" charset="0"/>
                      </a:endParaRPr>
                    </a:p>
                  </a:txBody>
                  <a:tcPr marL="0" marR="0" marT="0" marB="0"/>
                </a:tc>
                <a:tc>
                  <a:txBody>
                    <a:bodyPr/>
                    <a:lstStyle/>
                    <a:p>
                      <a:pPr marL="166370">
                        <a:lnSpc>
                          <a:spcPct val="100000"/>
                        </a:lnSpc>
                      </a:pPr>
                      <a:r>
                        <a:rPr sz="800" dirty="0" smtClean="0">
                          <a:solidFill>
                            <a:srgbClr val="58595B"/>
                          </a:solidFill>
                          <a:latin typeface="Arial" panose="020B0604020202020204" pitchFamily="34" charset="0"/>
                          <a:cs typeface="Arial" panose="020B0604020202020204" pitchFamily="34" charset="0"/>
                        </a:rPr>
                        <a:t>HotPads.com</a:t>
                      </a:r>
                      <a:endParaRPr sz="800">
                        <a:latin typeface="Arial" panose="020B0604020202020204" pitchFamily="34" charset="0"/>
                        <a:cs typeface="Arial" panose="020B0604020202020204" pitchFamily="34" charset="0"/>
                      </a:endParaRPr>
                    </a:p>
                  </a:txBody>
                  <a:tcPr marL="0" marR="0" marT="0" marB="0"/>
                </a:tc>
                <a:tc>
                  <a:txBody>
                    <a:bodyPr/>
                    <a:lstStyle/>
                    <a:p>
                      <a:pPr marL="105410">
                        <a:lnSpc>
                          <a:spcPct val="100000"/>
                        </a:lnSpc>
                      </a:pPr>
                      <a:r>
                        <a:rPr sz="800" dirty="0" smtClean="0">
                          <a:solidFill>
                            <a:srgbClr val="58595B"/>
                          </a:solidFill>
                          <a:latin typeface="Arial" panose="020B0604020202020204" pitchFamily="34" charset="0"/>
                          <a:cs typeface="Arial" panose="020B0604020202020204" pitchFamily="34" charset="0"/>
                        </a:rPr>
                        <a:t>New Castle News</a:t>
                      </a:r>
                      <a:endParaRPr sz="800">
                        <a:latin typeface="Arial" panose="020B0604020202020204" pitchFamily="34" charset="0"/>
                        <a:cs typeface="Arial" panose="020B0604020202020204" pitchFamily="34" charset="0"/>
                      </a:endParaRPr>
                    </a:p>
                  </a:txBody>
                  <a:tcPr marL="0" marR="0" marT="0" marB="0"/>
                </a:tc>
                <a:tc>
                  <a:txBody>
                    <a:bodyPr/>
                    <a:lstStyle/>
                    <a:p>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46"/>
                  </a:ext>
                </a:extLst>
              </a:tr>
              <a:tr h="180975">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Daily Reco</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d</a:t>
                      </a:r>
                      <a:endParaRPr sz="800" dirty="0">
                        <a:latin typeface="Arial" panose="020B0604020202020204" pitchFamily="34" charset="0"/>
                        <a:cs typeface="Arial" panose="020B0604020202020204" pitchFamily="34" charset="0"/>
                      </a:endParaRPr>
                    </a:p>
                  </a:txBody>
                  <a:tcPr marL="0" marR="0" marT="0" marB="0"/>
                </a:tc>
                <a:tc>
                  <a:txBody>
                    <a:bodyPr/>
                    <a:lstStyle/>
                    <a:p>
                      <a:pPr marL="166370">
                        <a:lnSpc>
                          <a:spcPct val="100000"/>
                        </a:lnSpc>
                      </a:pPr>
                      <a:r>
                        <a:rPr sz="800" dirty="0" smtClean="0">
                          <a:solidFill>
                            <a:srgbClr val="58595B"/>
                          </a:solidFill>
                          <a:latin typeface="Arial" panose="020B0604020202020204" pitchFamily="34" charset="0"/>
                          <a:cs typeface="Arial" panose="020B0604020202020204" pitchFamily="34" charset="0"/>
                        </a:rPr>
                        <a:t>Idaho Statesman</a:t>
                      </a:r>
                      <a:endParaRPr sz="800">
                        <a:latin typeface="Arial" panose="020B0604020202020204" pitchFamily="34" charset="0"/>
                        <a:cs typeface="Arial" panose="020B0604020202020204" pitchFamily="34" charset="0"/>
                      </a:endParaRPr>
                    </a:p>
                  </a:txBody>
                  <a:tcPr marL="0" marR="0" marT="0" marB="0"/>
                </a:tc>
                <a:tc>
                  <a:txBody>
                    <a:bodyPr/>
                    <a:lstStyle/>
                    <a:p>
                      <a:pPr marL="105410">
                        <a:lnSpc>
                          <a:spcPct val="100000"/>
                        </a:lnSpc>
                      </a:pPr>
                      <a:r>
                        <a:rPr sz="800" dirty="0" smtClean="0">
                          <a:solidFill>
                            <a:srgbClr val="58595B"/>
                          </a:solidFill>
                          <a:latin typeface="Arial" panose="020B0604020202020204" pitchFamily="34" charset="0"/>
                          <a:cs typeface="Arial" panose="020B0604020202020204" pitchFamily="34" charset="0"/>
                        </a:rPr>
                        <a:t>New </a:t>
                      </a:r>
                      <a:r>
                        <a:rPr sz="800" spc="-70" dirty="0" smtClean="0">
                          <a:solidFill>
                            <a:srgbClr val="58595B"/>
                          </a:solidFill>
                          <a:latin typeface="Arial" panose="020B0604020202020204" pitchFamily="34" charset="0"/>
                          <a:cs typeface="Arial" panose="020B0604020202020204" pitchFamily="34" charset="0"/>
                        </a:rPr>
                        <a:t>Y</a:t>
                      </a:r>
                      <a:r>
                        <a:rPr sz="800" spc="0" dirty="0" smtClean="0">
                          <a:solidFill>
                            <a:srgbClr val="58595B"/>
                          </a:solidFill>
                          <a:latin typeface="Arial" panose="020B0604020202020204" pitchFamily="34" charset="0"/>
                          <a:cs typeface="Arial" panose="020B0604020202020204" pitchFamily="34" charset="0"/>
                        </a:rPr>
                        <a:t>ork Post</a:t>
                      </a:r>
                      <a:endParaRPr sz="800">
                        <a:latin typeface="Arial" panose="020B0604020202020204" pitchFamily="34" charset="0"/>
                        <a:cs typeface="Arial" panose="020B0604020202020204" pitchFamily="34" charset="0"/>
                      </a:endParaRPr>
                    </a:p>
                  </a:txBody>
                  <a:tcPr marL="0" marR="0" marT="0" marB="0"/>
                </a:tc>
                <a:tc>
                  <a:txBody>
                    <a:bodyPr/>
                    <a:lstStyle/>
                    <a:p>
                      <a:endParaRPr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47"/>
                  </a:ext>
                </a:extLst>
              </a:tr>
            </a:tbl>
          </a:graphicData>
        </a:graphic>
      </p:graphicFrame>
      <p:sp>
        <p:nvSpPr>
          <p:cNvPr id="7" name="Rectangle 6"/>
          <p:cNvSpPr/>
          <p:nvPr/>
        </p:nvSpPr>
        <p:spPr>
          <a:xfrm>
            <a:off x="5562600" y="8686800"/>
            <a:ext cx="1981200" cy="961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50287" b="-49716"/>
          <a:stretch/>
        </p:blipFill>
        <p:spPr>
          <a:xfrm>
            <a:off x="5604522" y="9073055"/>
            <a:ext cx="1857159" cy="909145"/>
          </a:xfrm>
          <a:prstGeom prst="rect">
            <a:avLst/>
          </a:prstGeom>
        </p:spPr>
      </p:pic>
      <p:sp>
        <p:nvSpPr>
          <p:cNvPr id="9" name="TextBox 8"/>
          <p:cNvSpPr txBox="1"/>
          <p:nvPr/>
        </p:nvSpPr>
        <p:spPr>
          <a:xfrm>
            <a:off x="381000" y="9368135"/>
            <a:ext cx="5093726" cy="461665"/>
          </a:xfrm>
          <a:prstGeom prst="rect">
            <a:avLst/>
          </a:prstGeom>
          <a:noFill/>
        </p:spPr>
        <p:txBody>
          <a:bodyPr wrap="square" rtlCol="0">
            <a:spAutoFit/>
          </a:bodyPr>
          <a:lstStyle/>
          <a:p>
            <a:r>
              <a:rPr lang="en-US" sz="600" dirty="0">
                <a:solidFill>
                  <a:schemeClr val="tx1">
                    <a:lumMod val="50000"/>
                    <a:lumOff val="50000"/>
                  </a:schemeClr>
                </a:solidFill>
              </a:rPr>
              <a:t>©2014 An Independently owned and operated franchisee of BHH Affiliates, LLC. </a:t>
            </a:r>
            <a:r>
              <a:rPr lang="en-US" sz="600" i="1" dirty="0">
                <a:solidFill>
                  <a:schemeClr val="tx1">
                    <a:lumMod val="50000"/>
                    <a:lumOff val="50000"/>
                  </a:schemeClr>
                </a:solidFill>
              </a:rPr>
              <a:t>Listing syndication</a:t>
            </a:r>
            <a:r>
              <a:rPr lang="en-US" sz="600" dirty="0">
                <a:solidFill>
                  <a:schemeClr val="tx1">
                    <a:lumMod val="50000"/>
                    <a:lumOff val="50000"/>
                  </a:schemeClr>
                </a:solidFill>
              </a:rPr>
              <a:t> is the process of publishing listings to other websites. Publishing listings is at the discretion of the 3</a:t>
            </a:r>
            <a:r>
              <a:rPr lang="en-US" sz="600" baseline="30000" dirty="0">
                <a:solidFill>
                  <a:schemeClr val="tx1">
                    <a:lumMod val="50000"/>
                    <a:lumOff val="50000"/>
                  </a:schemeClr>
                </a:solidFill>
              </a:rPr>
              <a:t>rd</a:t>
            </a:r>
            <a:r>
              <a:rPr lang="en-US" sz="600" dirty="0">
                <a:solidFill>
                  <a:schemeClr val="tx1">
                    <a:lumMod val="50000"/>
                    <a:lumOff val="50000"/>
                  </a:schemeClr>
                </a:solidFill>
              </a:rPr>
              <a:t> party publishers in the listing syndication process. Berkshire Hathaway HomeServices California Properties subscribes to an upgraded, enhanced process of listing syndication, and follows industry best practices to help consumers easily find our listings.  </a:t>
            </a:r>
          </a:p>
          <a:p>
            <a:endParaRPr lang="en-US" sz="600" dirty="0">
              <a:solidFill>
                <a:schemeClr val="tx1">
                  <a:lumMod val="50000"/>
                  <a:lumOff val="50000"/>
                </a:schemeClr>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noAutofit/>
          </a:bodyPr>
          <a:lstStyle/>
          <a:p>
            <a:pPr marL="1139190">
              <a:lnSpc>
                <a:spcPts val="4120"/>
              </a:lnSpc>
            </a:pPr>
            <a:r>
              <a:rPr sz="2400" dirty="0" smtClean="0">
                <a:solidFill>
                  <a:srgbClr val="52144D"/>
                </a:solidFill>
                <a:latin typeface="Georgia" panose="02040502050405020303" pitchFamily="18" charset="0"/>
                <a:cs typeface="ITC Eras Std Light"/>
              </a:rPr>
              <a:t>EXTENSIVE ONLINE PROMOTION</a:t>
            </a:r>
            <a:endParaRPr sz="2400" dirty="0">
              <a:latin typeface="Georgia" panose="02040502050405020303" pitchFamily="18" charset="0"/>
              <a:cs typeface="ITC Eras Std Light"/>
            </a:endParaRPr>
          </a:p>
          <a:p>
            <a:pPr marL="1139190">
              <a:lnSpc>
                <a:spcPts val="1500"/>
              </a:lnSpc>
            </a:pPr>
            <a:r>
              <a:rPr sz="1550" dirty="0" smtClean="0">
                <a:solidFill>
                  <a:srgbClr val="52144D"/>
                </a:solidFill>
                <a:latin typeface="Georgia" panose="02040502050405020303" pitchFamily="18" charset="0"/>
                <a:cs typeface="ITC Eras Std Medium"/>
              </a:rPr>
              <a:t>Of Your Property (continued)</a:t>
            </a:r>
            <a:endParaRPr sz="1550" dirty="0">
              <a:latin typeface="Georgia" panose="02040502050405020303" pitchFamily="18" charset="0"/>
              <a:cs typeface="ITC Eras Std Medium"/>
            </a:endParaRPr>
          </a:p>
        </p:txBody>
      </p:sp>
      <p:graphicFrame>
        <p:nvGraphicFramePr>
          <p:cNvPr id="3" name="object 3"/>
          <p:cNvGraphicFramePr>
            <a:graphicFrameLocks noGrp="1"/>
          </p:cNvGraphicFramePr>
          <p:nvPr>
            <p:extLst>
              <p:ext uri="{D42A27DB-BD31-4B8C-83A1-F6EECF244321}">
                <p14:modId xmlns:p14="http://schemas.microsoft.com/office/powerpoint/2010/main" val="1688452718"/>
              </p:ext>
            </p:extLst>
          </p:nvPr>
        </p:nvGraphicFramePr>
        <p:xfrm>
          <a:off x="433387" y="1716013"/>
          <a:ext cx="6865469" cy="6333021"/>
        </p:xfrm>
        <a:graphic>
          <a:graphicData uri="http://schemas.openxmlformats.org/drawingml/2006/table">
            <a:tbl>
              <a:tblPr firstRow="1" bandRow="1">
                <a:tableStyleId>{2D5ABB26-0587-4C30-8999-92F81FD0307C}</a:tableStyleId>
              </a:tblPr>
              <a:tblGrid>
                <a:gridCol w="1602089">
                  <a:extLst>
                    <a:ext uri="{9D8B030D-6E8A-4147-A177-3AD203B41FA5}">
                      <a16:colId xmlns:a16="http://schemas.microsoft.com/office/drawing/2014/main" val="20000"/>
                    </a:ext>
                  </a:extLst>
                </a:gridCol>
                <a:gridCol w="1755667">
                  <a:extLst>
                    <a:ext uri="{9D8B030D-6E8A-4147-A177-3AD203B41FA5}">
                      <a16:colId xmlns:a16="http://schemas.microsoft.com/office/drawing/2014/main" val="20001"/>
                    </a:ext>
                  </a:extLst>
                </a:gridCol>
                <a:gridCol w="1590160">
                  <a:extLst>
                    <a:ext uri="{9D8B030D-6E8A-4147-A177-3AD203B41FA5}">
                      <a16:colId xmlns:a16="http://schemas.microsoft.com/office/drawing/2014/main" val="20002"/>
                    </a:ext>
                  </a:extLst>
                </a:gridCol>
                <a:gridCol w="1917553">
                  <a:extLst>
                    <a:ext uri="{9D8B030D-6E8A-4147-A177-3AD203B41FA5}">
                      <a16:colId xmlns:a16="http://schemas.microsoft.com/office/drawing/2014/main" val="20003"/>
                    </a:ext>
                  </a:extLst>
                </a:gridCol>
              </a:tblGrid>
              <a:tr h="346601">
                <a:tc>
                  <a:txBody>
                    <a:bodyPr/>
                    <a:lstStyle/>
                    <a:p>
                      <a:endParaRPr sz="1550" dirty="0">
                        <a:latin typeface="Arial" panose="020B0604020202020204" pitchFamily="34" charset="0"/>
                        <a:cs typeface="Arial" panose="020B0604020202020204" pitchFamily="34" charset="0"/>
                      </a:endParaRPr>
                    </a:p>
                  </a:txBody>
                  <a:tcPr marL="0" marR="0" marT="0" marB="0">
                    <a:lnT w="6350">
                      <a:solidFill>
                        <a:srgbClr val="58595B"/>
                      </a:solidFill>
                      <a:prstDash val="solid"/>
                    </a:lnT>
                  </a:tcPr>
                </a:tc>
                <a:tc>
                  <a:txBody>
                    <a:bodyPr/>
                    <a:lstStyle/>
                    <a:p>
                      <a:pPr marL="174625">
                        <a:lnSpc>
                          <a:spcPct val="100000"/>
                        </a:lnSpc>
                      </a:pPr>
                      <a:r>
                        <a:rPr sz="800" dirty="0" smtClean="0">
                          <a:solidFill>
                            <a:srgbClr val="58595B"/>
                          </a:solidFill>
                          <a:latin typeface="Arial" panose="020B0604020202020204" pitchFamily="34" charset="0"/>
                          <a:cs typeface="Arial" panose="020B0604020202020204" pitchFamily="34" charset="0"/>
                        </a:rPr>
                        <a:t>The Daily Citizen</a:t>
                      </a:r>
                      <a:endParaRPr sz="800">
                        <a:latin typeface="Arial" panose="020B0604020202020204" pitchFamily="34" charset="0"/>
                        <a:cs typeface="Arial" panose="020B0604020202020204" pitchFamily="34" charset="0"/>
                      </a:endParaRPr>
                    </a:p>
                  </a:txBody>
                  <a:tcPr marL="0" marR="0" marT="0" marB="0">
                    <a:lnT w="6350">
                      <a:solidFill>
                        <a:srgbClr val="58595B"/>
                      </a:solidFill>
                      <a:prstDash val="solid"/>
                    </a:lnT>
                  </a:tcPr>
                </a:tc>
                <a:tc>
                  <a:txBody>
                    <a:bodyPr/>
                    <a:lstStyle/>
                    <a:p>
                      <a:pPr marL="170815">
                        <a:lnSpc>
                          <a:spcPct val="100000"/>
                        </a:lnSpc>
                      </a:pPr>
                      <a:r>
                        <a:rPr sz="800" dirty="0" smtClean="0">
                          <a:solidFill>
                            <a:srgbClr val="58595B"/>
                          </a:solidFill>
                          <a:latin typeface="Arial" panose="020B0604020202020204" pitchFamily="34" charset="0"/>
                          <a:cs typeface="Arial" panose="020B0604020202020204" pitchFamily="34" charset="0"/>
                        </a:rPr>
                        <a:t>The Mayo F</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ee P</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ess</a:t>
                      </a:r>
                      <a:endParaRPr sz="800">
                        <a:latin typeface="Arial" panose="020B0604020202020204" pitchFamily="34" charset="0"/>
                        <a:cs typeface="Arial" panose="020B0604020202020204" pitchFamily="34" charset="0"/>
                      </a:endParaRPr>
                    </a:p>
                  </a:txBody>
                  <a:tcPr marL="0" marR="0" marT="0" marB="0">
                    <a:lnT w="6350">
                      <a:solidFill>
                        <a:srgbClr val="58595B"/>
                      </a:solidFill>
                      <a:prstDash val="solid"/>
                    </a:lnT>
                  </a:tcPr>
                </a:tc>
                <a:tc>
                  <a:txBody>
                    <a:bodyPr/>
                    <a:lstStyle/>
                    <a:p>
                      <a:pPr marL="332740">
                        <a:lnSpc>
                          <a:spcPct val="100000"/>
                        </a:lnSpc>
                      </a:pPr>
                      <a:r>
                        <a:rPr sz="800" dirty="0" smtClean="0">
                          <a:solidFill>
                            <a:srgbClr val="58595B"/>
                          </a:solidFill>
                          <a:latin typeface="Arial" panose="020B0604020202020204" pitchFamily="34" charset="0"/>
                          <a:cs typeface="Arial" panose="020B0604020202020204" pitchFamily="34" charset="0"/>
                        </a:rPr>
                        <a:t>The </a:t>
                      </a:r>
                      <a:r>
                        <a:rPr sz="800" spc="-7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ennessean</a:t>
                      </a:r>
                      <a:endParaRPr sz="800">
                        <a:latin typeface="Arial" panose="020B0604020202020204" pitchFamily="34" charset="0"/>
                        <a:cs typeface="Arial" panose="020B0604020202020204" pitchFamily="34" charset="0"/>
                      </a:endParaRPr>
                    </a:p>
                  </a:txBody>
                  <a:tcPr marL="0" marR="0" marT="0" marB="0">
                    <a:lnT w="6350">
                      <a:solidFill>
                        <a:srgbClr val="58595B"/>
                      </a:solidFill>
                      <a:prstDash val="solid"/>
                    </a:lnT>
                  </a:tcPr>
                </a:tc>
                <a:extLst>
                  <a:ext uri="{0D108BD9-81ED-4DB2-BD59-A6C34878D82A}">
                    <a16:rowId xmlns:a16="http://schemas.microsoft.com/office/drawing/2014/main" val="10000"/>
                  </a:ext>
                </a:extLst>
              </a:tr>
              <a:tr h="139273">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Royse City Herald Banner</a:t>
                      </a:r>
                      <a:endParaRPr sz="800">
                        <a:latin typeface="Arial" panose="020B0604020202020204" pitchFamily="34" charset="0"/>
                        <a:cs typeface="Arial" panose="020B0604020202020204" pitchFamily="34" charset="0"/>
                      </a:endParaRPr>
                    </a:p>
                  </a:txBody>
                  <a:tcPr marL="0" marR="0" marT="0" marB="0"/>
                </a:tc>
                <a:tc>
                  <a:txBody>
                    <a:bodyPr/>
                    <a:lstStyle/>
                    <a:p>
                      <a:pPr marL="174625">
                        <a:lnSpc>
                          <a:spcPct val="100000"/>
                        </a:lnSpc>
                      </a:pPr>
                      <a:r>
                        <a:rPr sz="800" dirty="0" smtClean="0">
                          <a:solidFill>
                            <a:srgbClr val="58595B"/>
                          </a:solidFill>
                          <a:latin typeface="Arial" panose="020B0604020202020204" pitchFamily="34" charset="0"/>
                          <a:cs typeface="Arial" panose="020B0604020202020204" pitchFamily="34" charset="0"/>
                        </a:rPr>
                        <a:t>The Daily Item</a:t>
                      </a:r>
                      <a:endParaRPr sz="800">
                        <a:latin typeface="Arial" panose="020B0604020202020204" pitchFamily="34" charset="0"/>
                        <a:cs typeface="Arial" panose="020B0604020202020204" pitchFamily="34" charset="0"/>
                      </a:endParaRPr>
                    </a:p>
                  </a:txBody>
                  <a:tcPr marL="0" marR="0" marT="0" marB="0"/>
                </a:tc>
                <a:tc>
                  <a:txBody>
                    <a:bodyPr/>
                    <a:lstStyle/>
                    <a:p>
                      <a:pPr marL="170815">
                        <a:lnSpc>
                          <a:spcPct val="100000"/>
                        </a:lnSpc>
                      </a:pPr>
                      <a:r>
                        <a:rPr sz="800" dirty="0" smtClean="0">
                          <a:solidFill>
                            <a:srgbClr val="58595B"/>
                          </a:solidFill>
                          <a:latin typeface="Arial" panose="020B0604020202020204" pitchFamily="34" charset="0"/>
                          <a:cs typeface="Arial" panose="020B0604020202020204" pitchFamily="34" charset="0"/>
                        </a:rPr>
                        <a:t>The Meadville </a:t>
                      </a:r>
                      <a:r>
                        <a:rPr sz="800" spc="-7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ribune</a:t>
                      </a:r>
                      <a:endParaRPr sz="800">
                        <a:latin typeface="Arial" panose="020B0604020202020204" pitchFamily="34" charset="0"/>
                        <a:cs typeface="Arial" panose="020B0604020202020204" pitchFamily="34" charset="0"/>
                      </a:endParaRPr>
                    </a:p>
                  </a:txBody>
                  <a:tcPr marL="0" marR="0" marT="0" marB="0"/>
                </a:tc>
                <a:tc>
                  <a:txBody>
                    <a:bodyPr/>
                    <a:lstStyle/>
                    <a:p>
                      <a:pPr marL="332740">
                        <a:lnSpc>
                          <a:spcPct val="100000"/>
                        </a:lnSpc>
                      </a:pPr>
                      <a:r>
                        <a:rPr sz="800" dirty="0" smtClean="0">
                          <a:solidFill>
                            <a:srgbClr val="58595B"/>
                          </a:solidFill>
                          <a:latin typeface="Arial" panose="020B0604020202020204" pitchFamily="34" charset="0"/>
                          <a:cs typeface="Arial" panose="020B0604020202020204" pitchFamily="34" charset="0"/>
                        </a:rPr>
                        <a:t>The </a:t>
                      </a:r>
                      <a:r>
                        <a:rPr sz="800" spc="-2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ifton Gazette</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1"/>
                  </a:ext>
                </a:extLst>
              </a:tr>
              <a:tr h="139273">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Rushville Republican</a:t>
                      </a:r>
                      <a:endParaRPr sz="800">
                        <a:latin typeface="Arial" panose="020B0604020202020204" pitchFamily="34" charset="0"/>
                        <a:cs typeface="Arial" panose="020B0604020202020204" pitchFamily="34" charset="0"/>
                      </a:endParaRPr>
                    </a:p>
                  </a:txBody>
                  <a:tcPr marL="0" marR="0" marT="0" marB="0"/>
                </a:tc>
                <a:tc>
                  <a:txBody>
                    <a:bodyPr/>
                    <a:lstStyle/>
                    <a:p>
                      <a:pPr marL="174625">
                        <a:lnSpc>
                          <a:spcPct val="100000"/>
                        </a:lnSpc>
                      </a:pPr>
                      <a:r>
                        <a:rPr sz="800" dirty="0" smtClean="0">
                          <a:solidFill>
                            <a:srgbClr val="58595B"/>
                          </a:solidFill>
                          <a:latin typeface="Arial" panose="020B0604020202020204" pitchFamily="34" charset="0"/>
                          <a:cs typeface="Arial" panose="020B0604020202020204" pitchFamily="34" charset="0"/>
                        </a:rPr>
                        <a:t>The Daily Journal</a:t>
                      </a:r>
                      <a:endParaRPr sz="800">
                        <a:latin typeface="Arial" panose="020B0604020202020204" pitchFamily="34" charset="0"/>
                        <a:cs typeface="Arial" panose="020B0604020202020204" pitchFamily="34" charset="0"/>
                      </a:endParaRPr>
                    </a:p>
                  </a:txBody>
                  <a:tcPr marL="0" marR="0" marT="0" marB="0"/>
                </a:tc>
                <a:tc>
                  <a:txBody>
                    <a:bodyPr/>
                    <a:lstStyle/>
                    <a:p>
                      <a:pPr marL="170815">
                        <a:lnSpc>
                          <a:spcPct val="100000"/>
                        </a:lnSpc>
                      </a:pPr>
                      <a:r>
                        <a:rPr sz="800" dirty="0" smtClean="0">
                          <a:solidFill>
                            <a:srgbClr val="58595B"/>
                          </a:solidFill>
                          <a:latin typeface="Arial" panose="020B0604020202020204" pitchFamily="34" charset="0"/>
                          <a:cs typeface="Arial" panose="020B0604020202020204" pitchFamily="34" charset="0"/>
                        </a:rPr>
                        <a:t>The Me</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ced Sun-Star</a:t>
                      </a:r>
                      <a:endParaRPr sz="800">
                        <a:latin typeface="Arial" panose="020B0604020202020204" pitchFamily="34" charset="0"/>
                        <a:cs typeface="Arial" panose="020B0604020202020204" pitchFamily="34" charset="0"/>
                      </a:endParaRPr>
                    </a:p>
                  </a:txBody>
                  <a:tcPr marL="0" marR="0" marT="0" marB="0"/>
                </a:tc>
                <a:tc>
                  <a:txBody>
                    <a:bodyPr/>
                    <a:lstStyle/>
                    <a:p>
                      <a:pPr marL="332740">
                        <a:lnSpc>
                          <a:spcPct val="100000"/>
                        </a:lnSpc>
                      </a:pPr>
                      <a:r>
                        <a:rPr sz="800" dirty="0" smtClean="0">
                          <a:solidFill>
                            <a:srgbClr val="58595B"/>
                          </a:solidFill>
                          <a:latin typeface="Arial" panose="020B0604020202020204" pitchFamily="34" charset="0"/>
                          <a:cs typeface="Arial" panose="020B0604020202020204" pitchFamily="34" charset="0"/>
                        </a:rPr>
                        <a:t>The </a:t>
                      </a:r>
                      <a:r>
                        <a:rPr sz="800" spc="-2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imes</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2"/>
                  </a:ext>
                </a:extLst>
              </a:tr>
              <a:tr h="139273">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Russian River </a:t>
                      </a:r>
                      <a:r>
                        <a:rPr sz="800" spc="-40" dirty="0" smtClean="0">
                          <a:solidFill>
                            <a:srgbClr val="58595B"/>
                          </a:solidFill>
                          <a:latin typeface="Arial" panose="020B0604020202020204" pitchFamily="34" charset="0"/>
                          <a:cs typeface="Arial" panose="020B0604020202020204" pitchFamily="34" charset="0"/>
                        </a:rPr>
                        <a:t>V</a:t>
                      </a:r>
                      <a:r>
                        <a:rPr sz="800" spc="0" dirty="0" smtClean="0">
                          <a:solidFill>
                            <a:srgbClr val="58595B"/>
                          </a:solidFill>
                          <a:latin typeface="Arial" panose="020B0604020202020204" pitchFamily="34" charset="0"/>
                          <a:cs typeface="Arial" panose="020B0604020202020204" pitchFamily="34" charset="0"/>
                        </a:rPr>
                        <a:t>acation Homes</a:t>
                      </a:r>
                      <a:endParaRPr sz="800">
                        <a:latin typeface="Arial" panose="020B0604020202020204" pitchFamily="34" charset="0"/>
                        <a:cs typeface="Arial" panose="020B0604020202020204" pitchFamily="34" charset="0"/>
                      </a:endParaRPr>
                    </a:p>
                  </a:txBody>
                  <a:tcPr marL="0" marR="0" marT="0" marB="0"/>
                </a:tc>
                <a:tc>
                  <a:txBody>
                    <a:bodyPr/>
                    <a:lstStyle/>
                    <a:p>
                      <a:pPr marL="174625">
                        <a:lnSpc>
                          <a:spcPct val="100000"/>
                        </a:lnSpc>
                      </a:pPr>
                      <a:r>
                        <a:rPr sz="800" dirty="0" smtClean="0">
                          <a:solidFill>
                            <a:srgbClr val="58595B"/>
                          </a:solidFill>
                          <a:latin typeface="Arial" panose="020B0604020202020204" pitchFamily="34" charset="0"/>
                          <a:cs typeface="Arial" panose="020B0604020202020204" pitchFamily="34" charset="0"/>
                        </a:rPr>
                        <a:t>The Daily News Journal</a:t>
                      </a:r>
                      <a:endParaRPr sz="800" dirty="0">
                        <a:latin typeface="Arial" panose="020B0604020202020204" pitchFamily="34" charset="0"/>
                        <a:cs typeface="Arial" panose="020B0604020202020204" pitchFamily="34" charset="0"/>
                      </a:endParaRPr>
                    </a:p>
                  </a:txBody>
                  <a:tcPr marL="0" marR="0" marT="0" marB="0"/>
                </a:tc>
                <a:tc>
                  <a:txBody>
                    <a:bodyPr/>
                    <a:lstStyle/>
                    <a:p>
                      <a:pPr marL="170815">
                        <a:lnSpc>
                          <a:spcPct val="100000"/>
                        </a:lnSpc>
                      </a:pPr>
                      <a:r>
                        <a:rPr sz="800" dirty="0" smtClean="0">
                          <a:solidFill>
                            <a:srgbClr val="58595B"/>
                          </a:solidFill>
                          <a:latin typeface="Arial" panose="020B0604020202020204" pitchFamily="34" charset="0"/>
                          <a:cs typeface="Arial" panose="020B0604020202020204" pitchFamily="34" charset="0"/>
                        </a:rPr>
                        <a:t>The Me</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cu</a:t>
                      </a:r>
                      <a:r>
                        <a:rPr sz="800" spc="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y News</a:t>
                      </a:r>
                      <a:endParaRPr sz="800">
                        <a:latin typeface="Arial" panose="020B0604020202020204" pitchFamily="34" charset="0"/>
                        <a:cs typeface="Arial" panose="020B0604020202020204" pitchFamily="34" charset="0"/>
                      </a:endParaRPr>
                    </a:p>
                  </a:txBody>
                  <a:tcPr marL="0" marR="0" marT="0" marB="0"/>
                </a:tc>
                <a:tc>
                  <a:txBody>
                    <a:bodyPr/>
                    <a:lstStyle/>
                    <a:p>
                      <a:pPr marL="332740">
                        <a:lnSpc>
                          <a:spcPct val="100000"/>
                        </a:lnSpc>
                      </a:pPr>
                      <a:r>
                        <a:rPr sz="800" dirty="0" smtClean="0">
                          <a:solidFill>
                            <a:srgbClr val="58595B"/>
                          </a:solidFill>
                          <a:latin typeface="Arial" panose="020B0604020202020204" pitchFamily="34" charset="0"/>
                          <a:cs typeface="Arial" panose="020B0604020202020204" pitchFamily="34" charset="0"/>
                        </a:rPr>
                        <a:t>The </a:t>
                      </a:r>
                      <a:r>
                        <a:rPr sz="800" spc="-2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imes Herald</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3"/>
                  </a:ext>
                </a:extLst>
              </a:tr>
              <a:tr h="139273">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San Ma</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cos Daily Reco</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d</a:t>
                      </a:r>
                      <a:endParaRPr sz="800">
                        <a:latin typeface="Arial" panose="020B0604020202020204" pitchFamily="34" charset="0"/>
                        <a:cs typeface="Arial" panose="020B0604020202020204" pitchFamily="34" charset="0"/>
                      </a:endParaRPr>
                    </a:p>
                  </a:txBody>
                  <a:tcPr marL="0" marR="0" marT="0" marB="0"/>
                </a:tc>
                <a:tc>
                  <a:txBody>
                    <a:bodyPr/>
                    <a:lstStyle/>
                    <a:p>
                      <a:pPr marL="174625">
                        <a:lnSpc>
                          <a:spcPct val="100000"/>
                        </a:lnSpc>
                      </a:pPr>
                      <a:r>
                        <a:rPr sz="800" dirty="0" smtClean="0">
                          <a:solidFill>
                            <a:srgbClr val="58595B"/>
                          </a:solidFill>
                          <a:latin typeface="Arial" panose="020B0604020202020204" pitchFamily="34" charset="0"/>
                          <a:cs typeface="Arial" panose="020B0604020202020204" pitchFamily="34" charset="0"/>
                        </a:rPr>
                        <a:t>The Daily News Leader</a:t>
                      </a:r>
                      <a:endParaRPr sz="800" dirty="0">
                        <a:latin typeface="Arial" panose="020B0604020202020204" pitchFamily="34" charset="0"/>
                        <a:cs typeface="Arial" panose="020B0604020202020204" pitchFamily="34" charset="0"/>
                      </a:endParaRPr>
                    </a:p>
                  </a:txBody>
                  <a:tcPr marL="0" marR="0" marT="0" marB="0"/>
                </a:tc>
                <a:tc>
                  <a:txBody>
                    <a:bodyPr/>
                    <a:lstStyle/>
                    <a:p>
                      <a:pPr marL="170815">
                        <a:lnSpc>
                          <a:spcPct val="100000"/>
                        </a:lnSpc>
                      </a:pPr>
                      <a:r>
                        <a:rPr sz="800" dirty="0" smtClean="0">
                          <a:solidFill>
                            <a:srgbClr val="58595B"/>
                          </a:solidFill>
                          <a:latin typeface="Arial" panose="020B0604020202020204" pitchFamily="34" charset="0"/>
                          <a:cs typeface="Arial" panose="020B0604020202020204" pitchFamily="34" charset="0"/>
                        </a:rPr>
                        <a:t>The Meridian Star</a:t>
                      </a:r>
                      <a:endParaRPr sz="800">
                        <a:latin typeface="Arial" panose="020B0604020202020204" pitchFamily="34" charset="0"/>
                        <a:cs typeface="Arial" panose="020B0604020202020204" pitchFamily="34" charset="0"/>
                      </a:endParaRPr>
                    </a:p>
                  </a:txBody>
                  <a:tcPr marL="0" marR="0" marT="0" marB="0"/>
                </a:tc>
                <a:tc>
                  <a:txBody>
                    <a:bodyPr/>
                    <a:lstStyle/>
                    <a:p>
                      <a:pPr marL="332740">
                        <a:lnSpc>
                          <a:spcPct val="100000"/>
                        </a:lnSpc>
                      </a:pPr>
                      <a:r>
                        <a:rPr sz="800" dirty="0" smtClean="0">
                          <a:solidFill>
                            <a:srgbClr val="58595B"/>
                          </a:solidFill>
                          <a:latin typeface="Arial" panose="020B0604020202020204" pitchFamily="34" charset="0"/>
                          <a:cs typeface="Arial" panose="020B0604020202020204" pitchFamily="34" charset="0"/>
                        </a:rPr>
                        <a:t>The </a:t>
                      </a:r>
                      <a:r>
                        <a:rPr sz="800" spc="-7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own </a:t>
                      </a:r>
                      <a:r>
                        <a:rPr sz="800" spc="-65"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alk</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4"/>
                  </a:ext>
                </a:extLst>
              </a:tr>
              <a:tr h="139273">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San Mateo County </a:t>
                      </a:r>
                      <a:r>
                        <a:rPr sz="800" spc="-2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imes</a:t>
                      </a:r>
                      <a:endParaRPr sz="800">
                        <a:latin typeface="Arial" panose="020B0604020202020204" pitchFamily="34" charset="0"/>
                        <a:cs typeface="Arial" panose="020B0604020202020204" pitchFamily="34" charset="0"/>
                      </a:endParaRPr>
                    </a:p>
                  </a:txBody>
                  <a:tcPr marL="0" marR="0" marT="0" marB="0"/>
                </a:tc>
                <a:tc>
                  <a:txBody>
                    <a:bodyPr/>
                    <a:lstStyle/>
                    <a:p>
                      <a:pPr marL="174625">
                        <a:lnSpc>
                          <a:spcPct val="100000"/>
                        </a:lnSpc>
                      </a:pPr>
                      <a:r>
                        <a:rPr sz="800" dirty="0" smtClean="0">
                          <a:solidFill>
                            <a:srgbClr val="58595B"/>
                          </a:solidFill>
                          <a:latin typeface="Arial" panose="020B0604020202020204" pitchFamily="34" charset="0"/>
                          <a:cs typeface="Arial" panose="020B0604020202020204" pitchFamily="34" charset="0"/>
                        </a:rPr>
                        <a:t>The Daily News of Newbu</a:t>
                      </a:r>
                      <a:r>
                        <a:rPr sz="800" spc="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yport</a:t>
                      </a:r>
                      <a:endParaRPr sz="800">
                        <a:latin typeface="Arial" panose="020B0604020202020204" pitchFamily="34" charset="0"/>
                        <a:cs typeface="Arial" panose="020B0604020202020204" pitchFamily="34" charset="0"/>
                      </a:endParaRPr>
                    </a:p>
                  </a:txBody>
                  <a:tcPr marL="0" marR="0" marT="0" marB="0"/>
                </a:tc>
                <a:tc>
                  <a:txBody>
                    <a:bodyPr/>
                    <a:lstStyle/>
                    <a:p>
                      <a:pPr marL="170815">
                        <a:lnSpc>
                          <a:spcPct val="100000"/>
                        </a:lnSpc>
                      </a:pPr>
                      <a:r>
                        <a:rPr sz="800" dirty="0" smtClean="0">
                          <a:solidFill>
                            <a:srgbClr val="58595B"/>
                          </a:solidFill>
                          <a:latin typeface="Arial" panose="020B0604020202020204" pitchFamily="34" charset="0"/>
                          <a:cs typeface="Arial" panose="020B0604020202020204" pitchFamily="34" charset="0"/>
                        </a:rPr>
                        <a:t>The Miami Herald</a:t>
                      </a:r>
                      <a:endParaRPr sz="800">
                        <a:latin typeface="Arial" panose="020B0604020202020204" pitchFamily="34" charset="0"/>
                        <a:cs typeface="Arial" panose="020B0604020202020204" pitchFamily="34" charset="0"/>
                      </a:endParaRPr>
                    </a:p>
                  </a:txBody>
                  <a:tcPr marL="0" marR="0" marT="0" marB="0"/>
                </a:tc>
                <a:tc>
                  <a:txBody>
                    <a:bodyPr/>
                    <a:lstStyle/>
                    <a:p>
                      <a:pPr marL="332740">
                        <a:lnSpc>
                          <a:spcPct val="100000"/>
                        </a:lnSpc>
                      </a:pPr>
                      <a:r>
                        <a:rPr sz="800" dirty="0" smtClean="0">
                          <a:solidFill>
                            <a:srgbClr val="58595B"/>
                          </a:solidFill>
                          <a:latin typeface="Arial" panose="020B0604020202020204" pitchFamily="34" charset="0"/>
                          <a:cs typeface="Arial" panose="020B0604020202020204" pitchFamily="34" charset="0"/>
                        </a:rPr>
                        <a:t>The </a:t>
                      </a:r>
                      <a:r>
                        <a:rPr sz="800" spc="-7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ribune</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5"/>
                  </a:ext>
                </a:extLst>
              </a:tr>
              <a:tr h="139273">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Shelbyville Daily Union Showing</a:t>
                      </a:r>
                      <a:endParaRPr sz="800">
                        <a:latin typeface="Arial" panose="020B0604020202020204" pitchFamily="34" charset="0"/>
                        <a:cs typeface="Arial" panose="020B0604020202020204" pitchFamily="34" charset="0"/>
                      </a:endParaRPr>
                    </a:p>
                  </a:txBody>
                  <a:tcPr marL="0" marR="0" marT="0" marB="0"/>
                </a:tc>
                <a:tc>
                  <a:txBody>
                    <a:bodyPr/>
                    <a:lstStyle/>
                    <a:p>
                      <a:pPr marL="174625">
                        <a:lnSpc>
                          <a:spcPct val="100000"/>
                        </a:lnSpc>
                      </a:pPr>
                      <a:r>
                        <a:rPr sz="800" dirty="0" smtClean="0">
                          <a:solidFill>
                            <a:srgbClr val="58595B"/>
                          </a:solidFill>
                          <a:latin typeface="Arial" panose="020B0604020202020204" pitchFamily="34" charset="0"/>
                          <a:cs typeface="Arial" panose="020B0604020202020204" pitchFamily="34" charset="0"/>
                        </a:rPr>
                        <a:t>The Daily P</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ess</a:t>
                      </a:r>
                      <a:endParaRPr sz="800">
                        <a:latin typeface="Arial" panose="020B0604020202020204" pitchFamily="34" charset="0"/>
                        <a:cs typeface="Arial" panose="020B0604020202020204" pitchFamily="34" charset="0"/>
                      </a:endParaRPr>
                    </a:p>
                  </a:txBody>
                  <a:tcPr marL="0" marR="0" marT="0" marB="0"/>
                </a:tc>
                <a:tc>
                  <a:txBody>
                    <a:bodyPr/>
                    <a:lstStyle/>
                    <a:p>
                      <a:pPr marL="170815">
                        <a:lnSpc>
                          <a:spcPct val="100000"/>
                        </a:lnSpc>
                      </a:pPr>
                      <a:r>
                        <a:rPr sz="800" dirty="0" smtClean="0">
                          <a:solidFill>
                            <a:srgbClr val="58595B"/>
                          </a:solidFill>
                          <a:latin typeface="Arial" panose="020B0604020202020204" pitchFamily="34" charset="0"/>
                          <a:cs typeface="Arial" panose="020B0604020202020204" pitchFamily="34" charset="0"/>
                        </a:rPr>
                        <a:t>The Morning Call</a:t>
                      </a:r>
                      <a:endParaRPr sz="800">
                        <a:latin typeface="Arial" panose="020B0604020202020204" pitchFamily="34" charset="0"/>
                        <a:cs typeface="Arial" panose="020B0604020202020204" pitchFamily="34" charset="0"/>
                      </a:endParaRPr>
                    </a:p>
                  </a:txBody>
                  <a:tcPr marL="0" marR="0" marT="0" marB="0"/>
                </a:tc>
                <a:tc>
                  <a:txBody>
                    <a:bodyPr/>
                    <a:lstStyle/>
                    <a:p>
                      <a:pPr marL="332740">
                        <a:lnSpc>
                          <a:spcPct val="100000"/>
                        </a:lnSpc>
                      </a:pPr>
                      <a:r>
                        <a:rPr sz="800" dirty="0" smtClean="0">
                          <a:solidFill>
                            <a:srgbClr val="58595B"/>
                          </a:solidFill>
                          <a:latin typeface="Arial" panose="020B0604020202020204" pitchFamily="34" charset="0"/>
                          <a:cs typeface="Arial" panose="020B0604020202020204" pitchFamily="34" charset="0"/>
                        </a:rPr>
                        <a:t>The </a:t>
                      </a:r>
                      <a:r>
                        <a:rPr sz="800" spc="-7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ribune Star</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6"/>
                  </a:ext>
                </a:extLst>
              </a:tr>
              <a:tr h="139273">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Suite</a:t>
                      </a:r>
                      <a:endParaRPr sz="800">
                        <a:latin typeface="Arial" panose="020B0604020202020204" pitchFamily="34" charset="0"/>
                        <a:cs typeface="Arial" panose="020B0604020202020204" pitchFamily="34" charset="0"/>
                      </a:endParaRPr>
                    </a:p>
                  </a:txBody>
                  <a:tcPr marL="0" marR="0" marT="0" marB="0"/>
                </a:tc>
                <a:tc>
                  <a:txBody>
                    <a:bodyPr/>
                    <a:lstStyle/>
                    <a:p>
                      <a:pPr marL="174625">
                        <a:lnSpc>
                          <a:spcPct val="100000"/>
                        </a:lnSpc>
                      </a:pPr>
                      <a:r>
                        <a:rPr sz="800" dirty="0" smtClean="0">
                          <a:solidFill>
                            <a:srgbClr val="58595B"/>
                          </a:solidFill>
                          <a:latin typeface="Arial" panose="020B0604020202020204" pitchFamily="34" charset="0"/>
                          <a:cs typeface="Arial" panose="020B0604020202020204" pitchFamily="34" charset="0"/>
                        </a:rPr>
                        <a:t>The Daily Review</a:t>
                      </a:r>
                      <a:endParaRPr sz="800">
                        <a:latin typeface="Arial" panose="020B0604020202020204" pitchFamily="34" charset="0"/>
                        <a:cs typeface="Arial" panose="020B0604020202020204" pitchFamily="34" charset="0"/>
                      </a:endParaRPr>
                    </a:p>
                  </a:txBody>
                  <a:tcPr marL="0" marR="0" marT="0" marB="0"/>
                </a:tc>
                <a:tc>
                  <a:txBody>
                    <a:bodyPr/>
                    <a:lstStyle/>
                    <a:p>
                      <a:pPr marL="170815">
                        <a:lnSpc>
                          <a:spcPct val="100000"/>
                        </a:lnSpc>
                      </a:pPr>
                      <a:r>
                        <a:rPr sz="800" dirty="0" smtClean="0">
                          <a:solidFill>
                            <a:srgbClr val="58595B"/>
                          </a:solidFill>
                          <a:latin typeface="Arial" panose="020B0604020202020204" pitchFamily="34" charset="0"/>
                          <a:cs typeface="Arial" panose="020B0604020202020204" pitchFamily="34" charset="0"/>
                        </a:rPr>
                        <a:t>The Moultrie Obse</a:t>
                      </a:r>
                      <a:r>
                        <a:rPr sz="800" spc="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ver</a:t>
                      </a:r>
                      <a:endParaRPr sz="800">
                        <a:latin typeface="Arial" panose="020B0604020202020204" pitchFamily="34" charset="0"/>
                        <a:cs typeface="Arial" panose="020B0604020202020204" pitchFamily="34" charset="0"/>
                      </a:endParaRPr>
                    </a:p>
                  </a:txBody>
                  <a:tcPr marL="0" marR="0" marT="0" marB="0"/>
                </a:tc>
                <a:tc>
                  <a:txBody>
                    <a:bodyPr/>
                    <a:lstStyle/>
                    <a:p>
                      <a:pPr marL="332740">
                        <a:lnSpc>
                          <a:spcPct val="100000"/>
                        </a:lnSpc>
                      </a:pPr>
                      <a:r>
                        <a:rPr sz="800" dirty="0" smtClean="0">
                          <a:solidFill>
                            <a:srgbClr val="58595B"/>
                          </a:solidFill>
                          <a:latin typeface="Arial" panose="020B0604020202020204" pitchFamily="34" charset="0"/>
                          <a:cs typeface="Arial" panose="020B0604020202020204" pitchFamily="34" charset="0"/>
                        </a:rPr>
                        <a:t>The </a:t>
                      </a:r>
                      <a:r>
                        <a:rPr sz="800" spc="-7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ribune-Democrat</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7"/>
                  </a:ext>
                </a:extLst>
              </a:tr>
              <a:tr h="139273">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Sierra Nevada Media G</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oup</a:t>
                      </a:r>
                      <a:endParaRPr sz="800">
                        <a:latin typeface="Arial" panose="020B0604020202020204" pitchFamily="34" charset="0"/>
                        <a:cs typeface="Arial" panose="020B0604020202020204" pitchFamily="34" charset="0"/>
                      </a:endParaRPr>
                    </a:p>
                  </a:txBody>
                  <a:tcPr marL="0" marR="0" marT="0" marB="0"/>
                </a:tc>
                <a:tc>
                  <a:txBody>
                    <a:bodyPr/>
                    <a:lstStyle/>
                    <a:p>
                      <a:pPr marL="174625">
                        <a:lnSpc>
                          <a:spcPct val="100000"/>
                        </a:lnSpc>
                      </a:pPr>
                      <a:r>
                        <a:rPr sz="800" dirty="0" smtClean="0">
                          <a:solidFill>
                            <a:srgbClr val="58595B"/>
                          </a:solidFill>
                          <a:latin typeface="Arial" panose="020B0604020202020204" pitchFamily="34" charset="0"/>
                          <a:cs typeface="Arial" panose="020B0604020202020204" pitchFamily="34" charset="0"/>
                        </a:rPr>
                        <a:t>The Daily Southerner</a:t>
                      </a:r>
                      <a:endParaRPr sz="800" dirty="0">
                        <a:latin typeface="Arial" panose="020B0604020202020204" pitchFamily="34" charset="0"/>
                        <a:cs typeface="Arial" panose="020B0604020202020204" pitchFamily="34" charset="0"/>
                      </a:endParaRPr>
                    </a:p>
                  </a:txBody>
                  <a:tcPr marL="0" marR="0" marT="0" marB="0"/>
                </a:tc>
                <a:tc>
                  <a:txBody>
                    <a:bodyPr/>
                    <a:lstStyle/>
                    <a:p>
                      <a:pPr marL="170815">
                        <a:lnSpc>
                          <a:spcPct val="100000"/>
                        </a:lnSpc>
                      </a:pPr>
                      <a:r>
                        <a:rPr sz="800" dirty="0" smtClean="0">
                          <a:solidFill>
                            <a:srgbClr val="58595B"/>
                          </a:solidFill>
                          <a:latin typeface="Arial" panose="020B0604020202020204" pitchFamily="34" charset="0"/>
                          <a:cs typeface="Arial" panose="020B0604020202020204" pitchFamily="34" charset="0"/>
                        </a:rPr>
                        <a:t>The Muskogee Phoenix</a:t>
                      </a:r>
                      <a:endParaRPr sz="800">
                        <a:latin typeface="Arial" panose="020B0604020202020204" pitchFamily="34" charset="0"/>
                        <a:cs typeface="Arial" panose="020B0604020202020204" pitchFamily="34" charset="0"/>
                      </a:endParaRPr>
                    </a:p>
                  </a:txBody>
                  <a:tcPr marL="0" marR="0" marT="0" marB="0"/>
                </a:tc>
                <a:tc>
                  <a:txBody>
                    <a:bodyPr/>
                    <a:lstStyle/>
                    <a:p>
                      <a:pPr marL="332740">
                        <a:lnSpc>
                          <a:spcPct val="100000"/>
                        </a:lnSpc>
                      </a:pPr>
                      <a:r>
                        <a:rPr sz="800" dirty="0" smtClean="0">
                          <a:solidFill>
                            <a:srgbClr val="58595B"/>
                          </a:solidFill>
                          <a:latin typeface="Arial" panose="020B0604020202020204" pitchFamily="34" charset="0"/>
                          <a:cs typeface="Arial" panose="020B0604020202020204" pitchFamily="34" charset="0"/>
                        </a:rPr>
                        <a:t>The Union-Reco</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der</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8"/>
                  </a:ext>
                </a:extLst>
              </a:tr>
              <a:tr h="139273">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Smarter Agent</a:t>
                      </a:r>
                      <a:endParaRPr sz="800">
                        <a:latin typeface="Arial" panose="020B0604020202020204" pitchFamily="34" charset="0"/>
                        <a:cs typeface="Arial" panose="020B0604020202020204" pitchFamily="34" charset="0"/>
                      </a:endParaRPr>
                    </a:p>
                  </a:txBody>
                  <a:tcPr marL="0" marR="0" marT="0" marB="0"/>
                </a:tc>
                <a:tc>
                  <a:txBody>
                    <a:bodyPr/>
                    <a:lstStyle/>
                    <a:p>
                      <a:pPr marL="174625">
                        <a:lnSpc>
                          <a:spcPct val="100000"/>
                        </a:lnSpc>
                      </a:pPr>
                      <a:r>
                        <a:rPr sz="800" dirty="0" smtClean="0">
                          <a:solidFill>
                            <a:srgbClr val="58595B"/>
                          </a:solidFill>
                          <a:latin typeface="Arial" panose="020B0604020202020204" pitchFamily="34" charset="0"/>
                          <a:cs typeface="Arial" panose="020B0604020202020204" pitchFamily="34" charset="0"/>
                        </a:rPr>
                        <a:t>The Daily Star</a:t>
                      </a:r>
                      <a:endParaRPr sz="800">
                        <a:latin typeface="Arial" panose="020B0604020202020204" pitchFamily="34" charset="0"/>
                        <a:cs typeface="Arial" panose="020B0604020202020204" pitchFamily="34" charset="0"/>
                      </a:endParaRPr>
                    </a:p>
                  </a:txBody>
                  <a:tcPr marL="0" marR="0" marT="0" marB="0"/>
                </a:tc>
                <a:tc>
                  <a:txBody>
                    <a:bodyPr/>
                    <a:lstStyle/>
                    <a:p>
                      <a:pPr marL="170815">
                        <a:lnSpc>
                          <a:spcPct val="100000"/>
                        </a:lnSpc>
                      </a:pPr>
                      <a:r>
                        <a:rPr sz="800" dirty="0" smtClean="0">
                          <a:solidFill>
                            <a:srgbClr val="58595B"/>
                          </a:solidFill>
                          <a:latin typeface="Arial" panose="020B0604020202020204" pitchFamily="34" charset="0"/>
                          <a:cs typeface="Arial" panose="020B0604020202020204" pitchFamily="34" charset="0"/>
                        </a:rPr>
                        <a:t>The News &amp; Obse</a:t>
                      </a:r>
                      <a:r>
                        <a:rPr sz="800" spc="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ver</a:t>
                      </a:r>
                      <a:endParaRPr sz="800">
                        <a:latin typeface="Arial" panose="020B0604020202020204" pitchFamily="34" charset="0"/>
                        <a:cs typeface="Arial" panose="020B0604020202020204" pitchFamily="34" charset="0"/>
                      </a:endParaRPr>
                    </a:p>
                  </a:txBody>
                  <a:tcPr marL="0" marR="0" marT="0" marB="0"/>
                </a:tc>
                <a:tc>
                  <a:txBody>
                    <a:bodyPr/>
                    <a:lstStyle/>
                    <a:p>
                      <a:pPr marL="332740">
                        <a:lnSpc>
                          <a:spcPct val="100000"/>
                        </a:lnSpc>
                      </a:pPr>
                      <a:r>
                        <a:rPr sz="800" dirty="0" smtClean="0">
                          <a:solidFill>
                            <a:srgbClr val="58595B"/>
                          </a:solidFill>
                          <a:latin typeface="Arial" panose="020B0604020202020204" pitchFamily="34" charset="0"/>
                          <a:cs typeface="Arial" panose="020B0604020202020204" pitchFamily="34" charset="0"/>
                        </a:rPr>
                        <a:t>The Wichita Eagle</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9"/>
                  </a:ext>
                </a:extLst>
              </a:tr>
              <a:tr h="139273">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Sokous.com</a:t>
                      </a:r>
                      <a:endParaRPr sz="800">
                        <a:latin typeface="Arial" panose="020B0604020202020204" pitchFamily="34" charset="0"/>
                        <a:cs typeface="Arial" panose="020B0604020202020204" pitchFamily="34" charset="0"/>
                      </a:endParaRPr>
                    </a:p>
                  </a:txBody>
                  <a:tcPr marL="0" marR="0" marT="0" marB="0"/>
                </a:tc>
                <a:tc>
                  <a:txBody>
                    <a:bodyPr/>
                    <a:lstStyle/>
                    <a:p>
                      <a:pPr marL="174625">
                        <a:lnSpc>
                          <a:spcPct val="100000"/>
                        </a:lnSpc>
                      </a:pPr>
                      <a:r>
                        <a:rPr sz="800" dirty="0" smtClean="0">
                          <a:solidFill>
                            <a:srgbClr val="58595B"/>
                          </a:solidFill>
                          <a:latin typeface="Arial" panose="020B0604020202020204" pitchFamily="34" charset="0"/>
                          <a:cs typeface="Arial" panose="020B0604020202020204" pitchFamily="34" charset="0"/>
                        </a:rPr>
                        <a:t>The Daily </a:t>
                      </a:r>
                      <a:r>
                        <a:rPr sz="800" spc="-2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imes</a:t>
                      </a:r>
                      <a:endParaRPr sz="800">
                        <a:latin typeface="Arial" panose="020B0604020202020204" pitchFamily="34" charset="0"/>
                        <a:cs typeface="Arial" panose="020B0604020202020204" pitchFamily="34" charset="0"/>
                      </a:endParaRPr>
                    </a:p>
                  </a:txBody>
                  <a:tcPr marL="0" marR="0" marT="0" marB="0"/>
                </a:tc>
                <a:tc>
                  <a:txBody>
                    <a:bodyPr/>
                    <a:lstStyle/>
                    <a:p>
                      <a:pPr marL="170815">
                        <a:lnSpc>
                          <a:spcPct val="100000"/>
                        </a:lnSpc>
                      </a:pPr>
                      <a:r>
                        <a:rPr sz="800" dirty="0" smtClean="0">
                          <a:solidFill>
                            <a:srgbClr val="58595B"/>
                          </a:solidFill>
                          <a:latin typeface="Arial" panose="020B0604020202020204" pitchFamily="34" charset="0"/>
                          <a:cs typeface="Arial" panose="020B0604020202020204" pitchFamily="34" charset="0"/>
                        </a:rPr>
                        <a:t>The News Courier</a:t>
                      </a:r>
                      <a:endParaRPr sz="800">
                        <a:latin typeface="Arial" panose="020B0604020202020204" pitchFamily="34" charset="0"/>
                        <a:cs typeface="Arial" panose="020B0604020202020204" pitchFamily="34" charset="0"/>
                      </a:endParaRPr>
                    </a:p>
                  </a:txBody>
                  <a:tcPr marL="0" marR="0" marT="0" marB="0"/>
                </a:tc>
                <a:tc>
                  <a:txBody>
                    <a:bodyPr/>
                    <a:lstStyle/>
                    <a:p>
                      <a:pPr marL="332740">
                        <a:lnSpc>
                          <a:spcPct val="100000"/>
                        </a:lnSpc>
                      </a:pPr>
                      <a:r>
                        <a:rPr sz="800" dirty="0" smtClean="0">
                          <a:solidFill>
                            <a:srgbClr val="58595B"/>
                          </a:solidFill>
                          <a:latin typeface="Arial" panose="020B0604020202020204" pitchFamily="34" charset="0"/>
                          <a:cs typeface="Arial" panose="020B0604020202020204" pitchFamily="34" charset="0"/>
                        </a:rPr>
                        <a:t>The Zionsville </a:t>
                      </a:r>
                      <a:r>
                        <a:rPr sz="800" spc="-2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imes Sentinel</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10"/>
                  </a:ext>
                </a:extLst>
              </a:tr>
              <a:tr h="139273">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SpotlightP</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evie</a:t>
                      </a:r>
                      <a:r>
                        <a:rPr sz="800" spc="-65" dirty="0" smtClean="0">
                          <a:solidFill>
                            <a:srgbClr val="58595B"/>
                          </a:solidFill>
                          <a:latin typeface="Arial" panose="020B0604020202020204" pitchFamily="34" charset="0"/>
                          <a:cs typeface="Arial" panose="020B0604020202020204" pitchFamily="34" charset="0"/>
                        </a:rPr>
                        <a:t>w</a:t>
                      </a:r>
                      <a:r>
                        <a:rPr sz="800" spc="0" dirty="0" smtClean="0">
                          <a:solidFill>
                            <a:srgbClr val="58595B"/>
                          </a:solidFill>
                          <a:latin typeface="Arial" panose="020B0604020202020204" pitchFamily="34" charset="0"/>
                          <a:cs typeface="Arial" panose="020B0604020202020204" pitchFamily="34" charset="0"/>
                        </a:rPr>
                        <a:t>.com</a:t>
                      </a:r>
                      <a:endParaRPr sz="800">
                        <a:latin typeface="Arial" panose="020B0604020202020204" pitchFamily="34" charset="0"/>
                        <a:cs typeface="Arial" panose="020B0604020202020204" pitchFamily="34" charset="0"/>
                      </a:endParaRPr>
                    </a:p>
                  </a:txBody>
                  <a:tcPr marL="0" marR="0" marT="0" marB="0"/>
                </a:tc>
                <a:tc>
                  <a:txBody>
                    <a:bodyPr/>
                    <a:lstStyle/>
                    <a:p>
                      <a:pPr marL="174625">
                        <a:lnSpc>
                          <a:spcPct val="100000"/>
                        </a:lnSpc>
                      </a:pPr>
                      <a:r>
                        <a:rPr sz="800" dirty="0" smtClean="0">
                          <a:solidFill>
                            <a:srgbClr val="58595B"/>
                          </a:solidFill>
                          <a:latin typeface="Arial" panose="020B0604020202020204" pitchFamily="34" charset="0"/>
                          <a:cs typeface="Arial" panose="020B0604020202020204" pitchFamily="34" charset="0"/>
                        </a:rPr>
                        <a:t>The Daily </a:t>
                      </a:r>
                      <a:r>
                        <a:rPr sz="800" spc="-40" dirty="0" smtClean="0">
                          <a:solidFill>
                            <a:srgbClr val="58595B"/>
                          </a:solidFill>
                          <a:latin typeface="Arial" panose="020B0604020202020204" pitchFamily="34" charset="0"/>
                          <a:cs typeface="Arial" panose="020B0604020202020204" pitchFamily="34" charset="0"/>
                        </a:rPr>
                        <a:t>W</a:t>
                      </a:r>
                      <a:r>
                        <a:rPr sz="800" spc="0" dirty="0" smtClean="0">
                          <a:solidFill>
                            <a:srgbClr val="58595B"/>
                          </a:solidFill>
                          <a:latin typeface="Arial" panose="020B0604020202020204" pitchFamily="34" charset="0"/>
                          <a:cs typeface="Arial" panose="020B0604020202020204" pitchFamily="34" charset="0"/>
                        </a:rPr>
                        <a:t>orld</a:t>
                      </a:r>
                      <a:endParaRPr sz="800">
                        <a:latin typeface="Arial" panose="020B0604020202020204" pitchFamily="34" charset="0"/>
                        <a:cs typeface="Arial" panose="020B0604020202020204" pitchFamily="34" charset="0"/>
                      </a:endParaRPr>
                    </a:p>
                  </a:txBody>
                  <a:tcPr marL="0" marR="0" marT="0" marB="0"/>
                </a:tc>
                <a:tc>
                  <a:txBody>
                    <a:bodyPr/>
                    <a:lstStyle/>
                    <a:p>
                      <a:pPr marL="170815">
                        <a:lnSpc>
                          <a:spcPct val="100000"/>
                        </a:lnSpc>
                      </a:pPr>
                      <a:r>
                        <a:rPr sz="800" dirty="0" smtClean="0">
                          <a:solidFill>
                            <a:srgbClr val="58595B"/>
                          </a:solidFill>
                          <a:latin typeface="Arial" panose="020B0604020202020204" pitchFamily="34" charset="0"/>
                          <a:cs typeface="Arial" panose="020B0604020202020204" pitchFamily="34" charset="0"/>
                        </a:rPr>
                        <a:t>The News Journal</a:t>
                      </a:r>
                      <a:endParaRPr sz="800">
                        <a:latin typeface="Arial" panose="020B0604020202020204" pitchFamily="34" charset="0"/>
                        <a:cs typeface="Arial" panose="020B0604020202020204" pitchFamily="34" charset="0"/>
                      </a:endParaRPr>
                    </a:p>
                  </a:txBody>
                  <a:tcPr marL="0" marR="0" marT="0" marB="0"/>
                </a:tc>
                <a:tc>
                  <a:txBody>
                    <a:bodyPr/>
                    <a:lstStyle/>
                    <a:p>
                      <a:pPr marL="332740">
                        <a:lnSpc>
                          <a:spcPct val="100000"/>
                        </a:lnSpc>
                      </a:pPr>
                      <a:r>
                        <a:rPr sz="800" dirty="0" smtClean="0">
                          <a:solidFill>
                            <a:srgbClr val="58595B"/>
                          </a:solidFill>
                          <a:latin typeface="Arial" panose="020B0604020202020204" pitchFamily="34" charset="0"/>
                          <a:cs typeface="Arial" panose="020B0604020202020204" pitchFamily="34" charset="0"/>
                        </a:rPr>
                        <a:t>Thomasville </a:t>
                      </a:r>
                      <a:r>
                        <a:rPr sz="800" spc="-2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imes-Enterprise</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11"/>
                  </a:ext>
                </a:extLst>
              </a:tr>
              <a:tr h="139273">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Springfield News-Leader</a:t>
                      </a:r>
                      <a:endParaRPr sz="800" dirty="0">
                        <a:latin typeface="Arial" panose="020B0604020202020204" pitchFamily="34" charset="0"/>
                        <a:cs typeface="Arial" panose="020B0604020202020204" pitchFamily="34" charset="0"/>
                      </a:endParaRPr>
                    </a:p>
                  </a:txBody>
                  <a:tcPr marL="0" marR="0" marT="0" marB="0"/>
                </a:tc>
                <a:tc>
                  <a:txBody>
                    <a:bodyPr/>
                    <a:lstStyle/>
                    <a:p>
                      <a:pPr marL="174625">
                        <a:lnSpc>
                          <a:spcPct val="100000"/>
                        </a:lnSpc>
                      </a:pPr>
                      <a:r>
                        <a:rPr sz="800" dirty="0" smtClean="0">
                          <a:solidFill>
                            <a:srgbClr val="58595B"/>
                          </a:solidFill>
                          <a:latin typeface="Arial" panose="020B0604020202020204" pitchFamily="34" charset="0"/>
                          <a:cs typeface="Arial" panose="020B0604020202020204" pitchFamily="34" charset="0"/>
                        </a:rPr>
                        <a:t>The Danville News</a:t>
                      </a:r>
                      <a:endParaRPr sz="800">
                        <a:latin typeface="Arial" panose="020B0604020202020204" pitchFamily="34" charset="0"/>
                        <a:cs typeface="Arial" panose="020B0604020202020204" pitchFamily="34" charset="0"/>
                      </a:endParaRPr>
                    </a:p>
                  </a:txBody>
                  <a:tcPr marL="0" marR="0" marT="0" marB="0"/>
                </a:tc>
                <a:tc>
                  <a:txBody>
                    <a:bodyPr/>
                    <a:lstStyle/>
                    <a:p>
                      <a:pPr marL="170815">
                        <a:lnSpc>
                          <a:spcPct val="100000"/>
                        </a:lnSpc>
                      </a:pPr>
                      <a:r>
                        <a:rPr sz="800" dirty="0" smtClean="0">
                          <a:solidFill>
                            <a:srgbClr val="58595B"/>
                          </a:solidFill>
                          <a:latin typeface="Arial" panose="020B0604020202020204" pitchFamily="34" charset="0"/>
                          <a:cs typeface="Arial" panose="020B0604020202020204" pitchFamily="34" charset="0"/>
                        </a:rPr>
                        <a:t>The News Star</a:t>
                      </a:r>
                      <a:endParaRPr sz="800">
                        <a:latin typeface="Arial" panose="020B0604020202020204" pitchFamily="34" charset="0"/>
                        <a:cs typeface="Arial" panose="020B0604020202020204" pitchFamily="34" charset="0"/>
                      </a:endParaRPr>
                    </a:p>
                  </a:txBody>
                  <a:tcPr marL="0" marR="0" marT="0" marB="0"/>
                </a:tc>
                <a:tc>
                  <a:txBody>
                    <a:bodyPr/>
                    <a:lstStyle/>
                    <a:p>
                      <a:pPr marL="332740">
                        <a:lnSpc>
                          <a:spcPct val="100000"/>
                        </a:lnSpc>
                      </a:pPr>
                      <a:r>
                        <a:rPr sz="800" spc="-2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imes Daily</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12"/>
                  </a:ext>
                </a:extLst>
              </a:tr>
              <a:tr h="139273">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St. Clair News Aegis</a:t>
                      </a:r>
                      <a:endParaRPr sz="800">
                        <a:latin typeface="Arial" panose="020B0604020202020204" pitchFamily="34" charset="0"/>
                        <a:cs typeface="Arial" panose="020B0604020202020204" pitchFamily="34" charset="0"/>
                      </a:endParaRPr>
                    </a:p>
                  </a:txBody>
                  <a:tcPr marL="0" marR="0" marT="0" marB="0"/>
                </a:tc>
                <a:tc>
                  <a:txBody>
                    <a:bodyPr/>
                    <a:lstStyle/>
                    <a:p>
                      <a:pPr marL="174625">
                        <a:lnSpc>
                          <a:spcPct val="100000"/>
                        </a:lnSpc>
                      </a:pPr>
                      <a:r>
                        <a:rPr sz="800" dirty="0" smtClean="0">
                          <a:solidFill>
                            <a:srgbClr val="58595B"/>
                          </a:solidFill>
                          <a:latin typeface="Arial" panose="020B0604020202020204" pitchFamily="34" charset="0"/>
                          <a:cs typeface="Arial" panose="020B0604020202020204" pitchFamily="34" charset="0"/>
                        </a:rPr>
                        <a:t>The Denver Post</a:t>
                      </a:r>
                      <a:endParaRPr sz="800">
                        <a:latin typeface="Arial" panose="020B0604020202020204" pitchFamily="34" charset="0"/>
                        <a:cs typeface="Arial" panose="020B0604020202020204" pitchFamily="34" charset="0"/>
                      </a:endParaRPr>
                    </a:p>
                  </a:txBody>
                  <a:tcPr marL="0" marR="0" marT="0" marB="0"/>
                </a:tc>
                <a:tc>
                  <a:txBody>
                    <a:bodyPr/>
                    <a:lstStyle/>
                    <a:p>
                      <a:pPr marL="170815">
                        <a:lnSpc>
                          <a:spcPct val="100000"/>
                        </a:lnSpc>
                      </a:pPr>
                      <a:r>
                        <a:rPr sz="800" dirty="0" smtClean="0">
                          <a:solidFill>
                            <a:srgbClr val="58595B"/>
                          </a:solidFill>
                          <a:latin typeface="Arial" panose="020B0604020202020204" pitchFamily="34" charset="0"/>
                          <a:cs typeface="Arial" panose="020B0604020202020204" pitchFamily="34" charset="0"/>
                        </a:rPr>
                        <a:t>The News </a:t>
                      </a:r>
                      <a:r>
                        <a:rPr sz="800" spc="-7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ribune</a:t>
                      </a:r>
                      <a:endParaRPr sz="800">
                        <a:latin typeface="Arial" panose="020B0604020202020204" pitchFamily="34" charset="0"/>
                        <a:cs typeface="Arial" panose="020B0604020202020204" pitchFamily="34" charset="0"/>
                      </a:endParaRPr>
                    </a:p>
                  </a:txBody>
                  <a:tcPr marL="0" marR="0" marT="0" marB="0"/>
                </a:tc>
                <a:tc>
                  <a:txBody>
                    <a:bodyPr/>
                    <a:lstStyle/>
                    <a:p>
                      <a:pPr marL="332740">
                        <a:lnSpc>
                          <a:spcPct val="100000"/>
                        </a:lnSpc>
                      </a:pPr>
                      <a:r>
                        <a:rPr sz="800" spc="-2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imes Reco</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der</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13"/>
                  </a:ext>
                </a:extLst>
              </a:tr>
              <a:tr h="139273">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St. Cloud </a:t>
                      </a:r>
                      <a:r>
                        <a:rPr sz="800" spc="-2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imes</a:t>
                      </a:r>
                      <a:endParaRPr sz="800">
                        <a:latin typeface="Arial" panose="020B0604020202020204" pitchFamily="34" charset="0"/>
                        <a:cs typeface="Arial" panose="020B0604020202020204" pitchFamily="34" charset="0"/>
                      </a:endParaRPr>
                    </a:p>
                  </a:txBody>
                  <a:tcPr marL="0" marR="0" marT="0" marB="0"/>
                </a:tc>
                <a:tc>
                  <a:txBody>
                    <a:bodyPr/>
                    <a:lstStyle/>
                    <a:p>
                      <a:pPr marL="174625">
                        <a:lnSpc>
                          <a:spcPct val="100000"/>
                        </a:lnSpc>
                      </a:pPr>
                      <a:r>
                        <a:rPr sz="800" dirty="0" smtClean="0">
                          <a:solidFill>
                            <a:srgbClr val="58595B"/>
                          </a:solidFill>
                          <a:latin typeface="Arial" panose="020B0604020202020204" pitchFamily="34" charset="0"/>
                          <a:cs typeface="Arial" panose="020B0604020202020204" pitchFamily="34" charset="0"/>
                        </a:rPr>
                        <a:t>The Des Moines Register</a:t>
                      </a:r>
                      <a:endParaRPr sz="800">
                        <a:latin typeface="Arial" panose="020B0604020202020204" pitchFamily="34" charset="0"/>
                        <a:cs typeface="Arial" panose="020B0604020202020204" pitchFamily="34" charset="0"/>
                      </a:endParaRPr>
                    </a:p>
                  </a:txBody>
                  <a:tcPr marL="0" marR="0" marT="0" marB="0"/>
                </a:tc>
                <a:tc>
                  <a:txBody>
                    <a:bodyPr/>
                    <a:lstStyle/>
                    <a:p>
                      <a:pPr marL="170815">
                        <a:lnSpc>
                          <a:spcPct val="100000"/>
                        </a:lnSpc>
                      </a:pPr>
                      <a:r>
                        <a:rPr sz="800" dirty="0" smtClean="0">
                          <a:solidFill>
                            <a:srgbClr val="58595B"/>
                          </a:solidFill>
                          <a:latin typeface="Arial" panose="020B0604020202020204" pitchFamily="34" charset="0"/>
                          <a:cs typeface="Arial" panose="020B0604020202020204" pitchFamily="34" charset="0"/>
                        </a:rPr>
                        <a:t>The News-Messenger</a:t>
                      </a:r>
                      <a:endParaRPr sz="800">
                        <a:latin typeface="Arial" panose="020B0604020202020204" pitchFamily="34" charset="0"/>
                        <a:cs typeface="Arial" panose="020B0604020202020204" pitchFamily="34" charset="0"/>
                      </a:endParaRPr>
                    </a:p>
                  </a:txBody>
                  <a:tcPr marL="0" marR="0" marT="0" marB="0"/>
                </a:tc>
                <a:tc>
                  <a:txBody>
                    <a:bodyPr/>
                    <a:lstStyle/>
                    <a:p>
                      <a:pPr marL="332740">
                        <a:lnSpc>
                          <a:spcPct val="100000"/>
                        </a:lnSpc>
                      </a:pPr>
                      <a:r>
                        <a:rPr sz="800" spc="-2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imes </a:t>
                      </a:r>
                      <a:r>
                        <a:rPr sz="800" spc="-7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ribune</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14"/>
                  </a:ext>
                </a:extLst>
              </a:tr>
              <a:tr h="139273">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St. Petersbu</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g </a:t>
                      </a:r>
                      <a:r>
                        <a:rPr sz="800" spc="-2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imes</a:t>
                      </a:r>
                      <a:endParaRPr sz="800">
                        <a:latin typeface="Arial" panose="020B0604020202020204" pitchFamily="34" charset="0"/>
                        <a:cs typeface="Arial" panose="020B0604020202020204" pitchFamily="34" charset="0"/>
                      </a:endParaRPr>
                    </a:p>
                  </a:txBody>
                  <a:tcPr marL="0" marR="0" marT="0" marB="0"/>
                </a:tc>
                <a:tc>
                  <a:txBody>
                    <a:bodyPr/>
                    <a:lstStyle/>
                    <a:p>
                      <a:pPr marL="174625">
                        <a:lnSpc>
                          <a:spcPct val="100000"/>
                        </a:lnSpc>
                      </a:pPr>
                      <a:r>
                        <a:rPr sz="800" dirty="0" smtClean="0">
                          <a:solidFill>
                            <a:srgbClr val="58595B"/>
                          </a:solidFill>
                          <a:latin typeface="Arial" panose="020B0604020202020204" pitchFamily="34" charset="0"/>
                          <a:cs typeface="Arial" panose="020B0604020202020204" pitchFamily="34" charset="0"/>
                        </a:rPr>
                        <a:t>The Desert Sun</a:t>
                      </a:r>
                      <a:endParaRPr sz="800">
                        <a:latin typeface="Arial" panose="020B0604020202020204" pitchFamily="34" charset="0"/>
                        <a:cs typeface="Arial" panose="020B0604020202020204" pitchFamily="34" charset="0"/>
                      </a:endParaRPr>
                    </a:p>
                  </a:txBody>
                  <a:tcPr marL="0" marR="0" marT="0" marB="0"/>
                </a:tc>
                <a:tc>
                  <a:txBody>
                    <a:bodyPr/>
                    <a:lstStyle/>
                    <a:p>
                      <a:pPr marL="170815">
                        <a:lnSpc>
                          <a:spcPct val="100000"/>
                        </a:lnSpc>
                      </a:pPr>
                      <a:r>
                        <a:rPr sz="800" dirty="0" smtClean="0">
                          <a:solidFill>
                            <a:srgbClr val="58595B"/>
                          </a:solidFill>
                          <a:latin typeface="Arial" panose="020B0604020202020204" pitchFamily="34" charset="0"/>
                          <a:cs typeface="Arial" panose="020B0604020202020204" pitchFamily="34" charset="0"/>
                        </a:rPr>
                        <a:t>The News-P</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ess</a:t>
                      </a:r>
                      <a:endParaRPr sz="800">
                        <a:latin typeface="Arial" panose="020B0604020202020204" pitchFamily="34" charset="0"/>
                        <a:cs typeface="Arial" panose="020B0604020202020204" pitchFamily="34" charset="0"/>
                      </a:endParaRPr>
                    </a:p>
                  </a:txBody>
                  <a:tcPr marL="0" marR="0" marT="0" marB="0"/>
                </a:tc>
                <a:tc>
                  <a:txBody>
                    <a:bodyPr/>
                    <a:lstStyle/>
                    <a:p>
                      <a:pPr marL="332740">
                        <a:lnSpc>
                          <a:spcPct val="100000"/>
                        </a:lnSpc>
                      </a:pPr>
                      <a:r>
                        <a:rPr sz="800" spc="-2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imes </a:t>
                      </a:r>
                      <a:r>
                        <a:rPr sz="800" spc="-40" dirty="0" smtClean="0">
                          <a:solidFill>
                            <a:srgbClr val="58595B"/>
                          </a:solidFill>
                          <a:latin typeface="Arial" panose="020B0604020202020204" pitchFamily="34" charset="0"/>
                          <a:cs typeface="Arial" panose="020B0604020202020204" pitchFamily="34" charset="0"/>
                        </a:rPr>
                        <a:t>W</a:t>
                      </a:r>
                      <a:r>
                        <a:rPr sz="800" spc="0" dirty="0" smtClean="0">
                          <a:solidFill>
                            <a:srgbClr val="58595B"/>
                          </a:solidFill>
                          <a:latin typeface="Arial" panose="020B0604020202020204" pitchFamily="34" charset="0"/>
                          <a:cs typeface="Arial" panose="020B0604020202020204" pitchFamily="34" charset="0"/>
                        </a:rPr>
                        <a:t>est Vi</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ginian</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15"/>
                  </a:ext>
                </a:extLst>
              </a:tr>
              <a:tr h="139273">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Stanly News &amp; P</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ess</a:t>
                      </a:r>
                      <a:endParaRPr sz="800">
                        <a:latin typeface="Arial" panose="020B0604020202020204" pitchFamily="34" charset="0"/>
                        <a:cs typeface="Arial" panose="020B0604020202020204" pitchFamily="34" charset="0"/>
                      </a:endParaRPr>
                    </a:p>
                  </a:txBody>
                  <a:tcPr marL="0" marR="0" marT="0" marB="0"/>
                </a:tc>
                <a:tc>
                  <a:txBody>
                    <a:bodyPr/>
                    <a:lstStyle/>
                    <a:p>
                      <a:pPr marL="174625">
                        <a:lnSpc>
                          <a:spcPct val="100000"/>
                        </a:lnSpc>
                      </a:pPr>
                      <a:r>
                        <a:rPr sz="800" dirty="0" smtClean="0">
                          <a:solidFill>
                            <a:srgbClr val="58595B"/>
                          </a:solidFill>
                          <a:latin typeface="Arial" panose="020B0604020202020204" pitchFamily="34" charset="0"/>
                          <a:cs typeface="Arial" panose="020B0604020202020204" pitchFamily="34" charset="0"/>
                        </a:rPr>
                        <a:t>The Duncan Banner</a:t>
                      </a:r>
                      <a:endParaRPr sz="800">
                        <a:latin typeface="Arial" panose="020B0604020202020204" pitchFamily="34" charset="0"/>
                        <a:cs typeface="Arial" panose="020B0604020202020204" pitchFamily="34" charset="0"/>
                      </a:endParaRPr>
                    </a:p>
                  </a:txBody>
                  <a:tcPr marL="0" marR="0" marT="0" marB="0"/>
                </a:tc>
                <a:tc>
                  <a:txBody>
                    <a:bodyPr/>
                    <a:lstStyle/>
                    <a:p>
                      <a:pPr marL="170815">
                        <a:lnSpc>
                          <a:spcPct val="100000"/>
                        </a:lnSpc>
                      </a:pPr>
                      <a:r>
                        <a:rPr sz="800" dirty="0" smtClean="0">
                          <a:solidFill>
                            <a:srgbClr val="58595B"/>
                          </a:solidFill>
                          <a:latin typeface="Arial" panose="020B0604020202020204" pitchFamily="34" charset="0"/>
                          <a:cs typeface="Arial" panose="020B0604020202020204" pitchFamily="34" charset="0"/>
                        </a:rPr>
                        <a:t>The Norman </a:t>
                      </a:r>
                      <a:r>
                        <a:rPr sz="800" spc="-7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ranscript</a:t>
                      </a:r>
                      <a:endParaRPr sz="800">
                        <a:latin typeface="Arial" panose="020B0604020202020204" pitchFamily="34" charset="0"/>
                        <a:cs typeface="Arial" panose="020B0604020202020204" pitchFamily="34" charset="0"/>
                      </a:endParaRPr>
                    </a:p>
                  </a:txBody>
                  <a:tcPr marL="0" marR="0" marT="0" marB="0"/>
                </a:tc>
                <a:tc>
                  <a:txBody>
                    <a:bodyPr/>
                    <a:lstStyle/>
                    <a:p>
                      <a:pPr marL="332740">
                        <a:lnSpc>
                          <a:spcPct val="100000"/>
                        </a:lnSpc>
                      </a:pPr>
                      <a:r>
                        <a:rPr sz="800" spc="-2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imes-Leader</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16"/>
                  </a:ext>
                </a:extLst>
              </a:tr>
              <a:tr h="139273">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Sta</a:t>
                      </a:r>
                      <a:r>
                        <a:rPr sz="800" spc="-3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-Gazette</a:t>
                      </a:r>
                      <a:endParaRPr sz="800">
                        <a:latin typeface="Arial" panose="020B0604020202020204" pitchFamily="34" charset="0"/>
                        <a:cs typeface="Arial" panose="020B0604020202020204" pitchFamily="34" charset="0"/>
                      </a:endParaRPr>
                    </a:p>
                  </a:txBody>
                  <a:tcPr marL="0" marR="0" marT="0" marB="0"/>
                </a:tc>
                <a:tc>
                  <a:txBody>
                    <a:bodyPr/>
                    <a:lstStyle/>
                    <a:p>
                      <a:pPr marL="174625">
                        <a:lnSpc>
                          <a:spcPct val="100000"/>
                        </a:lnSpc>
                      </a:pPr>
                      <a:r>
                        <a:rPr sz="800" dirty="0" smtClean="0">
                          <a:solidFill>
                            <a:srgbClr val="58595B"/>
                          </a:solidFill>
                          <a:latin typeface="Arial" panose="020B0604020202020204" pitchFamily="34" charset="0"/>
                          <a:cs typeface="Arial" panose="020B0604020202020204" pitchFamily="34" charset="0"/>
                        </a:rPr>
                        <a:t>The Eagle-</a:t>
                      </a:r>
                      <a:r>
                        <a:rPr sz="800" spc="-7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ribune</a:t>
                      </a:r>
                      <a:endParaRPr sz="800">
                        <a:latin typeface="Arial" panose="020B0604020202020204" pitchFamily="34" charset="0"/>
                        <a:cs typeface="Arial" panose="020B0604020202020204" pitchFamily="34" charset="0"/>
                      </a:endParaRPr>
                    </a:p>
                  </a:txBody>
                  <a:tcPr marL="0" marR="0" marT="0" marB="0"/>
                </a:tc>
                <a:tc>
                  <a:txBody>
                    <a:bodyPr/>
                    <a:lstStyle/>
                    <a:p>
                      <a:pPr marL="170815">
                        <a:lnSpc>
                          <a:spcPct val="100000"/>
                        </a:lnSpc>
                      </a:pPr>
                      <a:r>
                        <a:rPr sz="800" dirty="0" smtClean="0">
                          <a:solidFill>
                            <a:srgbClr val="58595B"/>
                          </a:solidFill>
                          <a:latin typeface="Arial" panose="020B0604020202020204" pitchFamily="34" charset="0"/>
                          <a:cs typeface="Arial" panose="020B0604020202020204" pitchFamily="34" charset="0"/>
                        </a:rPr>
                        <a:t>The Olympian</a:t>
                      </a:r>
                      <a:endParaRPr sz="800">
                        <a:latin typeface="Arial" panose="020B0604020202020204" pitchFamily="34" charset="0"/>
                        <a:cs typeface="Arial" panose="020B0604020202020204" pitchFamily="34" charset="0"/>
                      </a:endParaRPr>
                    </a:p>
                  </a:txBody>
                  <a:tcPr marL="0" marR="0" marT="0" marB="0"/>
                </a:tc>
                <a:tc>
                  <a:txBody>
                    <a:bodyPr/>
                    <a:lstStyle/>
                    <a:p>
                      <a:pPr marL="332740">
                        <a:lnSpc>
                          <a:spcPct val="100000"/>
                        </a:lnSpc>
                      </a:pPr>
                      <a:r>
                        <a:rPr sz="800" spc="-7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onawanda News</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17"/>
                  </a:ext>
                </a:extLst>
              </a:tr>
              <a:tr h="139273">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Sta</a:t>
                      </a:r>
                      <a:r>
                        <a:rPr sz="800" spc="-3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a:t>
                      </a:r>
                      <a:r>
                        <a:rPr sz="800" spc="-7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elegram</a:t>
                      </a:r>
                      <a:endParaRPr sz="800">
                        <a:latin typeface="Arial" panose="020B0604020202020204" pitchFamily="34" charset="0"/>
                        <a:cs typeface="Arial" panose="020B0604020202020204" pitchFamily="34" charset="0"/>
                      </a:endParaRPr>
                    </a:p>
                  </a:txBody>
                  <a:tcPr marL="0" marR="0" marT="0" marB="0"/>
                </a:tc>
                <a:tc>
                  <a:txBody>
                    <a:bodyPr/>
                    <a:lstStyle/>
                    <a:p>
                      <a:pPr marL="174625">
                        <a:lnSpc>
                          <a:spcPct val="100000"/>
                        </a:lnSpc>
                      </a:pPr>
                      <a:r>
                        <a:rPr sz="800" dirty="0" smtClean="0">
                          <a:solidFill>
                            <a:srgbClr val="58595B"/>
                          </a:solidFill>
                          <a:latin typeface="Arial" panose="020B0604020202020204" pitchFamily="34" charset="0"/>
                          <a:cs typeface="Arial" panose="020B0604020202020204" pitchFamily="34" charset="0"/>
                        </a:rPr>
                        <a:t>The Evening News</a:t>
                      </a:r>
                      <a:endParaRPr sz="800">
                        <a:latin typeface="Arial" panose="020B0604020202020204" pitchFamily="34" charset="0"/>
                        <a:cs typeface="Arial" panose="020B0604020202020204" pitchFamily="34" charset="0"/>
                      </a:endParaRPr>
                    </a:p>
                  </a:txBody>
                  <a:tcPr marL="0" marR="0" marT="0" marB="0"/>
                </a:tc>
                <a:tc>
                  <a:txBody>
                    <a:bodyPr/>
                    <a:lstStyle/>
                    <a:p>
                      <a:pPr marL="170815">
                        <a:lnSpc>
                          <a:spcPct val="100000"/>
                        </a:lnSpc>
                      </a:pPr>
                      <a:r>
                        <a:rPr sz="800" dirty="0" smtClean="0">
                          <a:solidFill>
                            <a:srgbClr val="58595B"/>
                          </a:solidFill>
                          <a:latin typeface="Arial" panose="020B0604020202020204" pitchFamily="34" charset="0"/>
                          <a:cs typeface="Arial" panose="020B0604020202020204" pitchFamily="34" charset="0"/>
                        </a:rPr>
                        <a:t>The Orange Leader</a:t>
                      </a:r>
                      <a:endParaRPr sz="800">
                        <a:latin typeface="Arial" panose="020B0604020202020204" pitchFamily="34" charset="0"/>
                        <a:cs typeface="Arial" panose="020B0604020202020204" pitchFamily="34" charset="0"/>
                      </a:endParaRPr>
                    </a:p>
                  </a:txBody>
                  <a:tcPr marL="0" marR="0" marT="0" marB="0"/>
                </a:tc>
                <a:tc>
                  <a:txBody>
                    <a:bodyPr/>
                    <a:lstStyle/>
                    <a:p>
                      <a:pPr marL="332740">
                        <a:lnSpc>
                          <a:spcPct val="100000"/>
                        </a:lnSpc>
                      </a:pPr>
                      <a:r>
                        <a:rPr sz="800" spc="-7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ri-City Herald</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18"/>
                  </a:ext>
                </a:extLst>
              </a:tr>
              <a:tr h="139273">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Statesman Journal</a:t>
                      </a:r>
                      <a:endParaRPr sz="800">
                        <a:latin typeface="Arial" panose="020B0604020202020204" pitchFamily="34" charset="0"/>
                        <a:cs typeface="Arial" panose="020B0604020202020204" pitchFamily="34" charset="0"/>
                      </a:endParaRPr>
                    </a:p>
                  </a:txBody>
                  <a:tcPr marL="0" marR="0" marT="0" marB="0"/>
                </a:tc>
                <a:tc>
                  <a:txBody>
                    <a:bodyPr/>
                    <a:lstStyle/>
                    <a:p>
                      <a:pPr marL="174625">
                        <a:lnSpc>
                          <a:spcPct val="100000"/>
                        </a:lnSpc>
                      </a:pPr>
                      <a:r>
                        <a:rPr sz="800" dirty="0" smtClean="0">
                          <a:solidFill>
                            <a:srgbClr val="58595B"/>
                          </a:solidFill>
                          <a:latin typeface="Arial" panose="020B0604020202020204" pitchFamily="34" charset="0"/>
                          <a:cs typeface="Arial" panose="020B0604020202020204" pitchFamily="34" charset="0"/>
                        </a:rPr>
                        <a:t>The Fayette </a:t>
                      </a:r>
                      <a:r>
                        <a:rPr sz="800" spc="-7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ribune</a:t>
                      </a:r>
                      <a:endParaRPr sz="800">
                        <a:latin typeface="Arial" panose="020B0604020202020204" pitchFamily="34" charset="0"/>
                        <a:cs typeface="Arial" panose="020B0604020202020204" pitchFamily="34" charset="0"/>
                      </a:endParaRPr>
                    </a:p>
                  </a:txBody>
                  <a:tcPr marL="0" marR="0" marT="0" marB="0"/>
                </a:tc>
                <a:tc>
                  <a:txBody>
                    <a:bodyPr/>
                    <a:lstStyle/>
                    <a:p>
                      <a:pPr marL="170815">
                        <a:lnSpc>
                          <a:spcPct val="100000"/>
                        </a:lnSpc>
                      </a:pPr>
                      <a:r>
                        <a:rPr sz="800" dirty="0" smtClean="0">
                          <a:solidFill>
                            <a:srgbClr val="58595B"/>
                          </a:solidFill>
                          <a:latin typeface="Arial" panose="020B0604020202020204" pitchFamily="34" charset="0"/>
                          <a:cs typeface="Arial" panose="020B0604020202020204" pitchFamily="34" charset="0"/>
                        </a:rPr>
                        <a:t>The Oskaloosa Herald</a:t>
                      </a:r>
                      <a:endParaRPr sz="800">
                        <a:latin typeface="Arial" panose="020B0604020202020204" pitchFamily="34" charset="0"/>
                        <a:cs typeface="Arial" panose="020B0604020202020204" pitchFamily="34" charset="0"/>
                      </a:endParaRPr>
                    </a:p>
                  </a:txBody>
                  <a:tcPr marL="0" marR="0" marT="0" marB="0"/>
                </a:tc>
                <a:tc>
                  <a:txBody>
                    <a:bodyPr/>
                    <a:lstStyle/>
                    <a:p>
                      <a:pPr marL="332740">
                        <a:lnSpc>
                          <a:spcPct val="100000"/>
                        </a:lnSpc>
                      </a:pPr>
                      <a:r>
                        <a:rPr sz="800" spc="-7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ri-</a:t>
                      </a:r>
                      <a:r>
                        <a:rPr sz="800" spc="-40" dirty="0" smtClean="0">
                          <a:solidFill>
                            <a:srgbClr val="58595B"/>
                          </a:solidFill>
                          <a:latin typeface="Arial" panose="020B0604020202020204" pitchFamily="34" charset="0"/>
                          <a:cs typeface="Arial" panose="020B0604020202020204" pitchFamily="34" charset="0"/>
                        </a:rPr>
                        <a:t>V</a:t>
                      </a:r>
                      <a:r>
                        <a:rPr sz="800" spc="0" dirty="0" smtClean="0">
                          <a:solidFill>
                            <a:srgbClr val="58595B"/>
                          </a:solidFill>
                          <a:latin typeface="Arial" panose="020B0604020202020204" pitchFamily="34" charset="0"/>
                          <a:cs typeface="Arial" panose="020B0604020202020204" pitchFamily="34" charset="0"/>
                        </a:rPr>
                        <a:t>alley Herald</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19"/>
                  </a:ext>
                </a:extLst>
              </a:tr>
              <a:tr h="139273">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Stevens Point Journal</a:t>
                      </a:r>
                      <a:endParaRPr sz="800">
                        <a:latin typeface="Arial" panose="020B0604020202020204" pitchFamily="34" charset="0"/>
                        <a:cs typeface="Arial" panose="020B0604020202020204" pitchFamily="34" charset="0"/>
                      </a:endParaRPr>
                    </a:p>
                  </a:txBody>
                  <a:tcPr marL="0" marR="0" marT="0" marB="0"/>
                </a:tc>
                <a:tc>
                  <a:txBody>
                    <a:bodyPr/>
                    <a:lstStyle/>
                    <a:p>
                      <a:pPr marL="174625">
                        <a:lnSpc>
                          <a:spcPct val="100000"/>
                        </a:lnSpc>
                      </a:pPr>
                      <a:r>
                        <a:rPr sz="800" dirty="0" smtClean="0">
                          <a:solidFill>
                            <a:srgbClr val="58595B"/>
                          </a:solidFill>
                          <a:latin typeface="Arial" panose="020B0604020202020204" pitchFamily="34" charset="0"/>
                          <a:cs typeface="Arial" panose="020B0604020202020204" pitchFamily="34" charset="0"/>
                        </a:rPr>
                        <a:t>The F</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esno Bee</a:t>
                      </a:r>
                      <a:endParaRPr sz="800">
                        <a:latin typeface="Arial" panose="020B0604020202020204" pitchFamily="34" charset="0"/>
                        <a:cs typeface="Arial" panose="020B0604020202020204" pitchFamily="34" charset="0"/>
                      </a:endParaRPr>
                    </a:p>
                  </a:txBody>
                  <a:tcPr marL="0" marR="0" marT="0" marB="0"/>
                </a:tc>
                <a:tc>
                  <a:txBody>
                    <a:bodyPr/>
                    <a:lstStyle/>
                    <a:p>
                      <a:pPr marL="170815">
                        <a:lnSpc>
                          <a:spcPct val="100000"/>
                        </a:lnSpc>
                      </a:pPr>
                      <a:r>
                        <a:rPr sz="800" dirty="0" smtClean="0">
                          <a:solidFill>
                            <a:srgbClr val="58595B"/>
                          </a:solidFill>
                          <a:latin typeface="Arial" panose="020B0604020202020204" pitchFamily="34" charset="0"/>
                          <a:cs typeface="Arial" panose="020B0604020202020204" pitchFamily="34" charset="0"/>
                        </a:rPr>
                        <a:t>The Pha</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os-</a:t>
                      </a:r>
                      <a:r>
                        <a:rPr sz="800" spc="-7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ribune</a:t>
                      </a:r>
                      <a:endParaRPr sz="800">
                        <a:latin typeface="Arial" panose="020B0604020202020204" pitchFamily="34" charset="0"/>
                        <a:cs typeface="Arial" panose="020B0604020202020204" pitchFamily="34" charset="0"/>
                      </a:endParaRPr>
                    </a:p>
                  </a:txBody>
                  <a:tcPr marL="0" marR="0" marT="0" marB="0"/>
                </a:tc>
                <a:tc>
                  <a:txBody>
                    <a:bodyPr/>
                    <a:lstStyle/>
                    <a:p>
                      <a:pPr marL="332740">
                        <a:lnSpc>
                          <a:spcPct val="100000"/>
                        </a:lnSpc>
                      </a:pPr>
                      <a:r>
                        <a:rPr sz="800" spc="-7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rulia</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20"/>
                  </a:ext>
                </a:extLst>
              </a:tr>
              <a:tr h="139273">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Stilwell Democrat Journal</a:t>
                      </a:r>
                      <a:endParaRPr sz="800">
                        <a:latin typeface="Arial" panose="020B0604020202020204" pitchFamily="34" charset="0"/>
                        <a:cs typeface="Arial" panose="020B0604020202020204" pitchFamily="34" charset="0"/>
                      </a:endParaRPr>
                    </a:p>
                  </a:txBody>
                  <a:tcPr marL="0" marR="0" marT="0" marB="0"/>
                </a:tc>
                <a:tc>
                  <a:txBody>
                    <a:bodyPr/>
                    <a:lstStyle/>
                    <a:p>
                      <a:pPr marL="174625">
                        <a:lnSpc>
                          <a:spcPct val="100000"/>
                        </a:lnSpc>
                      </a:pPr>
                      <a:r>
                        <a:rPr sz="800" dirty="0" smtClean="0">
                          <a:solidFill>
                            <a:srgbClr val="58595B"/>
                          </a:solidFill>
                          <a:latin typeface="Arial" panose="020B0604020202020204" pitchFamily="34" charset="0"/>
                          <a:cs typeface="Arial" panose="020B0604020202020204" pitchFamily="34" charset="0"/>
                        </a:rPr>
                        <a:t>The G</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eenville News</a:t>
                      </a:r>
                      <a:endParaRPr sz="800">
                        <a:latin typeface="Arial" panose="020B0604020202020204" pitchFamily="34" charset="0"/>
                        <a:cs typeface="Arial" panose="020B0604020202020204" pitchFamily="34" charset="0"/>
                      </a:endParaRPr>
                    </a:p>
                  </a:txBody>
                  <a:tcPr marL="0" marR="0" marT="0" marB="0"/>
                </a:tc>
                <a:tc>
                  <a:txBody>
                    <a:bodyPr/>
                    <a:lstStyle/>
                    <a:p>
                      <a:pPr marL="170815">
                        <a:lnSpc>
                          <a:spcPct val="100000"/>
                        </a:lnSpc>
                      </a:pPr>
                      <a:r>
                        <a:rPr sz="800" dirty="0" smtClean="0">
                          <a:solidFill>
                            <a:srgbClr val="58595B"/>
                          </a:solidFill>
                          <a:latin typeface="Arial" panose="020B0604020202020204" pitchFamily="34" charset="0"/>
                          <a:cs typeface="Arial" panose="020B0604020202020204" pitchFamily="34" charset="0"/>
                        </a:rPr>
                        <a:t>The Popla</a:t>
                      </a:r>
                      <a:r>
                        <a:rPr sz="800" spc="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ville Democrat</a:t>
                      </a:r>
                      <a:endParaRPr sz="800">
                        <a:latin typeface="Arial" panose="020B0604020202020204" pitchFamily="34" charset="0"/>
                        <a:cs typeface="Arial" panose="020B0604020202020204" pitchFamily="34" charset="0"/>
                      </a:endParaRPr>
                    </a:p>
                  </a:txBody>
                  <a:tcPr marL="0" marR="0" marT="0" marB="0"/>
                </a:tc>
                <a:tc>
                  <a:txBody>
                    <a:bodyPr/>
                    <a:lstStyle/>
                    <a:p>
                      <a:pPr marL="332740">
                        <a:lnSpc>
                          <a:spcPct val="100000"/>
                        </a:lnSpc>
                      </a:pPr>
                      <a:r>
                        <a:rPr sz="800" spc="-7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uttle </a:t>
                      </a:r>
                      <a:r>
                        <a:rPr sz="800" spc="-2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imes</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21"/>
                  </a:ext>
                </a:extLst>
              </a:tr>
              <a:tr h="139273">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Suburban Real Estate News</a:t>
                      </a:r>
                      <a:endParaRPr sz="800">
                        <a:latin typeface="Arial" panose="020B0604020202020204" pitchFamily="34" charset="0"/>
                        <a:cs typeface="Arial" panose="020B0604020202020204" pitchFamily="34" charset="0"/>
                      </a:endParaRPr>
                    </a:p>
                  </a:txBody>
                  <a:tcPr marL="0" marR="0" marT="0" marB="0"/>
                </a:tc>
                <a:tc>
                  <a:txBody>
                    <a:bodyPr/>
                    <a:lstStyle/>
                    <a:p>
                      <a:pPr marL="174625">
                        <a:lnSpc>
                          <a:spcPct val="100000"/>
                        </a:lnSpc>
                      </a:pPr>
                      <a:r>
                        <a:rPr sz="800" dirty="0" smtClean="0">
                          <a:solidFill>
                            <a:srgbClr val="58595B"/>
                          </a:solidFill>
                          <a:latin typeface="Arial" panose="020B0604020202020204" pitchFamily="34" charset="0"/>
                          <a:cs typeface="Arial" panose="020B0604020202020204" pitchFamily="34" charset="0"/>
                        </a:rPr>
                        <a:t>The Hartfo</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d Courant</a:t>
                      </a:r>
                      <a:endParaRPr sz="800">
                        <a:latin typeface="Arial" panose="020B0604020202020204" pitchFamily="34" charset="0"/>
                        <a:cs typeface="Arial" panose="020B0604020202020204" pitchFamily="34" charset="0"/>
                      </a:endParaRPr>
                    </a:p>
                  </a:txBody>
                  <a:tcPr marL="0" marR="0" marT="0" marB="0"/>
                </a:tc>
                <a:tc>
                  <a:txBody>
                    <a:bodyPr/>
                    <a:lstStyle/>
                    <a:p>
                      <a:pPr marL="170815">
                        <a:lnSpc>
                          <a:spcPct val="100000"/>
                        </a:lnSpc>
                      </a:pPr>
                      <a:r>
                        <a:rPr sz="800" dirty="0" smtClean="0">
                          <a:solidFill>
                            <a:srgbClr val="58595B"/>
                          </a:solidFill>
                          <a:latin typeface="Arial" panose="020B0604020202020204" pitchFamily="34" charset="0"/>
                          <a:cs typeface="Arial" panose="020B0604020202020204" pitchFamily="34" charset="0"/>
                        </a:rPr>
                        <a:t>The Port Arthur News</a:t>
                      </a:r>
                      <a:endParaRPr sz="800">
                        <a:latin typeface="Arial" panose="020B0604020202020204" pitchFamily="34" charset="0"/>
                        <a:cs typeface="Arial" panose="020B0604020202020204" pitchFamily="34" charset="0"/>
                      </a:endParaRPr>
                    </a:p>
                  </a:txBody>
                  <a:tcPr marL="0" marR="0" marT="0" marB="0"/>
                </a:tc>
                <a:tc>
                  <a:txBody>
                    <a:bodyPr/>
                    <a:lstStyle/>
                    <a:p>
                      <a:pPr marL="332740">
                        <a:lnSpc>
                          <a:spcPct val="100000"/>
                        </a:lnSpc>
                      </a:pPr>
                      <a:r>
                        <a:rPr sz="800" dirty="0" smtClean="0">
                          <a:solidFill>
                            <a:srgbClr val="58595B"/>
                          </a:solidFill>
                          <a:latin typeface="Arial" panose="020B0604020202020204" pitchFamily="34" charset="0"/>
                          <a:cs typeface="Arial" panose="020B0604020202020204" pitchFamily="34" charset="0"/>
                        </a:rPr>
                        <a:t>U.S. News and </a:t>
                      </a:r>
                      <a:r>
                        <a:rPr sz="800" spc="-40" dirty="0" smtClean="0">
                          <a:solidFill>
                            <a:srgbClr val="58595B"/>
                          </a:solidFill>
                          <a:latin typeface="Arial" panose="020B0604020202020204" pitchFamily="34" charset="0"/>
                          <a:cs typeface="Arial" panose="020B0604020202020204" pitchFamily="34" charset="0"/>
                        </a:rPr>
                        <a:t>W</a:t>
                      </a:r>
                      <a:r>
                        <a:rPr sz="800" spc="0" dirty="0" smtClean="0">
                          <a:solidFill>
                            <a:srgbClr val="58595B"/>
                          </a:solidFill>
                          <a:latin typeface="Arial" panose="020B0604020202020204" pitchFamily="34" charset="0"/>
                          <a:cs typeface="Arial" panose="020B0604020202020204" pitchFamily="34" charset="0"/>
                        </a:rPr>
                        <a:t>orld Report</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22"/>
                  </a:ext>
                </a:extLst>
              </a:tr>
              <a:tr h="139273">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Sun-Sentinel</a:t>
                      </a:r>
                      <a:endParaRPr sz="800">
                        <a:latin typeface="Arial" panose="020B0604020202020204" pitchFamily="34" charset="0"/>
                        <a:cs typeface="Arial" panose="020B0604020202020204" pitchFamily="34" charset="0"/>
                      </a:endParaRPr>
                    </a:p>
                  </a:txBody>
                  <a:tcPr marL="0" marR="0" marT="0" marB="0"/>
                </a:tc>
                <a:tc>
                  <a:txBody>
                    <a:bodyPr/>
                    <a:lstStyle/>
                    <a:p>
                      <a:pPr marL="174625">
                        <a:lnSpc>
                          <a:spcPct val="100000"/>
                        </a:lnSpc>
                      </a:pPr>
                      <a:r>
                        <a:rPr sz="800" dirty="0" smtClean="0">
                          <a:solidFill>
                            <a:srgbClr val="58595B"/>
                          </a:solidFill>
                          <a:latin typeface="Arial" panose="020B0604020202020204" pitchFamily="34" charset="0"/>
                          <a:cs typeface="Arial" panose="020B0604020202020204" pitchFamily="34" charset="0"/>
                        </a:rPr>
                        <a:t>The Haverhill Gazette</a:t>
                      </a:r>
                      <a:endParaRPr sz="800">
                        <a:latin typeface="Arial" panose="020B0604020202020204" pitchFamily="34" charset="0"/>
                        <a:cs typeface="Arial" panose="020B0604020202020204" pitchFamily="34" charset="0"/>
                      </a:endParaRPr>
                    </a:p>
                  </a:txBody>
                  <a:tcPr marL="0" marR="0" marT="0" marB="0"/>
                </a:tc>
                <a:tc>
                  <a:txBody>
                    <a:bodyPr/>
                    <a:lstStyle/>
                    <a:p>
                      <a:pPr marL="170815">
                        <a:lnSpc>
                          <a:spcPct val="100000"/>
                        </a:lnSpc>
                      </a:pPr>
                      <a:r>
                        <a:rPr sz="800" dirty="0" smtClean="0">
                          <a:solidFill>
                            <a:srgbClr val="58595B"/>
                          </a:solidFill>
                          <a:latin typeface="Arial" panose="020B0604020202020204" pitchFamily="34" charset="0"/>
                          <a:cs typeface="Arial" panose="020B0604020202020204" pitchFamily="34" charset="0"/>
                        </a:rPr>
                        <a:t>The Post-C</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escent</a:t>
                      </a:r>
                      <a:endParaRPr sz="800">
                        <a:latin typeface="Arial" panose="020B0604020202020204" pitchFamily="34" charset="0"/>
                        <a:cs typeface="Arial" panose="020B0604020202020204" pitchFamily="34" charset="0"/>
                      </a:endParaRPr>
                    </a:p>
                  </a:txBody>
                  <a:tcPr marL="0" marR="0" marT="0" marB="0"/>
                </a:tc>
                <a:tc>
                  <a:txBody>
                    <a:bodyPr/>
                    <a:lstStyle/>
                    <a:p>
                      <a:pPr marL="332740">
                        <a:lnSpc>
                          <a:spcPct val="100000"/>
                        </a:lnSpc>
                      </a:pPr>
                      <a:r>
                        <a:rPr sz="800" spc="-40" dirty="0" smtClean="0">
                          <a:solidFill>
                            <a:srgbClr val="58595B"/>
                          </a:solidFill>
                          <a:latin typeface="Arial" panose="020B0604020202020204" pitchFamily="34" charset="0"/>
                          <a:cs typeface="Arial" panose="020B0604020202020204" pitchFamily="34" charset="0"/>
                        </a:rPr>
                        <a:t>V</a:t>
                      </a:r>
                      <a:r>
                        <a:rPr sz="800" spc="0" dirty="0" smtClean="0">
                          <a:solidFill>
                            <a:srgbClr val="58595B"/>
                          </a:solidFill>
                          <a:latin typeface="Arial" panose="020B0604020202020204" pitchFamily="34" charset="0"/>
                          <a:cs typeface="Arial" panose="020B0604020202020204" pitchFamily="34" charset="0"/>
                        </a:rPr>
                        <a:t>aldosta Daily </a:t>
                      </a:r>
                      <a:r>
                        <a:rPr sz="800" spc="-2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imes</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23"/>
                  </a:ext>
                </a:extLst>
              </a:tr>
              <a:tr h="139273">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Suwannee Democrat</a:t>
                      </a:r>
                      <a:endParaRPr sz="800">
                        <a:latin typeface="Arial" panose="020B0604020202020204" pitchFamily="34" charset="0"/>
                        <a:cs typeface="Arial" panose="020B0604020202020204" pitchFamily="34" charset="0"/>
                      </a:endParaRPr>
                    </a:p>
                  </a:txBody>
                  <a:tcPr marL="0" marR="0" marT="0" marB="0"/>
                </a:tc>
                <a:tc>
                  <a:txBody>
                    <a:bodyPr/>
                    <a:lstStyle/>
                    <a:p>
                      <a:pPr marL="174625">
                        <a:lnSpc>
                          <a:spcPct val="100000"/>
                        </a:lnSpc>
                      </a:pPr>
                      <a:r>
                        <a:rPr sz="800" dirty="0" smtClean="0">
                          <a:solidFill>
                            <a:srgbClr val="58595B"/>
                          </a:solidFill>
                          <a:latin typeface="Arial" panose="020B0604020202020204" pitchFamily="34" charset="0"/>
                          <a:cs typeface="Arial" panose="020B0604020202020204" pitchFamily="34" charset="0"/>
                        </a:rPr>
                        <a:t>The Herald</a:t>
                      </a:r>
                      <a:endParaRPr sz="800">
                        <a:latin typeface="Arial" panose="020B0604020202020204" pitchFamily="34" charset="0"/>
                        <a:cs typeface="Arial" panose="020B0604020202020204" pitchFamily="34" charset="0"/>
                      </a:endParaRPr>
                    </a:p>
                  </a:txBody>
                  <a:tcPr marL="0" marR="0" marT="0" marB="0"/>
                </a:tc>
                <a:tc>
                  <a:txBody>
                    <a:bodyPr/>
                    <a:lstStyle/>
                    <a:p>
                      <a:pPr marL="170815">
                        <a:lnSpc>
                          <a:spcPct val="100000"/>
                        </a:lnSpc>
                      </a:pPr>
                      <a:r>
                        <a:rPr sz="800" dirty="0" smtClean="0">
                          <a:solidFill>
                            <a:srgbClr val="58595B"/>
                          </a:solidFill>
                          <a:latin typeface="Arial" panose="020B0604020202020204" pitchFamily="34" charset="0"/>
                          <a:cs typeface="Arial" panose="020B0604020202020204" pitchFamily="34" charset="0"/>
                        </a:rPr>
                        <a:t>The P</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ess-Republican</a:t>
                      </a:r>
                      <a:endParaRPr sz="800">
                        <a:latin typeface="Arial" panose="020B0604020202020204" pitchFamily="34" charset="0"/>
                        <a:cs typeface="Arial" panose="020B0604020202020204" pitchFamily="34" charset="0"/>
                      </a:endParaRPr>
                    </a:p>
                  </a:txBody>
                  <a:tcPr marL="0" marR="0" marT="0" marB="0"/>
                </a:tc>
                <a:tc>
                  <a:txBody>
                    <a:bodyPr/>
                    <a:lstStyle/>
                    <a:p>
                      <a:pPr marL="332740">
                        <a:lnSpc>
                          <a:spcPct val="100000"/>
                        </a:lnSpc>
                      </a:pPr>
                      <a:r>
                        <a:rPr sz="800" spc="-40" dirty="0" smtClean="0">
                          <a:solidFill>
                            <a:srgbClr val="58595B"/>
                          </a:solidFill>
                          <a:latin typeface="Arial" panose="020B0604020202020204" pitchFamily="34" charset="0"/>
                          <a:cs typeface="Arial" panose="020B0604020202020204" pitchFamily="34" charset="0"/>
                        </a:rPr>
                        <a:t>V</a:t>
                      </a:r>
                      <a:r>
                        <a:rPr sz="800" spc="0" dirty="0" smtClean="0">
                          <a:solidFill>
                            <a:srgbClr val="58595B"/>
                          </a:solidFill>
                          <a:latin typeface="Arial" panose="020B0604020202020204" pitchFamily="34" charset="0"/>
                          <a:cs typeface="Arial" panose="020B0604020202020204" pitchFamily="34" charset="0"/>
                        </a:rPr>
                        <a:t>ast</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24"/>
                  </a:ext>
                </a:extLst>
              </a:tr>
              <a:tr h="139273">
                <a:tc>
                  <a:txBody>
                    <a:bodyPr/>
                    <a:lstStyle/>
                    <a:p>
                      <a:pPr marL="25400">
                        <a:lnSpc>
                          <a:spcPct val="100000"/>
                        </a:lnSpc>
                      </a:pPr>
                      <a:r>
                        <a:rPr sz="800" spc="-65"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ahlequah Daily P</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ess</a:t>
                      </a:r>
                      <a:endParaRPr sz="800">
                        <a:latin typeface="Arial" panose="020B0604020202020204" pitchFamily="34" charset="0"/>
                        <a:cs typeface="Arial" panose="020B0604020202020204" pitchFamily="34" charset="0"/>
                      </a:endParaRPr>
                    </a:p>
                  </a:txBody>
                  <a:tcPr marL="0" marR="0" marT="0" marB="0"/>
                </a:tc>
                <a:tc>
                  <a:txBody>
                    <a:bodyPr/>
                    <a:lstStyle/>
                    <a:p>
                      <a:pPr marL="174625">
                        <a:lnSpc>
                          <a:spcPct val="100000"/>
                        </a:lnSpc>
                      </a:pPr>
                      <a:r>
                        <a:rPr sz="800" dirty="0" smtClean="0">
                          <a:solidFill>
                            <a:srgbClr val="58595B"/>
                          </a:solidFill>
                          <a:latin typeface="Arial" panose="020B0604020202020204" pitchFamily="34" charset="0"/>
                          <a:cs typeface="Arial" panose="020B0604020202020204" pitchFamily="34" charset="0"/>
                        </a:rPr>
                        <a:t>The Herald Bulletin</a:t>
                      </a:r>
                      <a:endParaRPr sz="800">
                        <a:latin typeface="Arial" panose="020B0604020202020204" pitchFamily="34" charset="0"/>
                        <a:cs typeface="Arial" panose="020B0604020202020204" pitchFamily="34" charset="0"/>
                      </a:endParaRPr>
                    </a:p>
                  </a:txBody>
                  <a:tcPr marL="0" marR="0" marT="0" marB="0"/>
                </a:tc>
                <a:tc>
                  <a:txBody>
                    <a:bodyPr/>
                    <a:lstStyle/>
                    <a:p>
                      <a:pPr marL="170815">
                        <a:lnSpc>
                          <a:spcPct val="100000"/>
                        </a:lnSpc>
                      </a:pPr>
                      <a:r>
                        <a:rPr sz="800" dirty="0" smtClean="0">
                          <a:solidFill>
                            <a:srgbClr val="58595B"/>
                          </a:solidFill>
                          <a:latin typeface="Arial" panose="020B0604020202020204" pitchFamily="34" charset="0"/>
                          <a:cs typeface="Arial" panose="020B0604020202020204" pitchFamily="34" charset="0"/>
                        </a:rPr>
                        <a:t>The Randolph Guide</a:t>
                      </a:r>
                      <a:endParaRPr sz="800">
                        <a:latin typeface="Arial" panose="020B0604020202020204" pitchFamily="34" charset="0"/>
                        <a:cs typeface="Arial" panose="020B0604020202020204" pitchFamily="34" charset="0"/>
                      </a:endParaRPr>
                    </a:p>
                  </a:txBody>
                  <a:tcPr marL="0" marR="0" marT="0" marB="0"/>
                </a:tc>
                <a:tc>
                  <a:txBody>
                    <a:bodyPr/>
                    <a:lstStyle/>
                    <a:p>
                      <a:pPr marL="332740">
                        <a:lnSpc>
                          <a:spcPct val="100000"/>
                        </a:lnSpc>
                      </a:pPr>
                      <a:r>
                        <a:rPr sz="800" dirty="0" smtClean="0">
                          <a:solidFill>
                            <a:srgbClr val="58595B"/>
                          </a:solidFill>
                          <a:latin typeface="Arial" panose="020B0604020202020204" pitchFamily="34" charset="0"/>
                          <a:cs typeface="Arial" panose="020B0604020202020204" pitchFamily="34" charset="0"/>
                        </a:rPr>
                        <a:t>Vi</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ginian Pilot</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25"/>
                  </a:ext>
                </a:extLst>
              </a:tr>
              <a:tr h="170561">
                <a:tc>
                  <a:txBody>
                    <a:bodyPr/>
                    <a:lstStyle/>
                    <a:p>
                      <a:pPr marL="25400">
                        <a:lnSpc>
                          <a:spcPct val="100000"/>
                        </a:lnSpc>
                      </a:pPr>
                      <a:r>
                        <a:rPr sz="800" spc="-65"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allahassee Democrat</a:t>
                      </a:r>
                      <a:endParaRPr sz="800">
                        <a:latin typeface="Arial" panose="020B0604020202020204" pitchFamily="34" charset="0"/>
                        <a:cs typeface="Arial" panose="020B0604020202020204" pitchFamily="34" charset="0"/>
                      </a:endParaRPr>
                    </a:p>
                  </a:txBody>
                  <a:tcPr marL="0" marR="0" marT="0" marB="0"/>
                </a:tc>
                <a:tc>
                  <a:txBody>
                    <a:bodyPr/>
                    <a:lstStyle/>
                    <a:p>
                      <a:pPr marL="174625">
                        <a:lnSpc>
                          <a:spcPct val="100000"/>
                        </a:lnSpc>
                      </a:pPr>
                      <a:r>
                        <a:rPr sz="800" dirty="0" smtClean="0">
                          <a:solidFill>
                            <a:srgbClr val="58595B"/>
                          </a:solidFill>
                          <a:latin typeface="Arial" panose="020B0604020202020204" pitchFamily="34" charset="0"/>
                          <a:cs typeface="Arial" panose="020B0604020202020204" pitchFamily="34" charset="0"/>
                        </a:rPr>
                        <a:t>The Herald-Dispatch</a:t>
                      </a:r>
                      <a:endParaRPr sz="800">
                        <a:latin typeface="Arial" panose="020B0604020202020204" pitchFamily="34" charset="0"/>
                        <a:cs typeface="Arial" panose="020B0604020202020204" pitchFamily="34" charset="0"/>
                      </a:endParaRPr>
                    </a:p>
                  </a:txBody>
                  <a:tcPr marL="0" marR="0" marT="0" marB="0"/>
                </a:tc>
                <a:tc>
                  <a:txBody>
                    <a:bodyPr/>
                    <a:lstStyle/>
                    <a:p>
                      <a:pPr marL="170815">
                        <a:lnSpc>
                          <a:spcPct val="100000"/>
                        </a:lnSpc>
                      </a:pPr>
                      <a:r>
                        <a:rPr sz="800" dirty="0" smtClean="0">
                          <a:solidFill>
                            <a:srgbClr val="58595B"/>
                          </a:solidFill>
                          <a:latin typeface="Arial" panose="020B0604020202020204" pitchFamily="34" charset="0"/>
                          <a:cs typeface="Arial" panose="020B0604020202020204" pitchFamily="34" charset="0"/>
                        </a:rPr>
                        <a:t>The Reco</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d-Eagle</a:t>
                      </a:r>
                      <a:endParaRPr sz="800">
                        <a:latin typeface="Arial" panose="020B0604020202020204" pitchFamily="34" charset="0"/>
                        <a:cs typeface="Arial" panose="020B0604020202020204" pitchFamily="34" charset="0"/>
                      </a:endParaRPr>
                    </a:p>
                  </a:txBody>
                  <a:tcPr marL="0" marR="0" marT="0" marB="0"/>
                </a:tc>
                <a:tc>
                  <a:txBody>
                    <a:bodyPr/>
                    <a:lstStyle/>
                    <a:p>
                      <a:pPr marL="332740">
                        <a:lnSpc>
                          <a:spcPct val="100000"/>
                        </a:lnSpc>
                      </a:pPr>
                      <a:r>
                        <a:rPr sz="800" dirty="0" smtClean="0">
                          <a:solidFill>
                            <a:srgbClr val="58595B"/>
                          </a:solidFill>
                          <a:latin typeface="Arial" panose="020B0604020202020204" pitchFamily="34" charset="0"/>
                          <a:cs typeface="Arial" panose="020B0604020202020204" pitchFamily="34" charset="0"/>
                        </a:rPr>
                        <a:t>Visalia </a:t>
                      </a:r>
                      <a:r>
                        <a:rPr sz="800" spc="-2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imes-Delta / </a:t>
                      </a:r>
                      <a:r>
                        <a:rPr sz="800" spc="-7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ula</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 Advance</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26"/>
                  </a:ext>
                </a:extLst>
              </a:tr>
              <a:tr h="79121">
                <a:tc>
                  <a:txBody>
                    <a:bodyPr/>
                    <a:lstStyle/>
                    <a:p>
                      <a:pPr marL="25400">
                        <a:lnSpc>
                          <a:spcPct val="100000"/>
                        </a:lnSpc>
                      </a:pPr>
                      <a:r>
                        <a:rPr sz="800" spc="-7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elegraph-Forum</a:t>
                      </a:r>
                      <a:endParaRPr sz="800">
                        <a:latin typeface="Arial" panose="020B0604020202020204" pitchFamily="34" charset="0"/>
                        <a:cs typeface="Arial" panose="020B0604020202020204" pitchFamily="34" charset="0"/>
                      </a:endParaRPr>
                    </a:p>
                  </a:txBody>
                  <a:tcPr marL="0" marR="0" marT="0" marB="0"/>
                </a:tc>
                <a:tc>
                  <a:txBody>
                    <a:bodyPr/>
                    <a:lstStyle/>
                    <a:p>
                      <a:pPr marL="174625">
                        <a:lnSpc>
                          <a:spcPct val="100000"/>
                        </a:lnSpc>
                      </a:pPr>
                      <a:r>
                        <a:rPr sz="800" dirty="0" smtClean="0">
                          <a:solidFill>
                            <a:srgbClr val="58595B"/>
                          </a:solidFill>
                          <a:latin typeface="Arial" panose="020B0604020202020204" pitchFamily="34" charset="0"/>
                          <a:cs typeface="Arial" panose="020B0604020202020204" pitchFamily="34" charset="0"/>
                        </a:rPr>
                        <a:t>The Honolulu Advertiser</a:t>
                      </a:r>
                      <a:endParaRPr sz="800">
                        <a:latin typeface="Arial" panose="020B0604020202020204" pitchFamily="34" charset="0"/>
                        <a:cs typeface="Arial" panose="020B0604020202020204" pitchFamily="34" charset="0"/>
                      </a:endParaRPr>
                    </a:p>
                  </a:txBody>
                  <a:tcPr marL="0" marR="0" marT="0" marB="0"/>
                </a:tc>
                <a:tc>
                  <a:txBody>
                    <a:bodyPr/>
                    <a:lstStyle/>
                    <a:p>
                      <a:pPr marL="170815">
                        <a:lnSpc>
                          <a:spcPct val="100000"/>
                        </a:lnSpc>
                      </a:pPr>
                      <a:r>
                        <a:rPr sz="800" dirty="0" smtClean="0">
                          <a:solidFill>
                            <a:srgbClr val="58595B"/>
                          </a:solidFill>
                          <a:latin typeface="Arial" panose="020B0604020202020204" pitchFamily="34" charset="0"/>
                          <a:cs typeface="Arial" panose="020B0604020202020204" pitchFamily="34" charset="0"/>
                        </a:rPr>
                        <a:t>The Register Herald</a:t>
                      </a:r>
                      <a:endParaRPr sz="800">
                        <a:latin typeface="Arial" panose="020B0604020202020204" pitchFamily="34" charset="0"/>
                        <a:cs typeface="Arial" panose="020B0604020202020204" pitchFamily="34" charset="0"/>
                      </a:endParaRPr>
                    </a:p>
                  </a:txBody>
                  <a:tcPr marL="0" marR="0" marT="0" marB="0"/>
                </a:tc>
                <a:tc>
                  <a:txBody>
                    <a:bodyPr/>
                    <a:lstStyle/>
                    <a:p>
                      <a:pPr marL="332740">
                        <a:lnSpc>
                          <a:spcPct val="100000"/>
                        </a:lnSpc>
                      </a:pPr>
                      <a:r>
                        <a:rPr sz="800" dirty="0" smtClean="0">
                          <a:solidFill>
                            <a:srgbClr val="58595B"/>
                          </a:solidFill>
                          <a:latin typeface="Arial" panose="020B0604020202020204" pitchFamily="34" charset="0"/>
                          <a:cs typeface="Arial" panose="020B0604020202020204" pitchFamily="34" charset="0"/>
                        </a:rPr>
                        <a:t>Register</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27"/>
                  </a:ext>
                </a:extLst>
              </a:tr>
              <a:tr h="139273">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The Ada Evening News</a:t>
                      </a:r>
                      <a:endParaRPr sz="800">
                        <a:latin typeface="Arial" panose="020B0604020202020204" pitchFamily="34" charset="0"/>
                        <a:cs typeface="Arial" panose="020B0604020202020204" pitchFamily="34" charset="0"/>
                      </a:endParaRPr>
                    </a:p>
                  </a:txBody>
                  <a:tcPr marL="0" marR="0" marT="0" marB="0"/>
                </a:tc>
                <a:tc>
                  <a:txBody>
                    <a:bodyPr/>
                    <a:lstStyle/>
                    <a:p>
                      <a:pPr marL="174625">
                        <a:lnSpc>
                          <a:spcPct val="100000"/>
                        </a:lnSpc>
                      </a:pPr>
                      <a:r>
                        <a:rPr sz="800" dirty="0" smtClean="0">
                          <a:solidFill>
                            <a:srgbClr val="58595B"/>
                          </a:solidFill>
                          <a:latin typeface="Arial" panose="020B0604020202020204" pitchFamily="34" charset="0"/>
                          <a:cs typeface="Arial" panose="020B0604020202020204" pitchFamily="34" charset="0"/>
                        </a:rPr>
                        <a:t>The Huntsville Item</a:t>
                      </a:r>
                      <a:endParaRPr sz="800">
                        <a:latin typeface="Arial" panose="020B0604020202020204" pitchFamily="34" charset="0"/>
                        <a:cs typeface="Arial" panose="020B0604020202020204" pitchFamily="34" charset="0"/>
                      </a:endParaRPr>
                    </a:p>
                  </a:txBody>
                  <a:tcPr marL="0" marR="0" marT="0" marB="0"/>
                </a:tc>
                <a:tc>
                  <a:txBody>
                    <a:bodyPr/>
                    <a:lstStyle/>
                    <a:p>
                      <a:pPr marL="170815">
                        <a:lnSpc>
                          <a:spcPct val="100000"/>
                        </a:lnSpc>
                      </a:pPr>
                      <a:r>
                        <a:rPr sz="800" dirty="0" smtClean="0">
                          <a:solidFill>
                            <a:srgbClr val="58595B"/>
                          </a:solidFill>
                          <a:latin typeface="Arial" panose="020B0604020202020204" pitchFamily="34" charset="0"/>
                          <a:cs typeface="Arial" panose="020B0604020202020204" pitchFamily="34" charset="0"/>
                        </a:rPr>
                        <a:t>The Reporter</a:t>
                      </a:r>
                      <a:endParaRPr sz="800">
                        <a:latin typeface="Arial" panose="020B0604020202020204" pitchFamily="34" charset="0"/>
                        <a:cs typeface="Arial" panose="020B0604020202020204" pitchFamily="34" charset="0"/>
                      </a:endParaRPr>
                    </a:p>
                  </a:txBody>
                  <a:tcPr marL="0" marR="0" marT="0" marB="0"/>
                </a:tc>
                <a:tc>
                  <a:txBody>
                    <a:bodyPr/>
                    <a:lstStyle/>
                    <a:p>
                      <a:pPr marL="332740">
                        <a:lnSpc>
                          <a:spcPct val="100000"/>
                        </a:lnSpc>
                      </a:pPr>
                      <a:r>
                        <a:rPr sz="800" spc="-25" dirty="0" smtClean="0">
                          <a:solidFill>
                            <a:srgbClr val="58595B"/>
                          </a:solidFill>
                          <a:latin typeface="Arial" panose="020B0604020202020204" pitchFamily="34" charset="0"/>
                          <a:cs typeface="Arial" panose="020B0604020202020204" pitchFamily="34" charset="0"/>
                        </a:rPr>
                        <a:t>W</a:t>
                      </a:r>
                      <a:r>
                        <a:rPr sz="800" spc="0" dirty="0" smtClean="0">
                          <a:solidFill>
                            <a:srgbClr val="58595B"/>
                          </a:solidFill>
                          <a:latin typeface="Arial" panose="020B0604020202020204" pitchFamily="34" charset="0"/>
                          <a:cs typeface="Arial" panose="020B0604020202020204" pitchFamily="34" charset="0"/>
                        </a:rPr>
                        <a:t>almart</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28"/>
                  </a:ext>
                </a:extLst>
              </a:tr>
              <a:tr h="139273">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The Advocate</a:t>
                      </a:r>
                      <a:endParaRPr sz="800">
                        <a:latin typeface="Arial" panose="020B0604020202020204" pitchFamily="34" charset="0"/>
                        <a:cs typeface="Arial" panose="020B0604020202020204" pitchFamily="34" charset="0"/>
                      </a:endParaRPr>
                    </a:p>
                  </a:txBody>
                  <a:tcPr marL="0" marR="0" marT="0" marB="0"/>
                </a:tc>
                <a:tc>
                  <a:txBody>
                    <a:bodyPr/>
                    <a:lstStyle/>
                    <a:p>
                      <a:pPr marL="174625">
                        <a:lnSpc>
                          <a:spcPct val="100000"/>
                        </a:lnSpc>
                      </a:pPr>
                      <a:r>
                        <a:rPr sz="800" dirty="0" smtClean="0">
                          <a:solidFill>
                            <a:srgbClr val="58595B"/>
                          </a:solidFill>
                          <a:latin typeface="Arial" panose="020B0604020202020204" pitchFamily="34" charset="0"/>
                          <a:cs typeface="Arial" panose="020B0604020202020204" pitchFamily="34" charset="0"/>
                        </a:rPr>
                        <a:t>The Independent</a:t>
                      </a:r>
                      <a:endParaRPr sz="800">
                        <a:latin typeface="Arial" panose="020B0604020202020204" pitchFamily="34" charset="0"/>
                        <a:cs typeface="Arial" panose="020B0604020202020204" pitchFamily="34" charset="0"/>
                      </a:endParaRPr>
                    </a:p>
                  </a:txBody>
                  <a:tcPr marL="0" marR="0" marT="0" marB="0"/>
                </a:tc>
                <a:tc>
                  <a:txBody>
                    <a:bodyPr/>
                    <a:lstStyle/>
                    <a:p>
                      <a:pPr marL="170815">
                        <a:lnSpc>
                          <a:spcPct val="100000"/>
                        </a:lnSpc>
                      </a:pPr>
                      <a:r>
                        <a:rPr sz="800" dirty="0" smtClean="0">
                          <a:solidFill>
                            <a:srgbClr val="58595B"/>
                          </a:solidFill>
                          <a:latin typeface="Arial" panose="020B0604020202020204" pitchFamily="34" charset="0"/>
                          <a:cs typeface="Arial" panose="020B0604020202020204" pitchFamily="34" charset="0"/>
                        </a:rPr>
                        <a:t>The Sacramento Bee</a:t>
                      </a:r>
                      <a:endParaRPr sz="800">
                        <a:latin typeface="Arial" panose="020B0604020202020204" pitchFamily="34" charset="0"/>
                        <a:cs typeface="Arial" panose="020B0604020202020204" pitchFamily="34" charset="0"/>
                      </a:endParaRPr>
                    </a:p>
                  </a:txBody>
                  <a:tcPr marL="0" marR="0" marT="0" marB="0"/>
                </a:tc>
                <a:tc>
                  <a:txBody>
                    <a:bodyPr/>
                    <a:lstStyle/>
                    <a:p>
                      <a:pPr marL="332740">
                        <a:lnSpc>
                          <a:spcPct val="100000"/>
                        </a:lnSpc>
                      </a:pPr>
                      <a:r>
                        <a:rPr sz="800" spc="-25" dirty="0" smtClean="0">
                          <a:solidFill>
                            <a:srgbClr val="58595B"/>
                          </a:solidFill>
                          <a:latin typeface="Arial" panose="020B0604020202020204" pitchFamily="34" charset="0"/>
                          <a:cs typeface="Arial" panose="020B0604020202020204" pitchFamily="34" charset="0"/>
                        </a:rPr>
                        <a:t>W</a:t>
                      </a:r>
                      <a:r>
                        <a:rPr sz="800" spc="0" dirty="0" smtClean="0">
                          <a:solidFill>
                            <a:srgbClr val="58595B"/>
                          </a:solidFill>
                          <a:latin typeface="Arial" panose="020B0604020202020204" pitchFamily="34" charset="0"/>
                          <a:cs typeface="Arial" panose="020B0604020202020204" pitchFamily="34" charset="0"/>
                        </a:rPr>
                        <a:t>ashington Post</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29"/>
                  </a:ext>
                </a:extLst>
              </a:tr>
              <a:tr h="139273">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The American</a:t>
                      </a:r>
                      <a:endParaRPr sz="800">
                        <a:latin typeface="Arial" panose="020B0604020202020204" pitchFamily="34" charset="0"/>
                        <a:cs typeface="Arial" panose="020B0604020202020204" pitchFamily="34" charset="0"/>
                      </a:endParaRPr>
                    </a:p>
                  </a:txBody>
                  <a:tcPr marL="0" marR="0" marT="0" marB="0"/>
                </a:tc>
                <a:tc>
                  <a:txBody>
                    <a:bodyPr/>
                    <a:lstStyle/>
                    <a:p>
                      <a:pPr marL="174625">
                        <a:lnSpc>
                          <a:spcPct val="100000"/>
                        </a:lnSpc>
                      </a:pPr>
                      <a:r>
                        <a:rPr sz="800" dirty="0" smtClean="0">
                          <a:solidFill>
                            <a:srgbClr val="58595B"/>
                          </a:solidFill>
                          <a:latin typeface="Arial" panose="020B0604020202020204" pitchFamily="34" charset="0"/>
                          <a:cs typeface="Arial" panose="020B0604020202020204" pitchFamily="34" charset="0"/>
                        </a:rPr>
                        <a:t>The Indianapolis Star</a:t>
                      </a:r>
                      <a:endParaRPr sz="800">
                        <a:latin typeface="Arial" panose="020B0604020202020204" pitchFamily="34" charset="0"/>
                        <a:cs typeface="Arial" panose="020B0604020202020204" pitchFamily="34" charset="0"/>
                      </a:endParaRPr>
                    </a:p>
                  </a:txBody>
                  <a:tcPr marL="0" marR="0" marT="0" marB="0"/>
                </a:tc>
                <a:tc>
                  <a:txBody>
                    <a:bodyPr/>
                    <a:lstStyle/>
                    <a:p>
                      <a:pPr marL="170815">
                        <a:lnSpc>
                          <a:spcPct val="100000"/>
                        </a:lnSpc>
                      </a:pPr>
                      <a:r>
                        <a:rPr sz="800" dirty="0" smtClean="0">
                          <a:solidFill>
                            <a:srgbClr val="58595B"/>
                          </a:solidFill>
                          <a:latin typeface="Arial" panose="020B0604020202020204" pitchFamily="34" charset="0"/>
                          <a:cs typeface="Arial" panose="020B0604020202020204" pitchFamily="34" charset="0"/>
                        </a:rPr>
                        <a:t>The Salem News</a:t>
                      </a:r>
                      <a:endParaRPr sz="800">
                        <a:latin typeface="Arial" panose="020B0604020202020204" pitchFamily="34" charset="0"/>
                        <a:cs typeface="Arial" panose="020B0604020202020204" pitchFamily="34" charset="0"/>
                      </a:endParaRPr>
                    </a:p>
                  </a:txBody>
                  <a:tcPr marL="0" marR="0" marT="0" marB="0"/>
                </a:tc>
                <a:tc>
                  <a:txBody>
                    <a:bodyPr/>
                    <a:lstStyle/>
                    <a:p>
                      <a:pPr marL="332740">
                        <a:lnSpc>
                          <a:spcPct val="100000"/>
                        </a:lnSpc>
                      </a:pPr>
                      <a:r>
                        <a:rPr sz="800" spc="-25" dirty="0" smtClean="0">
                          <a:solidFill>
                            <a:srgbClr val="58595B"/>
                          </a:solidFill>
                          <a:latin typeface="Arial" panose="020B0604020202020204" pitchFamily="34" charset="0"/>
                          <a:cs typeface="Arial" panose="020B0604020202020204" pitchFamily="34" charset="0"/>
                        </a:rPr>
                        <a:t>W</a:t>
                      </a:r>
                      <a:r>
                        <a:rPr sz="800" spc="0" dirty="0" smtClean="0">
                          <a:solidFill>
                            <a:srgbClr val="58595B"/>
                          </a:solidFill>
                          <a:latin typeface="Arial" panose="020B0604020202020204" pitchFamily="34" charset="0"/>
                          <a:cs typeface="Arial" panose="020B0604020202020204" pitchFamily="34" charset="0"/>
                        </a:rPr>
                        <a:t>ashington </a:t>
                      </a:r>
                      <a:r>
                        <a:rPr sz="800" spc="-2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imes Herald</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30"/>
                  </a:ext>
                </a:extLst>
              </a:tr>
              <a:tr h="139273">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The A</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gus</a:t>
                      </a:r>
                      <a:endParaRPr sz="800">
                        <a:latin typeface="Arial" panose="020B0604020202020204" pitchFamily="34" charset="0"/>
                        <a:cs typeface="Arial" panose="020B0604020202020204" pitchFamily="34" charset="0"/>
                      </a:endParaRPr>
                    </a:p>
                  </a:txBody>
                  <a:tcPr marL="0" marR="0" marT="0" marB="0"/>
                </a:tc>
                <a:tc>
                  <a:txBody>
                    <a:bodyPr/>
                    <a:lstStyle/>
                    <a:p>
                      <a:pPr marL="174625">
                        <a:lnSpc>
                          <a:spcPct val="100000"/>
                        </a:lnSpc>
                      </a:pPr>
                      <a:r>
                        <a:rPr sz="800" dirty="0" smtClean="0">
                          <a:solidFill>
                            <a:srgbClr val="58595B"/>
                          </a:solidFill>
                          <a:latin typeface="Arial" panose="020B0604020202020204" pitchFamily="34" charset="0"/>
                          <a:cs typeface="Arial" panose="020B0604020202020204" pitchFamily="34" charset="0"/>
                        </a:rPr>
                        <a:t>The Island Packet</a:t>
                      </a:r>
                      <a:endParaRPr sz="800">
                        <a:latin typeface="Arial" panose="020B0604020202020204" pitchFamily="34" charset="0"/>
                        <a:cs typeface="Arial" panose="020B0604020202020204" pitchFamily="34" charset="0"/>
                      </a:endParaRPr>
                    </a:p>
                  </a:txBody>
                  <a:tcPr marL="0" marR="0" marT="0" marB="0"/>
                </a:tc>
                <a:tc>
                  <a:txBody>
                    <a:bodyPr/>
                    <a:lstStyle/>
                    <a:p>
                      <a:pPr marL="170815">
                        <a:lnSpc>
                          <a:spcPct val="100000"/>
                        </a:lnSpc>
                      </a:pPr>
                      <a:r>
                        <a:rPr sz="800" dirty="0" smtClean="0">
                          <a:solidFill>
                            <a:srgbClr val="58595B"/>
                          </a:solidFill>
                          <a:latin typeface="Arial" panose="020B0604020202020204" pitchFamily="34" charset="0"/>
                          <a:cs typeface="Arial" panose="020B0604020202020204" pitchFamily="34" charset="0"/>
                        </a:rPr>
                        <a:t>The Sentinel Echo</a:t>
                      </a:r>
                      <a:endParaRPr sz="800">
                        <a:latin typeface="Arial" panose="020B0604020202020204" pitchFamily="34" charset="0"/>
                        <a:cs typeface="Arial" panose="020B0604020202020204" pitchFamily="34" charset="0"/>
                      </a:endParaRPr>
                    </a:p>
                  </a:txBody>
                  <a:tcPr marL="0" marR="0" marT="0" marB="0"/>
                </a:tc>
                <a:tc>
                  <a:txBody>
                    <a:bodyPr/>
                    <a:lstStyle/>
                    <a:p>
                      <a:pPr marL="332740">
                        <a:lnSpc>
                          <a:spcPct val="100000"/>
                        </a:lnSpc>
                      </a:pPr>
                      <a:r>
                        <a:rPr sz="800" spc="-25" dirty="0" smtClean="0">
                          <a:solidFill>
                            <a:srgbClr val="58595B"/>
                          </a:solidFill>
                          <a:latin typeface="Arial" panose="020B0604020202020204" pitchFamily="34" charset="0"/>
                          <a:cs typeface="Arial" panose="020B0604020202020204" pitchFamily="34" charset="0"/>
                        </a:rPr>
                        <a:t>W</a:t>
                      </a:r>
                      <a:r>
                        <a:rPr sz="800" spc="0" dirty="0" smtClean="0">
                          <a:solidFill>
                            <a:srgbClr val="58595B"/>
                          </a:solidFill>
                          <a:latin typeface="Arial" panose="020B0604020202020204" pitchFamily="34" charset="0"/>
                          <a:cs typeface="Arial" panose="020B0604020202020204" pitchFamily="34" charset="0"/>
                        </a:rPr>
                        <a:t>aurika News Democrat</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31"/>
                  </a:ext>
                </a:extLst>
              </a:tr>
              <a:tr h="139273">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The Arizona Republic</a:t>
                      </a:r>
                      <a:endParaRPr sz="800">
                        <a:latin typeface="Arial" panose="020B0604020202020204" pitchFamily="34" charset="0"/>
                        <a:cs typeface="Arial" panose="020B0604020202020204" pitchFamily="34" charset="0"/>
                      </a:endParaRPr>
                    </a:p>
                  </a:txBody>
                  <a:tcPr marL="0" marR="0" marT="0" marB="0"/>
                </a:tc>
                <a:tc>
                  <a:txBody>
                    <a:bodyPr/>
                    <a:lstStyle/>
                    <a:p>
                      <a:pPr marL="174625">
                        <a:lnSpc>
                          <a:spcPct val="100000"/>
                        </a:lnSpc>
                      </a:pPr>
                      <a:r>
                        <a:rPr sz="800" dirty="0" smtClean="0">
                          <a:solidFill>
                            <a:srgbClr val="58595B"/>
                          </a:solidFill>
                          <a:latin typeface="Arial" panose="020B0604020202020204" pitchFamily="34" charset="0"/>
                          <a:cs typeface="Arial" panose="020B0604020202020204" pitchFamily="34" charset="0"/>
                        </a:rPr>
                        <a:t>The Jackson Sun</a:t>
                      </a:r>
                      <a:endParaRPr sz="800">
                        <a:latin typeface="Arial" panose="020B0604020202020204" pitchFamily="34" charset="0"/>
                        <a:cs typeface="Arial" panose="020B0604020202020204" pitchFamily="34" charset="0"/>
                      </a:endParaRPr>
                    </a:p>
                  </a:txBody>
                  <a:tcPr marL="0" marR="0" marT="0" marB="0"/>
                </a:tc>
                <a:tc>
                  <a:txBody>
                    <a:bodyPr/>
                    <a:lstStyle/>
                    <a:p>
                      <a:pPr marL="170815">
                        <a:lnSpc>
                          <a:spcPct val="100000"/>
                        </a:lnSpc>
                      </a:pPr>
                      <a:r>
                        <a:rPr sz="800" dirty="0" smtClean="0">
                          <a:solidFill>
                            <a:srgbClr val="58595B"/>
                          </a:solidFill>
                          <a:latin typeface="Arial" panose="020B0604020202020204" pitchFamily="34" charset="0"/>
                          <a:cs typeface="Arial" panose="020B0604020202020204" pitchFamily="34" charset="0"/>
                        </a:rPr>
                        <a:t>The Sheboygan P</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ess</a:t>
                      </a:r>
                      <a:endParaRPr sz="800">
                        <a:latin typeface="Arial" panose="020B0604020202020204" pitchFamily="34" charset="0"/>
                        <a:cs typeface="Arial" panose="020B0604020202020204" pitchFamily="34" charset="0"/>
                      </a:endParaRPr>
                    </a:p>
                  </a:txBody>
                  <a:tcPr marL="0" marR="0" marT="0" marB="0"/>
                </a:tc>
                <a:tc>
                  <a:txBody>
                    <a:bodyPr/>
                    <a:lstStyle/>
                    <a:p>
                      <a:pPr marL="332740">
                        <a:lnSpc>
                          <a:spcPct val="100000"/>
                        </a:lnSpc>
                      </a:pPr>
                      <a:r>
                        <a:rPr sz="800" spc="-25" dirty="0" smtClean="0">
                          <a:solidFill>
                            <a:srgbClr val="58595B"/>
                          </a:solidFill>
                          <a:latin typeface="Arial" panose="020B0604020202020204" pitchFamily="34" charset="0"/>
                          <a:cs typeface="Arial" panose="020B0604020202020204" pitchFamily="34" charset="0"/>
                        </a:rPr>
                        <a:t>W</a:t>
                      </a:r>
                      <a:r>
                        <a:rPr sz="800" spc="0" dirty="0" smtClean="0">
                          <a:solidFill>
                            <a:srgbClr val="58595B"/>
                          </a:solidFill>
                          <a:latin typeface="Arial" panose="020B0604020202020204" pitchFamily="34" charset="0"/>
                          <a:cs typeface="Arial" panose="020B0604020202020204" pitchFamily="34" charset="0"/>
                        </a:rPr>
                        <a:t>ausau Daily Herald</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32"/>
                  </a:ext>
                </a:extLst>
              </a:tr>
              <a:tr h="139273">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The Bakersfield Californian</a:t>
                      </a:r>
                      <a:endParaRPr sz="800">
                        <a:latin typeface="Arial" panose="020B0604020202020204" pitchFamily="34" charset="0"/>
                        <a:cs typeface="Arial" panose="020B0604020202020204" pitchFamily="34" charset="0"/>
                      </a:endParaRPr>
                    </a:p>
                  </a:txBody>
                  <a:tcPr marL="0" marR="0" marT="0" marB="0"/>
                </a:tc>
                <a:tc>
                  <a:txBody>
                    <a:bodyPr/>
                    <a:lstStyle/>
                    <a:p>
                      <a:pPr marL="174625">
                        <a:lnSpc>
                          <a:spcPct val="100000"/>
                        </a:lnSpc>
                      </a:pPr>
                      <a:r>
                        <a:rPr sz="800" dirty="0" smtClean="0">
                          <a:solidFill>
                            <a:srgbClr val="58595B"/>
                          </a:solidFill>
                          <a:latin typeface="Arial" panose="020B0604020202020204" pitchFamily="34" charset="0"/>
                          <a:cs typeface="Arial" panose="020B0604020202020204" pitchFamily="34" charset="0"/>
                        </a:rPr>
                        <a:t>The Jasper News</a:t>
                      </a:r>
                      <a:endParaRPr sz="800">
                        <a:latin typeface="Arial" panose="020B0604020202020204" pitchFamily="34" charset="0"/>
                        <a:cs typeface="Arial" panose="020B0604020202020204" pitchFamily="34" charset="0"/>
                      </a:endParaRPr>
                    </a:p>
                  </a:txBody>
                  <a:tcPr marL="0" marR="0" marT="0" marB="0"/>
                </a:tc>
                <a:tc>
                  <a:txBody>
                    <a:bodyPr/>
                    <a:lstStyle/>
                    <a:p>
                      <a:pPr marL="170815">
                        <a:lnSpc>
                          <a:spcPct val="100000"/>
                        </a:lnSpc>
                      </a:pPr>
                      <a:r>
                        <a:rPr sz="800" dirty="0" smtClean="0">
                          <a:solidFill>
                            <a:srgbClr val="58595B"/>
                          </a:solidFill>
                          <a:latin typeface="Arial" panose="020B0604020202020204" pitchFamily="34" charset="0"/>
                          <a:cs typeface="Arial" panose="020B0604020202020204" pitchFamily="34" charset="0"/>
                        </a:rPr>
                        <a:t>The Spectrum</a:t>
                      </a:r>
                      <a:endParaRPr sz="800">
                        <a:latin typeface="Arial" panose="020B0604020202020204" pitchFamily="34" charset="0"/>
                        <a:cs typeface="Arial" panose="020B0604020202020204" pitchFamily="34" charset="0"/>
                      </a:endParaRPr>
                    </a:p>
                  </a:txBody>
                  <a:tcPr marL="0" marR="0" marT="0" marB="0"/>
                </a:tc>
                <a:tc>
                  <a:txBody>
                    <a:bodyPr/>
                    <a:lstStyle/>
                    <a:p>
                      <a:pPr marL="332740">
                        <a:lnSpc>
                          <a:spcPct val="100000"/>
                        </a:lnSpc>
                      </a:pPr>
                      <a:r>
                        <a:rPr sz="800" spc="-25" dirty="0" smtClean="0">
                          <a:solidFill>
                            <a:srgbClr val="58595B"/>
                          </a:solidFill>
                          <a:latin typeface="Arial" panose="020B0604020202020204" pitchFamily="34" charset="0"/>
                          <a:cs typeface="Arial" panose="020B0604020202020204" pitchFamily="34" charset="0"/>
                        </a:rPr>
                        <a:t>W</a:t>
                      </a:r>
                      <a:r>
                        <a:rPr sz="800" spc="0" dirty="0" smtClean="0">
                          <a:solidFill>
                            <a:srgbClr val="58595B"/>
                          </a:solidFill>
                          <a:latin typeface="Arial" panose="020B0604020202020204" pitchFamily="34" charset="0"/>
                          <a:cs typeface="Arial" panose="020B0604020202020204" pitchFamily="34" charset="0"/>
                        </a:rPr>
                        <a:t>ayne County Outlook</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33"/>
                  </a:ext>
                </a:extLst>
              </a:tr>
              <a:tr h="139273">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The Baxter Bulletin</a:t>
                      </a:r>
                      <a:endParaRPr sz="800">
                        <a:latin typeface="Arial" panose="020B0604020202020204" pitchFamily="34" charset="0"/>
                        <a:cs typeface="Arial" panose="020B0604020202020204" pitchFamily="34" charset="0"/>
                      </a:endParaRPr>
                    </a:p>
                  </a:txBody>
                  <a:tcPr marL="0" marR="0" marT="0" marB="0"/>
                </a:tc>
                <a:tc>
                  <a:txBody>
                    <a:bodyPr/>
                    <a:lstStyle/>
                    <a:p>
                      <a:pPr marL="174625">
                        <a:lnSpc>
                          <a:spcPct val="100000"/>
                        </a:lnSpc>
                      </a:pPr>
                      <a:r>
                        <a:rPr sz="800" dirty="0" smtClean="0">
                          <a:solidFill>
                            <a:srgbClr val="58595B"/>
                          </a:solidFill>
                          <a:latin typeface="Arial" panose="020B0604020202020204" pitchFamily="34" charset="0"/>
                          <a:cs typeface="Arial" panose="020B0604020202020204" pitchFamily="34" charset="0"/>
                        </a:rPr>
                        <a:t>The Joplin Globe</a:t>
                      </a:r>
                      <a:endParaRPr sz="800">
                        <a:latin typeface="Arial" panose="020B0604020202020204" pitchFamily="34" charset="0"/>
                        <a:cs typeface="Arial" panose="020B0604020202020204" pitchFamily="34" charset="0"/>
                      </a:endParaRPr>
                    </a:p>
                  </a:txBody>
                  <a:tcPr marL="0" marR="0" marT="0" marB="0"/>
                </a:tc>
                <a:tc>
                  <a:txBody>
                    <a:bodyPr/>
                    <a:lstStyle/>
                    <a:p>
                      <a:pPr marL="170815">
                        <a:lnSpc>
                          <a:spcPct val="100000"/>
                        </a:lnSpc>
                      </a:pPr>
                      <a:r>
                        <a:rPr sz="800" dirty="0" smtClean="0">
                          <a:solidFill>
                            <a:srgbClr val="58595B"/>
                          </a:solidFill>
                          <a:latin typeface="Arial" panose="020B0604020202020204" pitchFamily="34" charset="0"/>
                          <a:cs typeface="Arial" panose="020B0604020202020204" pitchFamily="34" charset="0"/>
                        </a:rPr>
                        <a:t>The Star Beacon</a:t>
                      </a:r>
                      <a:endParaRPr sz="800">
                        <a:latin typeface="Arial" panose="020B0604020202020204" pitchFamily="34" charset="0"/>
                        <a:cs typeface="Arial" panose="020B0604020202020204" pitchFamily="34" charset="0"/>
                      </a:endParaRPr>
                    </a:p>
                  </a:txBody>
                  <a:tcPr marL="0" marR="0" marT="0" marB="0"/>
                </a:tc>
                <a:tc>
                  <a:txBody>
                    <a:bodyPr/>
                    <a:lstStyle/>
                    <a:p>
                      <a:pPr marL="332740">
                        <a:lnSpc>
                          <a:spcPct val="100000"/>
                        </a:lnSpc>
                      </a:pPr>
                      <a:r>
                        <a:rPr sz="800" spc="-40" dirty="0" smtClean="0">
                          <a:solidFill>
                            <a:srgbClr val="58595B"/>
                          </a:solidFill>
                          <a:latin typeface="Arial" panose="020B0604020202020204" pitchFamily="34" charset="0"/>
                          <a:cs typeface="Arial" panose="020B0604020202020204" pitchFamily="34" charset="0"/>
                        </a:rPr>
                        <a:t>W</a:t>
                      </a:r>
                      <a:r>
                        <a:rPr sz="800" spc="0" dirty="0" smtClean="0">
                          <a:solidFill>
                            <a:srgbClr val="58595B"/>
                          </a:solidFill>
                          <a:latin typeface="Arial" panose="020B0604020202020204" pitchFamily="34" charset="0"/>
                          <a:cs typeface="Arial" panose="020B0604020202020204" pitchFamily="34" charset="0"/>
                        </a:rPr>
                        <a:t>eatherfo</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d Democrat</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34"/>
                  </a:ext>
                </a:extLst>
              </a:tr>
              <a:tr h="139273">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The Beaufort Gazette</a:t>
                      </a:r>
                      <a:endParaRPr sz="800">
                        <a:latin typeface="Arial" panose="020B0604020202020204" pitchFamily="34" charset="0"/>
                        <a:cs typeface="Arial" panose="020B0604020202020204" pitchFamily="34" charset="0"/>
                      </a:endParaRPr>
                    </a:p>
                  </a:txBody>
                  <a:tcPr marL="0" marR="0" marT="0" marB="0"/>
                </a:tc>
                <a:tc>
                  <a:txBody>
                    <a:bodyPr/>
                    <a:lstStyle/>
                    <a:p>
                      <a:pPr marL="174625">
                        <a:lnSpc>
                          <a:spcPct val="100000"/>
                        </a:lnSpc>
                      </a:pPr>
                      <a:r>
                        <a:rPr sz="800" dirty="0" smtClean="0">
                          <a:solidFill>
                            <a:srgbClr val="58595B"/>
                          </a:solidFill>
                          <a:latin typeface="Arial" panose="020B0604020202020204" pitchFamily="34" charset="0"/>
                          <a:cs typeface="Arial" panose="020B0604020202020204" pitchFamily="34" charset="0"/>
                        </a:rPr>
                        <a:t>The Journal News</a:t>
                      </a:r>
                      <a:endParaRPr sz="800">
                        <a:latin typeface="Arial" panose="020B0604020202020204" pitchFamily="34" charset="0"/>
                        <a:cs typeface="Arial" panose="020B0604020202020204" pitchFamily="34" charset="0"/>
                      </a:endParaRPr>
                    </a:p>
                  </a:txBody>
                  <a:tcPr marL="0" marR="0" marT="0" marB="0"/>
                </a:tc>
                <a:tc>
                  <a:txBody>
                    <a:bodyPr/>
                    <a:lstStyle/>
                    <a:p>
                      <a:pPr marL="170815">
                        <a:lnSpc>
                          <a:spcPct val="100000"/>
                        </a:lnSpc>
                      </a:pPr>
                      <a:r>
                        <a:rPr sz="800" dirty="0" smtClean="0">
                          <a:solidFill>
                            <a:srgbClr val="58595B"/>
                          </a:solidFill>
                          <a:latin typeface="Arial" panose="020B0604020202020204" pitchFamily="34" charset="0"/>
                          <a:cs typeface="Arial" panose="020B0604020202020204" pitchFamily="34" charset="0"/>
                        </a:rPr>
                        <a:t>The Star Herald</a:t>
                      </a:r>
                      <a:endParaRPr sz="800">
                        <a:latin typeface="Arial" panose="020B0604020202020204" pitchFamily="34" charset="0"/>
                        <a:cs typeface="Arial" panose="020B0604020202020204" pitchFamily="34" charset="0"/>
                      </a:endParaRPr>
                    </a:p>
                  </a:txBody>
                  <a:tcPr marL="0" marR="0" marT="0" marB="0"/>
                </a:tc>
                <a:tc>
                  <a:txBody>
                    <a:bodyPr/>
                    <a:lstStyle/>
                    <a:p>
                      <a:pPr marL="332740">
                        <a:lnSpc>
                          <a:spcPct val="100000"/>
                        </a:lnSpc>
                      </a:pPr>
                      <a:r>
                        <a:rPr sz="800" spc="-40" dirty="0" smtClean="0">
                          <a:solidFill>
                            <a:srgbClr val="58595B"/>
                          </a:solidFill>
                          <a:latin typeface="Arial" panose="020B0604020202020204" pitchFamily="34" charset="0"/>
                          <a:cs typeface="Arial" panose="020B0604020202020204" pitchFamily="34" charset="0"/>
                        </a:rPr>
                        <a:t>W</a:t>
                      </a:r>
                      <a:r>
                        <a:rPr sz="800" spc="0" dirty="0" smtClean="0">
                          <a:solidFill>
                            <a:srgbClr val="58595B"/>
                          </a:solidFill>
                          <a:latin typeface="Arial" panose="020B0604020202020204" pitchFamily="34" charset="0"/>
                          <a:cs typeface="Arial" panose="020B0604020202020204" pitchFamily="34" charset="0"/>
                        </a:rPr>
                        <a:t>estville Reporter</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35"/>
                  </a:ext>
                </a:extLst>
              </a:tr>
              <a:tr h="139273">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The Californian</a:t>
                      </a:r>
                      <a:endParaRPr sz="800">
                        <a:latin typeface="Arial" panose="020B0604020202020204" pitchFamily="34" charset="0"/>
                        <a:cs typeface="Arial" panose="020B0604020202020204" pitchFamily="34" charset="0"/>
                      </a:endParaRPr>
                    </a:p>
                  </a:txBody>
                  <a:tcPr marL="0" marR="0" marT="0" marB="0"/>
                </a:tc>
                <a:tc>
                  <a:txBody>
                    <a:bodyPr/>
                    <a:lstStyle/>
                    <a:p>
                      <a:pPr marL="174625">
                        <a:lnSpc>
                          <a:spcPct val="100000"/>
                        </a:lnSpc>
                      </a:pPr>
                      <a:r>
                        <a:rPr sz="800" dirty="0" smtClean="0">
                          <a:solidFill>
                            <a:srgbClr val="58595B"/>
                          </a:solidFill>
                          <a:latin typeface="Arial" panose="020B0604020202020204" pitchFamily="34" charset="0"/>
                          <a:cs typeface="Arial" panose="020B0604020202020204" pitchFamily="34" charset="0"/>
                        </a:rPr>
                        <a:t>The Journal-Register</a:t>
                      </a:r>
                      <a:endParaRPr sz="800">
                        <a:latin typeface="Arial" panose="020B0604020202020204" pitchFamily="34" charset="0"/>
                        <a:cs typeface="Arial" panose="020B0604020202020204" pitchFamily="34" charset="0"/>
                      </a:endParaRPr>
                    </a:p>
                  </a:txBody>
                  <a:tcPr marL="0" marR="0" marT="0" marB="0"/>
                </a:tc>
                <a:tc>
                  <a:txBody>
                    <a:bodyPr/>
                    <a:lstStyle/>
                    <a:p>
                      <a:pPr marL="170815">
                        <a:lnSpc>
                          <a:spcPct val="100000"/>
                        </a:lnSpc>
                      </a:pPr>
                      <a:r>
                        <a:rPr sz="800" dirty="0" smtClean="0">
                          <a:solidFill>
                            <a:srgbClr val="58595B"/>
                          </a:solidFill>
                          <a:latin typeface="Arial" panose="020B0604020202020204" pitchFamily="34" charset="0"/>
                          <a:cs typeface="Arial" panose="020B0604020202020204" pitchFamily="34" charset="0"/>
                        </a:rPr>
                        <a:t>The Star P</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ess</a:t>
                      </a:r>
                      <a:endParaRPr sz="800">
                        <a:latin typeface="Arial" panose="020B0604020202020204" pitchFamily="34" charset="0"/>
                        <a:cs typeface="Arial" panose="020B0604020202020204" pitchFamily="34" charset="0"/>
                      </a:endParaRPr>
                    </a:p>
                  </a:txBody>
                  <a:tcPr marL="0" marR="0" marT="0" marB="0"/>
                </a:tc>
                <a:tc>
                  <a:txBody>
                    <a:bodyPr/>
                    <a:lstStyle/>
                    <a:p>
                      <a:pPr marL="332740">
                        <a:lnSpc>
                          <a:spcPct val="100000"/>
                        </a:lnSpc>
                      </a:pPr>
                      <a:r>
                        <a:rPr sz="800" spc="-40" dirty="0" smtClean="0">
                          <a:solidFill>
                            <a:srgbClr val="58595B"/>
                          </a:solidFill>
                          <a:latin typeface="Arial" panose="020B0604020202020204" pitchFamily="34" charset="0"/>
                          <a:cs typeface="Arial" panose="020B0604020202020204" pitchFamily="34" charset="0"/>
                        </a:rPr>
                        <a:t>W</a:t>
                      </a:r>
                      <a:r>
                        <a:rPr sz="800" spc="0" dirty="0" smtClean="0">
                          <a:solidFill>
                            <a:srgbClr val="58595B"/>
                          </a:solidFill>
                          <a:latin typeface="Arial" panose="020B0604020202020204" pitchFamily="34" charset="0"/>
                          <a:cs typeface="Arial" panose="020B0604020202020204" pitchFamily="34" charset="0"/>
                        </a:rPr>
                        <a:t>oodwa</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d News</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36"/>
                  </a:ext>
                </a:extLst>
              </a:tr>
              <a:tr h="139273">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The Charlotte Obse</a:t>
                      </a:r>
                      <a:r>
                        <a:rPr sz="800" spc="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ver</a:t>
                      </a:r>
                      <a:endParaRPr sz="800">
                        <a:latin typeface="Arial" panose="020B0604020202020204" pitchFamily="34" charset="0"/>
                        <a:cs typeface="Arial" panose="020B0604020202020204" pitchFamily="34" charset="0"/>
                      </a:endParaRPr>
                    </a:p>
                  </a:txBody>
                  <a:tcPr marL="0" marR="0" marT="0" marB="0"/>
                </a:tc>
                <a:tc>
                  <a:txBody>
                    <a:bodyPr/>
                    <a:lstStyle/>
                    <a:p>
                      <a:pPr marL="174625">
                        <a:lnSpc>
                          <a:spcPct val="100000"/>
                        </a:lnSpc>
                      </a:pPr>
                      <a:r>
                        <a:rPr sz="800" dirty="0" smtClean="0">
                          <a:solidFill>
                            <a:srgbClr val="58595B"/>
                          </a:solidFill>
                          <a:latin typeface="Arial" panose="020B0604020202020204" pitchFamily="34" charset="0"/>
                          <a:cs typeface="Arial" panose="020B0604020202020204" pitchFamily="34" charset="0"/>
                        </a:rPr>
                        <a:t>The Kansas City Star</a:t>
                      </a:r>
                      <a:endParaRPr sz="800">
                        <a:latin typeface="Arial" panose="020B0604020202020204" pitchFamily="34" charset="0"/>
                        <a:cs typeface="Arial" panose="020B0604020202020204" pitchFamily="34" charset="0"/>
                      </a:endParaRPr>
                    </a:p>
                  </a:txBody>
                  <a:tcPr marL="0" marR="0" marT="0" marB="0"/>
                </a:tc>
                <a:tc>
                  <a:txBody>
                    <a:bodyPr/>
                    <a:lstStyle/>
                    <a:p>
                      <a:pPr marL="170815">
                        <a:lnSpc>
                          <a:spcPct val="100000"/>
                        </a:lnSpc>
                      </a:pPr>
                      <a:r>
                        <a:rPr sz="800" dirty="0" smtClean="0">
                          <a:solidFill>
                            <a:srgbClr val="58595B"/>
                          </a:solidFill>
                          <a:latin typeface="Arial" panose="020B0604020202020204" pitchFamily="34" charset="0"/>
                          <a:cs typeface="Arial" panose="020B0604020202020204" pitchFamily="34" charset="0"/>
                        </a:rPr>
                        <a:t>The State</a:t>
                      </a:r>
                      <a:endParaRPr sz="800">
                        <a:latin typeface="Arial" panose="020B0604020202020204" pitchFamily="34" charset="0"/>
                        <a:cs typeface="Arial" panose="020B0604020202020204" pitchFamily="34" charset="0"/>
                      </a:endParaRPr>
                    </a:p>
                  </a:txBody>
                  <a:tcPr marL="0" marR="0" marT="0" marB="0"/>
                </a:tc>
                <a:tc>
                  <a:txBody>
                    <a:bodyPr/>
                    <a:lstStyle/>
                    <a:p>
                      <a:pPr marL="332740">
                        <a:lnSpc>
                          <a:spcPct val="100000"/>
                        </a:lnSpc>
                      </a:pPr>
                      <a:r>
                        <a:rPr sz="800" dirty="0" smtClean="0">
                          <a:solidFill>
                            <a:srgbClr val="58595B"/>
                          </a:solidFill>
                          <a:latin typeface="Arial" panose="020B0604020202020204" pitchFamily="34" charset="0"/>
                          <a:cs typeface="Arial" panose="020B0604020202020204" pitchFamily="34" charset="0"/>
                        </a:rPr>
                        <a:t>XL Marketing</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37"/>
                  </a:ext>
                </a:extLst>
              </a:tr>
              <a:tr h="139273">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The Cincinnati Enqui</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er</a:t>
                      </a:r>
                      <a:endParaRPr sz="800">
                        <a:latin typeface="Arial" panose="020B0604020202020204" pitchFamily="34" charset="0"/>
                        <a:cs typeface="Arial" panose="020B0604020202020204" pitchFamily="34" charset="0"/>
                      </a:endParaRPr>
                    </a:p>
                  </a:txBody>
                  <a:tcPr marL="0" marR="0" marT="0" marB="0"/>
                </a:tc>
                <a:tc>
                  <a:txBody>
                    <a:bodyPr/>
                    <a:lstStyle/>
                    <a:p>
                      <a:pPr marL="174625">
                        <a:lnSpc>
                          <a:spcPct val="100000"/>
                        </a:lnSpc>
                      </a:pPr>
                      <a:r>
                        <a:rPr sz="800" dirty="0" smtClean="0">
                          <a:solidFill>
                            <a:srgbClr val="58595B"/>
                          </a:solidFill>
                          <a:latin typeface="Arial" panose="020B0604020202020204" pitchFamily="34" charset="0"/>
                          <a:cs typeface="Arial" panose="020B0604020202020204" pitchFamily="34" charset="0"/>
                        </a:rPr>
                        <a:t>The Land</a:t>
                      </a:r>
                      <a:endParaRPr sz="800">
                        <a:latin typeface="Arial" panose="020B0604020202020204" pitchFamily="34" charset="0"/>
                        <a:cs typeface="Arial" panose="020B0604020202020204" pitchFamily="34" charset="0"/>
                      </a:endParaRPr>
                    </a:p>
                  </a:txBody>
                  <a:tcPr marL="0" marR="0" marT="0" marB="0"/>
                </a:tc>
                <a:tc>
                  <a:txBody>
                    <a:bodyPr/>
                    <a:lstStyle/>
                    <a:p>
                      <a:pPr marL="170815">
                        <a:lnSpc>
                          <a:spcPct val="100000"/>
                        </a:lnSpc>
                      </a:pPr>
                      <a:r>
                        <a:rPr sz="800" dirty="0" smtClean="0">
                          <a:solidFill>
                            <a:srgbClr val="58595B"/>
                          </a:solidFill>
                          <a:latin typeface="Arial" panose="020B0604020202020204" pitchFamily="34" charset="0"/>
                          <a:cs typeface="Arial" panose="020B0604020202020204" pitchFamily="34" charset="0"/>
                        </a:rPr>
                        <a:t>The Stillwater Newsp</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ess</a:t>
                      </a:r>
                      <a:endParaRPr sz="800">
                        <a:latin typeface="Arial" panose="020B0604020202020204" pitchFamily="34" charset="0"/>
                        <a:cs typeface="Arial" panose="020B0604020202020204" pitchFamily="34" charset="0"/>
                      </a:endParaRPr>
                    </a:p>
                  </a:txBody>
                  <a:tcPr marL="0" marR="0" marT="0" marB="0"/>
                </a:tc>
                <a:tc>
                  <a:txBody>
                    <a:bodyPr/>
                    <a:lstStyle/>
                    <a:p>
                      <a:pPr marL="332740">
                        <a:lnSpc>
                          <a:spcPct val="100000"/>
                        </a:lnSpc>
                      </a:pPr>
                      <a:r>
                        <a:rPr sz="800" dirty="0" smtClean="0">
                          <a:solidFill>
                            <a:srgbClr val="58595B"/>
                          </a:solidFill>
                          <a:latin typeface="Arial" panose="020B0604020202020204" pitchFamily="34" charset="0"/>
                          <a:cs typeface="Arial" panose="020B0604020202020204" pitchFamily="34" charset="0"/>
                        </a:rPr>
                        <a:t>Zillow</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38"/>
                  </a:ext>
                </a:extLst>
              </a:tr>
              <a:tr h="139273">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The Clarion-Ledger</a:t>
                      </a:r>
                      <a:endParaRPr sz="800">
                        <a:latin typeface="Arial" panose="020B0604020202020204" pitchFamily="34" charset="0"/>
                        <a:cs typeface="Arial" panose="020B0604020202020204" pitchFamily="34" charset="0"/>
                      </a:endParaRPr>
                    </a:p>
                  </a:txBody>
                  <a:tcPr marL="0" marR="0" marT="0" marB="0"/>
                </a:tc>
                <a:tc>
                  <a:txBody>
                    <a:bodyPr/>
                    <a:lstStyle/>
                    <a:p>
                      <a:pPr marL="174625">
                        <a:lnSpc>
                          <a:spcPct val="100000"/>
                        </a:lnSpc>
                      </a:pPr>
                      <a:r>
                        <a:rPr sz="800" dirty="0" smtClean="0">
                          <a:solidFill>
                            <a:srgbClr val="58595B"/>
                          </a:solidFill>
                          <a:latin typeface="Arial" panose="020B0604020202020204" pitchFamily="34" charset="0"/>
                          <a:cs typeface="Arial" panose="020B0604020202020204" pitchFamily="34" charset="0"/>
                        </a:rPr>
                        <a:t>The Leaf-Ch</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onicle</a:t>
                      </a:r>
                      <a:endParaRPr sz="800">
                        <a:latin typeface="Arial" panose="020B0604020202020204" pitchFamily="34" charset="0"/>
                        <a:cs typeface="Arial" panose="020B0604020202020204" pitchFamily="34" charset="0"/>
                      </a:endParaRPr>
                    </a:p>
                  </a:txBody>
                  <a:tcPr marL="0" marR="0" marT="0" marB="0"/>
                </a:tc>
                <a:tc>
                  <a:txBody>
                    <a:bodyPr/>
                    <a:lstStyle/>
                    <a:p>
                      <a:pPr marL="170815">
                        <a:lnSpc>
                          <a:spcPct val="100000"/>
                        </a:lnSpc>
                      </a:pPr>
                      <a:r>
                        <a:rPr sz="800" dirty="0" smtClean="0">
                          <a:solidFill>
                            <a:srgbClr val="58595B"/>
                          </a:solidFill>
                          <a:latin typeface="Arial" panose="020B0604020202020204" pitchFamily="34" charset="0"/>
                          <a:cs typeface="Arial" panose="020B0604020202020204" pitchFamily="34" charset="0"/>
                        </a:rPr>
                        <a:t>The Sun Ch</a:t>
                      </a:r>
                      <a:r>
                        <a:rPr sz="800" spc="-2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onicle</a:t>
                      </a:r>
                      <a:endParaRPr sz="800">
                        <a:latin typeface="Arial" panose="020B0604020202020204" pitchFamily="34" charset="0"/>
                        <a:cs typeface="Arial" panose="020B0604020202020204" pitchFamily="34" charset="0"/>
                      </a:endParaRPr>
                    </a:p>
                  </a:txBody>
                  <a:tcPr marL="0" marR="0" marT="0" marB="0"/>
                </a:tc>
                <a:tc>
                  <a:txBody>
                    <a:bodyPr/>
                    <a:lstStyle/>
                    <a:p>
                      <a:pPr marL="332740">
                        <a:lnSpc>
                          <a:spcPct val="100000"/>
                        </a:lnSpc>
                      </a:pPr>
                      <a:r>
                        <a:rPr sz="800" dirty="0" smtClean="0">
                          <a:solidFill>
                            <a:srgbClr val="58595B"/>
                          </a:solidFill>
                          <a:latin typeface="Arial" panose="020B0604020202020204" pitchFamily="34" charset="0"/>
                          <a:cs typeface="Arial" panose="020B0604020202020204" pitchFamily="34" charset="0"/>
                        </a:rPr>
                        <a:t>ZingHome</a:t>
                      </a:r>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39"/>
                  </a:ext>
                </a:extLst>
              </a:tr>
              <a:tr h="139273">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The Courie</a:t>
                      </a:r>
                      <a:r>
                        <a:rPr sz="800" spc="-35" dirty="0" smtClean="0">
                          <a:solidFill>
                            <a:srgbClr val="58595B"/>
                          </a:solidFill>
                          <a:latin typeface="Arial" panose="020B0604020202020204" pitchFamily="34" charset="0"/>
                          <a:cs typeface="Arial" panose="020B0604020202020204" pitchFamily="34" charset="0"/>
                        </a:rPr>
                        <a:t>r</a:t>
                      </a:r>
                      <a:r>
                        <a:rPr sz="800" spc="0" dirty="0" smtClean="0">
                          <a:solidFill>
                            <a:srgbClr val="58595B"/>
                          </a:solidFill>
                          <a:latin typeface="Arial" panose="020B0604020202020204" pitchFamily="34" charset="0"/>
                          <a:cs typeface="Arial" panose="020B0604020202020204" pitchFamily="34" charset="0"/>
                        </a:rPr>
                        <a:t>-Journal</a:t>
                      </a:r>
                      <a:endParaRPr sz="800">
                        <a:latin typeface="Arial" panose="020B0604020202020204" pitchFamily="34" charset="0"/>
                        <a:cs typeface="Arial" panose="020B0604020202020204" pitchFamily="34" charset="0"/>
                      </a:endParaRPr>
                    </a:p>
                  </a:txBody>
                  <a:tcPr marL="0" marR="0" marT="0" marB="0"/>
                </a:tc>
                <a:tc>
                  <a:txBody>
                    <a:bodyPr/>
                    <a:lstStyle/>
                    <a:p>
                      <a:pPr marL="174625">
                        <a:lnSpc>
                          <a:spcPct val="100000"/>
                        </a:lnSpc>
                      </a:pPr>
                      <a:r>
                        <a:rPr sz="800" dirty="0" smtClean="0">
                          <a:solidFill>
                            <a:srgbClr val="58595B"/>
                          </a:solidFill>
                          <a:latin typeface="Arial" panose="020B0604020202020204" pitchFamily="34" charset="0"/>
                          <a:cs typeface="Arial" panose="020B0604020202020204" pitchFamily="34" charset="0"/>
                        </a:rPr>
                        <a:t>The Lebanon Reporter</a:t>
                      </a:r>
                      <a:endParaRPr sz="800">
                        <a:latin typeface="Arial" panose="020B0604020202020204" pitchFamily="34" charset="0"/>
                        <a:cs typeface="Arial" panose="020B0604020202020204" pitchFamily="34" charset="0"/>
                      </a:endParaRPr>
                    </a:p>
                  </a:txBody>
                  <a:tcPr marL="0" marR="0" marT="0" marB="0"/>
                </a:tc>
                <a:tc>
                  <a:txBody>
                    <a:bodyPr/>
                    <a:lstStyle/>
                    <a:p>
                      <a:pPr marL="170815">
                        <a:lnSpc>
                          <a:spcPct val="100000"/>
                        </a:lnSpc>
                      </a:pPr>
                      <a:r>
                        <a:rPr sz="800" dirty="0" smtClean="0">
                          <a:solidFill>
                            <a:srgbClr val="58595B"/>
                          </a:solidFill>
                          <a:latin typeface="Arial" panose="020B0604020202020204" pitchFamily="34" charset="0"/>
                          <a:cs typeface="Arial" panose="020B0604020202020204" pitchFamily="34" charset="0"/>
                        </a:rPr>
                        <a:t>The Sun Herald</a:t>
                      </a:r>
                      <a:endParaRPr sz="800">
                        <a:latin typeface="Arial" panose="020B0604020202020204" pitchFamily="34" charset="0"/>
                        <a:cs typeface="Arial" panose="020B0604020202020204" pitchFamily="34" charset="0"/>
                      </a:endParaRPr>
                    </a:p>
                  </a:txBody>
                  <a:tcPr marL="0" marR="0" marT="0" marB="0"/>
                </a:tc>
                <a:tc>
                  <a:txBody>
                    <a:bodyPr/>
                    <a:lstStyle/>
                    <a:p>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40"/>
                  </a:ext>
                </a:extLst>
              </a:tr>
              <a:tr h="139273">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The Cullman </a:t>
                      </a:r>
                      <a:r>
                        <a:rPr sz="800" spc="-2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imes</a:t>
                      </a:r>
                      <a:endParaRPr sz="800">
                        <a:latin typeface="Arial" panose="020B0604020202020204" pitchFamily="34" charset="0"/>
                        <a:cs typeface="Arial" panose="020B0604020202020204" pitchFamily="34" charset="0"/>
                      </a:endParaRPr>
                    </a:p>
                  </a:txBody>
                  <a:tcPr marL="0" marR="0" marT="0" marB="0"/>
                </a:tc>
                <a:tc>
                  <a:txBody>
                    <a:bodyPr/>
                    <a:lstStyle/>
                    <a:p>
                      <a:pPr marL="174625">
                        <a:lnSpc>
                          <a:spcPct val="100000"/>
                        </a:lnSpc>
                      </a:pPr>
                      <a:r>
                        <a:rPr sz="800" dirty="0" smtClean="0">
                          <a:solidFill>
                            <a:srgbClr val="58595B"/>
                          </a:solidFill>
                          <a:latin typeface="Arial" panose="020B0604020202020204" pitchFamily="34" charset="0"/>
                          <a:cs typeface="Arial" panose="020B0604020202020204" pitchFamily="34" charset="0"/>
                        </a:rPr>
                        <a:t>The Leeds News</a:t>
                      </a:r>
                      <a:endParaRPr sz="800">
                        <a:latin typeface="Arial" panose="020B0604020202020204" pitchFamily="34" charset="0"/>
                        <a:cs typeface="Arial" panose="020B0604020202020204" pitchFamily="34" charset="0"/>
                      </a:endParaRPr>
                    </a:p>
                  </a:txBody>
                  <a:tcPr marL="0" marR="0" marT="0" marB="0"/>
                </a:tc>
                <a:tc>
                  <a:txBody>
                    <a:bodyPr/>
                    <a:lstStyle/>
                    <a:p>
                      <a:pPr marL="170815">
                        <a:lnSpc>
                          <a:spcPct val="100000"/>
                        </a:lnSpc>
                      </a:pPr>
                      <a:r>
                        <a:rPr sz="800" dirty="0" smtClean="0">
                          <a:solidFill>
                            <a:srgbClr val="58595B"/>
                          </a:solidFill>
                          <a:latin typeface="Arial" panose="020B0604020202020204" pitchFamily="34" charset="0"/>
                          <a:cs typeface="Arial" panose="020B0604020202020204" pitchFamily="34" charset="0"/>
                        </a:rPr>
                        <a:t>The Sun News</a:t>
                      </a:r>
                      <a:endParaRPr sz="800">
                        <a:latin typeface="Arial" panose="020B0604020202020204" pitchFamily="34" charset="0"/>
                        <a:cs typeface="Arial" panose="020B0604020202020204" pitchFamily="34" charset="0"/>
                      </a:endParaRPr>
                    </a:p>
                  </a:txBody>
                  <a:tcPr marL="0" marR="0" marT="0" marB="0"/>
                </a:tc>
                <a:tc>
                  <a:txBody>
                    <a:bodyPr/>
                    <a:lstStyle/>
                    <a:p>
                      <a:endParaRPr sz="8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41"/>
                  </a:ext>
                </a:extLst>
              </a:tr>
              <a:tr h="189013">
                <a:tc>
                  <a:txBody>
                    <a:bodyPr/>
                    <a:lstStyle/>
                    <a:p>
                      <a:pPr marL="25400">
                        <a:lnSpc>
                          <a:spcPct val="100000"/>
                        </a:lnSpc>
                      </a:pPr>
                      <a:r>
                        <a:rPr sz="800" dirty="0" smtClean="0">
                          <a:solidFill>
                            <a:srgbClr val="58595B"/>
                          </a:solidFill>
                          <a:latin typeface="Arial" panose="020B0604020202020204" pitchFamily="34" charset="0"/>
                          <a:cs typeface="Arial" panose="020B0604020202020204" pitchFamily="34" charset="0"/>
                        </a:rPr>
                        <a:t>The Daily Advertiser</a:t>
                      </a:r>
                      <a:endParaRPr sz="800">
                        <a:latin typeface="Arial" panose="020B0604020202020204" pitchFamily="34" charset="0"/>
                        <a:cs typeface="Arial" panose="020B0604020202020204" pitchFamily="34" charset="0"/>
                      </a:endParaRPr>
                    </a:p>
                  </a:txBody>
                  <a:tcPr marL="0" marR="0" marT="0" marB="0"/>
                </a:tc>
                <a:tc>
                  <a:txBody>
                    <a:bodyPr/>
                    <a:lstStyle/>
                    <a:p>
                      <a:pPr marL="174625">
                        <a:lnSpc>
                          <a:spcPct val="100000"/>
                        </a:lnSpc>
                      </a:pPr>
                      <a:r>
                        <a:rPr sz="800" dirty="0" smtClean="0">
                          <a:solidFill>
                            <a:srgbClr val="58595B"/>
                          </a:solidFill>
                          <a:latin typeface="Arial" panose="020B0604020202020204" pitchFamily="34" charset="0"/>
                          <a:cs typeface="Arial" panose="020B0604020202020204" pitchFamily="34" charset="0"/>
                        </a:rPr>
                        <a:t>The Marion Star</a:t>
                      </a:r>
                      <a:endParaRPr sz="800">
                        <a:latin typeface="Arial" panose="020B0604020202020204" pitchFamily="34" charset="0"/>
                        <a:cs typeface="Arial" panose="020B0604020202020204" pitchFamily="34" charset="0"/>
                      </a:endParaRPr>
                    </a:p>
                  </a:txBody>
                  <a:tcPr marL="0" marR="0" marT="0" marB="0"/>
                </a:tc>
                <a:tc>
                  <a:txBody>
                    <a:bodyPr/>
                    <a:lstStyle/>
                    <a:p>
                      <a:pPr marL="170815">
                        <a:lnSpc>
                          <a:spcPct val="100000"/>
                        </a:lnSpc>
                      </a:pPr>
                      <a:r>
                        <a:rPr sz="800" dirty="0" smtClean="0">
                          <a:solidFill>
                            <a:srgbClr val="58595B"/>
                          </a:solidFill>
                          <a:latin typeface="Arial" panose="020B0604020202020204" pitchFamily="34" charset="0"/>
                          <a:cs typeface="Arial" panose="020B0604020202020204" pitchFamily="34" charset="0"/>
                        </a:rPr>
                        <a:t>The </a:t>
                      </a:r>
                      <a:r>
                        <a:rPr sz="800" spc="-70" dirty="0" smtClean="0">
                          <a:solidFill>
                            <a:srgbClr val="58595B"/>
                          </a:solidFill>
                          <a:latin typeface="Arial" panose="020B0604020202020204" pitchFamily="34" charset="0"/>
                          <a:cs typeface="Arial" panose="020B0604020202020204" pitchFamily="34" charset="0"/>
                        </a:rPr>
                        <a:t>T</a:t>
                      </a:r>
                      <a:r>
                        <a:rPr sz="800" spc="0" dirty="0" smtClean="0">
                          <a:solidFill>
                            <a:srgbClr val="58595B"/>
                          </a:solidFill>
                          <a:latin typeface="Arial" panose="020B0604020202020204" pitchFamily="34" charset="0"/>
                          <a:cs typeface="Arial" panose="020B0604020202020204" pitchFamily="34" charset="0"/>
                        </a:rPr>
                        <a:t>elegraph</a:t>
                      </a:r>
                      <a:endParaRPr sz="800">
                        <a:latin typeface="Arial" panose="020B0604020202020204" pitchFamily="34" charset="0"/>
                        <a:cs typeface="Arial" panose="020B0604020202020204" pitchFamily="34" charset="0"/>
                      </a:endParaRPr>
                    </a:p>
                  </a:txBody>
                  <a:tcPr marL="0" marR="0" marT="0" marB="0"/>
                </a:tc>
                <a:tc>
                  <a:txBody>
                    <a:bodyPr/>
                    <a:lstStyle/>
                    <a:p>
                      <a:endParaRPr sz="8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42"/>
                  </a:ext>
                </a:extLst>
              </a:tr>
            </a:tbl>
          </a:graphicData>
        </a:graphic>
      </p:graphicFrame>
      <p:sp>
        <p:nvSpPr>
          <p:cNvPr id="5" name="Rectangle 4"/>
          <p:cNvSpPr/>
          <p:nvPr/>
        </p:nvSpPr>
        <p:spPr>
          <a:xfrm>
            <a:off x="5562600" y="8686800"/>
            <a:ext cx="1981200" cy="961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50287" b="-49716"/>
          <a:stretch/>
        </p:blipFill>
        <p:spPr>
          <a:xfrm>
            <a:off x="5604522" y="9073055"/>
            <a:ext cx="1857159" cy="909145"/>
          </a:xfrm>
          <a:prstGeom prst="rect">
            <a:avLst/>
          </a:prstGeom>
        </p:spPr>
      </p:pic>
      <p:sp>
        <p:nvSpPr>
          <p:cNvPr id="7" name="TextBox 6"/>
          <p:cNvSpPr txBox="1"/>
          <p:nvPr/>
        </p:nvSpPr>
        <p:spPr>
          <a:xfrm>
            <a:off x="381000" y="9368135"/>
            <a:ext cx="5093726" cy="461665"/>
          </a:xfrm>
          <a:prstGeom prst="rect">
            <a:avLst/>
          </a:prstGeom>
          <a:noFill/>
        </p:spPr>
        <p:txBody>
          <a:bodyPr wrap="square" rtlCol="0">
            <a:spAutoFit/>
          </a:bodyPr>
          <a:lstStyle/>
          <a:p>
            <a:r>
              <a:rPr lang="en-US" sz="600" dirty="0">
                <a:solidFill>
                  <a:schemeClr val="tx1">
                    <a:lumMod val="50000"/>
                    <a:lumOff val="50000"/>
                  </a:schemeClr>
                </a:solidFill>
              </a:rPr>
              <a:t>©2014 An Independently owned and operated franchisee of BHH Affiliates, LLC. </a:t>
            </a:r>
            <a:r>
              <a:rPr lang="en-US" sz="600" i="1" dirty="0">
                <a:solidFill>
                  <a:schemeClr val="tx1">
                    <a:lumMod val="50000"/>
                    <a:lumOff val="50000"/>
                  </a:schemeClr>
                </a:solidFill>
              </a:rPr>
              <a:t>Listing syndication</a:t>
            </a:r>
            <a:r>
              <a:rPr lang="en-US" sz="600" dirty="0">
                <a:solidFill>
                  <a:schemeClr val="tx1">
                    <a:lumMod val="50000"/>
                    <a:lumOff val="50000"/>
                  </a:schemeClr>
                </a:solidFill>
              </a:rPr>
              <a:t> is the process of publishing listings to other websites. Publishing listings is at the discretion of the 3</a:t>
            </a:r>
            <a:r>
              <a:rPr lang="en-US" sz="600" baseline="30000" dirty="0">
                <a:solidFill>
                  <a:schemeClr val="tx1">
                    <a:lumMod val="50000"/>
                    <a:lumOff val="50000"/>
                  </a:schemeClr>
                </a:solidFill>
              </a:rPr>
              <a:t>rd</a:t>
            </a:r>
            <a:r>
              <a:rPr lang="en-US" sz="600" dirty="0">
                <a:solidFill>
                  <a:schemeClr val="tx1">
                    <a:lumMod val="50000"/>
                    <a:lumOff val="50000"/>
                  </a:schemeClr>
                </a:solidFill>
              </a:rPr>
              <a:t> party publishers in the listing syndication process. Berkshire Hathaway HomeServices California Properties subscribes to an upgraded, enhanced process of listing syndication, and follows industry best practices to help consumers easily find our listings.  </a:t>
            </a:r>
          </a:p>
          <a:p>
            <a:endParaRPr lang="en-US" sz="600" dirty="0">
              <a:solidFill>
                <a:schemeClr val="tx1">
                  <a:lumMod val="50000"/>
                  <a:lumOff val="50000"/>
                </a:schemeClr>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00" y="0"/>
            <a:ext cx="931443" cy="1355852"/>
          </a:xfrm>
          <a:custGeom>
            <a:avLst/>
            <a:gdLst/>
            <a:ahLst/>
            <a:cxnLst/>
            <a:rect l="l" t="t" r="r" b="b"/>
            <a:pathLst>
              <a:path w="931443" h="1355852">
                <a:moveTo>
                  <a:pt x="0" y="1355852"/>
                </a:moveTo>
                <a:lnTo>
                  <a:pt x="931443" y="1355852"/>
                </a:lnTo>
                <a:lnTo>
                  <a:pt x="931443" y="0"/>
                </a:lnTo>
                <a:lnTo>
                  <a:pt x="0" y="0"/>
                </a:lnTo>
                <a:lnTo>
                  <a:pt x="0" y="1355852"/>
                </a:lnTo>
                <a:close/>
              </a:path>
            </a:pathLst>
          </a:custGeom>
          <a:solidFill>
            <a:srgbClr val="52144D"/>
          </a:solidFill>
        </p:spPr>
        <p:txBody>
          <a:bodyPr wrap="square" lIns="0" tIns="0" rIns="0" bIns="0" rtlCol="0">
            <a:noAutofit/>
          </a:bodyPr>
          <a:lstStyle/>
          <a:p>
            <a:endParaRPr/>
          </a:p>
        </p:txBody>
      </p:sp>
      <p:sp>
        <p:nvSpPr>
          <p:cNvPr id="3" name="object 3"/>
          <p:cNvSpPr/>
          <p:nvPr/>
        </p:nvSpPr>
        <p:spPr>
          <a:xfrm>
            <a:off x="0" y="9820656"/>
            <a:ext cx="7772400" cy="237744"/>
          </a:xfrm>
          <a:custGeom>
            <a:avLst/>
            <a:gdLst/>
            <a:ahLst/>
            <a:cxnLst/>
            <a:rect l="l" t="t" r="r" b="b"/>
            <a:pathLst>
              <a:path w="7772400" h="237744">
                <a:moveTo>
                  <a:pt x="0" y="237744"/>
                </a:moveTo>
                <a:lnTo>
                  <a:pt x="7772400" y="237744"/>
                </a:lnTo>
                <a:lnTo>
                  <a:pt x="7772400" y="0"/>
                </a:lnTo>
                <a:lnTo>
                  <a:pt x="0" y="0"/>
                </a:lnTo>
                <a:lnTo>
                  <a:pt x="0" y="237744"/>
                </a:lnTo>
                <a:close/>
              </a:path>
            </a:pathLst>
          </a:custGeom>
          <a:solidFill>
            <a:srgbClr val="52144D"/>
          </a:solidFill>
        </p:spPr>
        <p:txBody>
          <a:bodyPr wrap="square" lIns="0" tIns="0" rIns="0" bIns="0" rtlCol="0">
            <a:noAutofit/>
          </a:bodyPr>
          <a:lstStyle/>
          <a:p>
            <a:endParaRPr/>
          </a:p>
        </p:txBody>
      </p:sp>
      <p:sp>
        <p:nvSpPr>
          <p:cNvPr id="4" name="object 4"/>
          <p:cNvSpPr/>
          <p:nvPr/>
        </p:nvSpPr>
        <p:spPr>
          <a:xfrm>
            <a:off x="583455" y="557240"/>
            <a:ext cx="680132" cy="679450"/>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txBox="1">
            <a:spLocks noGrp="1"/>
          </p:cNvSpPr>
          <p:nvPr>
            <p:ph type="title"/>
          </p:nvPr>
        </p:nvSpPr>
        <p:spPr>
          <a:prstGeom prst="rect">
            <a:avLst/>
          </a:prstGeom>
        </p:spPr>
        <p:txBody>
          <a:bodyPr vert="horz" wrap="square" lIns="0" tIns="0" rIns="0" bIns="0" rtlCol="0">
            <a:noAutofit/>
          </a:bodyPr>
          <a:lstStyle/>
          <a:p>
            <a:pPr marL="1139190">
              <a:lnSpc>
                <a:spcPts val="4185"/>
              </a:lnSpc>
            </a:pPr>
            <a:r>
              <a:rPr lang="en-US" sz="2400" dirty="0" smtClean="0">
                <a:solidFill>
                  <a:srgbClr val="52144D"/>
                </a:solidFill>
                <a:latin typeface="Georgia" panose="02040502050405020303" pitchFamily="18" charset="0"/>
                <a:cs typeface="ITC Eras Std Light"/>
              </a:rPr>
              <a:t>QUALITY ONE-STOP SERVICES</a:t>
            </a:r>
            <a:endParaRPr sz="2400" dirty="0" smtClean="0">
              <a:latin typeface="Georgia" panose="02040502050405020303" pitchFamily="18" charset="0"/>
              <a:cs typeface="ITC Eras Std Light"/>
            </a:endParaRPr>
          </a:p>
        </p:txBody>
      </p:sp>
      <p:sp>
        <p:nvSpPr>
          <p:cNvPr id="11" name="object 2"/>
          <p:cNvSpPr txBox="1"/>
          <p:nvPr/>
        </p:nvSpPr>
        <p:spPr>
          <a:xfrm>
            <a:off x="1490548" y="5580268"/>
            <a:ext cx="2116455" cy="1182370"/>
          </a:xfrm>
          <a:prstGeom prst="rect">
            <a:avLst/>
          </a:prstGeom>
        </p:spPr>
        <p:txBody>
          <a:bodyPr vert="horz" wrap="square" lIns="0" tIns="0" rIns="0" bIns="0" rtlCol="0">
            <a:noAutofit/>
          </a:bodyPr>
          <a:lstStyle/>
          <a:p>
            <a:pPr marL="12700">
              <a:lnSpc>
                <a:spcPct val="100000"/>
              </a:lnSpc>
            </a:pPr>
            <a:r>
              <a:rPr sz="1000" b="1" spc="-45" dirty="0" smtClean="0">
                <a:solidFill>
                  <a:srgbClr val="5E6062"/>
                </a:solidFill>
                <a:latin typeface="Arial" panose="020B0604020202020204" pitchFamily="34" charset="0"/>
                <a:cs typeface="Arial" panose="020B0604020202020204" pitchFamily="34" charset="0"/>
              </a:rPr>
              <a:t>California</a:t>
            </a:r>
            <a:r>
              <a:rPr sz="1000" b="1" spc="-10" dirty="0" smtClean="0">
                <a:solidFill>
                  <a:srgbClr val="5E6062"/>
                </a:solidFill>
                <a:latin typeface="Arial" panose="020B0604020202020204" pitchFamily="34" charset="0"/>
                <a:cs typeface="Arial" panose="020B0604020202020204" pitchFamily="34" charset="0"/>
              </a:rPr>
              <a:t> </a:t>
            </a:r>
            <a:r>
              <a:rPr sz="1000" b="1" spc="-40" dirty="0" smtClean="0">
                <a:solidFill>
                  <a:srgbClr val="5E6062"/>
                </a:solidFill>
                <a:latin typeface="Arial" panose="020B0604020202020204" pitchFamily="34" charset="0"/>
                <a:cs typeface="Arial" panose="020B0604020202020204" pitchFamily="34" charset="0"/>
              </a:rPr>
              <a:t>T</a:t>
            </a:r>
            <a:r>
              <a:rPr sz="1000" b="1" spc="-25" dirty="0" smtClean="0">
                <a:solidFill>
                  <a:srgbClr val="5E6062"/>
                </a:solidFill>
                <a:latin typeface="Arial" panose="020B0604020202020204" pitchFamily="34" charset="0"/>
                <a:cs typeface="Arial" panose="020B0604020202020204" pitchFamily="34" charset="0"/>
              </a:rPr>
              <a:t>itle</a:t>
            </a:r>
            <a:r>
              <a:rPr sz="1000" b="1" spc="-10" dirty="0" smtClean="0">
                <a:solidFill>
                  <a:srgbClr val="5E6062"/>
                </a:solidFill>
                <a:latin typeface="Arial" panose="020B0604020202020204" pitchFamily="34" charset="0"/>
                <a:cs typeface="Arial" panose="020B0604020202020204" pitchFamily="34" charset="0"/>
              </a:rPr>
              <a:t> </a:t>
            </a:r>
            <a:r>
              <a:rPr sz="1000" b="1" spc="-60" dirty="0" smtClean="0">
                <a:solidFill>
                  <a:srgbClr val="5E6062"/>
                </a:solidFill>
                <a:latin typeface="Arial" panose="020B0604020202020204" pitchFamily="34" charset="0"/>
                <a:cs typeface="Arial" panose="020B0604020202020204" pitchFamily="34" charset="0"/>
              </a:rPr>
              <a:t>Company</a:t>
            </a:r>
            <a:endParaRPr sz="1000" dirty="0">
              <a:latin typeface="Arial" panose="020B0604020202020204" pitchFamily="34" charset="0"/>
              <a:cs typeface="Arial" panose="020B0604020202020204" pitchFamily="34" charset="0"/>
            </a:endParaRPr>
          </a:p>
          <a:p>
            <a:pPr marL="12700" marR="12700">
              <a:lnSpc>
                <a:spcPct val="166700"/>
              </a:lnSpc>
            </a:pPr>
            <a:r>
              <a:rPr sz="1000" dirty="0" smtClean="0">
                <a:solidFill>
                  <a:srgbClr val="5E6062"/>
                </a:solidFill>
                <a:latin typeface="Arial" panose="020B0604020202020204" pitchFamily="34" charset="0"/>
                <a:cs typeface="Arial" panose="020B0604020202020204" pitchFamily="34" charset="0"/>
              </a:rPr>
              <a:t>An indust</a:t>
            </a:r>
            <a:r>
              <a:rPr sz="1000" spc="40" dirty="0" smtClean="0">
                <a:solidFill>
                  <a:srgbClr val="5E6062"/>
                </a:solidFill>
                <a:latin typeface="Arial" panose="020B0604020202020204" pitchFamily="34" charset="0"/>
                <a:cs typeface="Arial" panose="020B0604020202020204" pitchFamily="34" charset="0"/>
              </a:rPr>
              <a:t>r</a:t>
            </a:r>
            <a:r>
              <a:rPr sz="1000" spc="0" dirty="0" smtClean="0">
                <a:solidFill>
                  <a:srgbClr val="5E6062"/>
                </a:solidFill>
                <a:latin typeface="Arial" panose="020B0604020202020204" pitchFamily="34" charset="0"/>
                <a:cs typeface="Arial" panose="020B0604020202020204" pitchFamily="34" charset="0"/>
              </a:rPr>
              <a:t>y leader se</a:t>
            </a:r>
            <a:r>
              <a:rPr sz="1000" spc="40" dirty="0" smtClean="0">
                <a:solidFill>
                  <a:srgbClr val="5E6062"/>
                </a:solidFill>
                <a:latin typeface="Arial" panose="020B0604020202020204" pitchFamily="34" charset="0"/>
                <a:cs typeface="Arial" panose="020B0604020202020204" pitchFamily="34" charset="0"/>
              </a:rPr>
              <a:t>r</a:t>
            </a:r>
            <a:r>
              <a:rPr sz="1000" spc="0" dirty="0" smtClean="0">
                <a:solidFill>
                  <a:srgbClr val="5E6062"/>
                </a:solidFill>
                <a:latin typeface="Arial" panose="020B0604020202020204" pitchFamily="34" charset="0"/>
                <a:cs typeface="Arial" panose="020B0604020202020204" pitchFamily="34" charset="0"/>
              </a:rPr>
              <a:t>ving counties throughout Southern Cali</a:t>
            </a:r>
            <a:r>
              <a:rPr sz="1000" spc="-20" dirty="0" smtClean="0">
                <a:solidFill>
                  <a:srgbClr val="5E6062"/>
                </a:solidFill>
                <a:latin typeface="Arial" panose="020B0604020202020204" pitchFamily="34" charset="0"/>
                <a:cs typeface="Arial" panose="020B0604020202020204" pitchFamily="34" charset="0"/>
              </a:rPr>
              <a:t>f</a:t>
            </a:r>
            <a:r>
              <a:rPr sz="1000" spc="0" dirty="0" smtClean="0">
                <a:solidFill>
                  <a:srgbClr val="5E6062"/>
                </a:solidFill>
                <a:latin typeface="Arial" panose="020B0604020202020204" pitchFamily="34" charset="0"/>
                <a:cs typeface="Arial" panose="020B0604020202020204" pitchFamily="34" charset="0"/>
              </a:rPr>
              <a:t>ornia from regional o</a:t>
            </a:r>
            <a:r>
              <a:rPr sz="1000" spc="-45" dirty="0" smtClean="0">
                <a:solidFill>
                  <a:srgbClr val="5E6062"/>
                </a:solidFill>
                <a:latin typeface="Arial" panose="020B0604020202020204" pitchFamily="34" charset="0"/>
                <a:cs typeface="Arial" panose="020B0604020202020204" pitchFamily="34" charset="0"/>
              </a:rPr>
              <a:t>f</a:t>
            </a:r>
            <a:r>
              <a:rPr sz="1000" spc="0" dirty="0" smtClean="0">
                <a:solidFill>
                  <a:srgbClr val="5E6062"/>
                </a:solidFill>
                <a:latin typeface="Arial" panose="020B0604020202020204" pitchFamily="34" charset="0"/>
                <a:cs typeface="Arial" panose="020B0604020202020204" pitchFamily="34" charset="0"/>
              </a:rPr>
              <a:t>fices in San Diego, Orange Coun</a:t>
            </a:r>
            <a:r>
              <a:rPr sz="1000" spc="20" dirty="0" smtClean="0">
                <a:solidFill>
                  <a:srgbClr val="5E6062"/>
                </a:solidFill>
                <a:latin typeface="Arial" panose="020B0604020202020204" pitchFamily="34" charset="0"/>
                <a:cs typeface="Arial" panose="020B0604020202020204" pitchFamily="34" charset="0"/>
              </a:rPr>
              <a:t>t</a:t>
            </a:r>
            <a:r>
              <a:rPr sz="1000" spc="0" dirty="0" smtClean="0">
                <a:solidFill>
                  <a:srgbClr val="5E6062"/>
                </a:solidFill>
                <a:latin typeface="Arial" panose="020B0604020202020204" pitchFamily="34" charset="0"/>
                <a:cs typeface="Arial" panose="020B0604020202020204" pitchFamily="34" charset="0"/>
              </a:rPr>
              <a:t>y and </a:t>
            </a:r>
            <a:r>
              <a:rPr sz="1000" spc="-20" dirty="0" smtClean="0">
                <a:solidFill>
                  <a:srgbClr val="5E6062"/>
                </a:solidFill>
                <a:latin typeface="Arial" panose="020B0604020202020204" pitchFamily="34" charset="0"/>
                <a:cs typeface="Arial" panose="020B0604020202020204" pitchFamily="34" charset="0"/>
              </a:rPr>
              <a:t>L</a:t>
            </a:r>
            <a:r>
              <a:rPr sz="1000" spc="0" dirty="0" smtClean="0">
                <a:solidFill>
                  <a:srgbClr val="5E6062"/>
                </a:solidFill>
                <a:latin typeface="Arial" panose="020B0604020202020204" pitchFamily="34" charset="0"/>
                <a:cs typeface="Arial" panose="020B0604020202020204" pitchFamily="34" charset="0"/>
              </a:rPr>
              <a:t>os</a:t>
            </a:r>
            <a:r>
              <a:rPr sz="1000" spc="-25" dirty="0" smtClean="0">
                <a:solidFill>
                  <a:srgbClr val="5E6062"/>
                </a:solidFill>
                <a:latin typeface="Arial" panose="020B0604020202020204" pitchFamily="34" charset="0"/>
                <a:cs typeface="Arial" panose="020B0604020202020204" pitchFamily="34" charset="0"/>
              </a:rPr>
              <a:t> </a:t>
            </a:r>
            <a:r>
              <a:rPr sz="1000" spc="0" dirty="0" smtClean="0">
                <a:solidFill>
                  <a:srgbClr val="5E6062"/>
                </a:solidFill>
                <a:latin typeface="Arial" panose="020B0604020202020204" pitchFamily="34" charset="0"/>
                <a:cs typeface="Arial" panose="020B0604020202020204" pitchFamily="34" charset="0"/>
              </a:rPr>
              <a:t>Angeles.</a:t>
            </a:r>
            <a:endParaRPr sz="1000" dirty="0">
              <a:latin typeface="Arial" panose="020B0604020202020204" pitchFamily="34" charset="0"/>
              <a:cs typeface="Arial" panose="020B0604020202020204" pitchFamily="34" charset="0"/>
            </a:endParaRPr>
          </a:p>
        </p:txBody>
      </p:sp>
      <p:sp>
        <p:nvSpPr>
          <p:cNvPr id="12" name="object 3"/>
          <p:cNvSpPr txBox="1"/>
          <p:nvPr/>
        </p:nvSpPr>
        <p:spPr>
          <a:xfrm>
            <a:off x="1490548" y="7104268"/>
            <a:ext cx="2300605" cy="1436370"/>
          </a:xfrm>
          <a:prstGeom prst="rect">
            <a:avLst/>
          </a:prstGeom>
        </p:spPr>
        <p:txBody>
          <a:bodyPr vert="horz" wrap="square" lIns="0" tIns="0" rIns="0" bIns="0" rtlCol="0">
            <a:noAutofit/>
          </a:bodyPr>
          <a:lstStyle/>
          <a:p>
            <a:pPr marL="12700">
              <a:lnSpc>
                <a:spcPct val="100000"/>
              </a:lnSpc>
            </a:pPr>
            <a:r>
              <a:rPr sz="1000" b="1" spc="-45" dirty="0" smtClean="0">
                <a:solidFill>
                  <a:srgbClr val="5E6062"/>
                </a:solidFill>
                <a:latin typeface="Arial" panose="020B0604020202020204" pitchFamily="34" charset="0"/>
                <a:cs typeface="Arial" panose="020B0604020202020204" pitchFamily="34" charset="0"/>
              </a:rPr>
              <a:t>Disclosure</a:t>
            </a:r>
            <a:r>
              <a:rPr sz="1000" b="1" spc="-10" dirty="0" smtClean="0">
                <a:solidFill>
                  <a:srgbClr val="5E6062"/>
                </a:solidFill>
                <a:latin typeface="Arial" panose="020B0604020202020204" pitchFamily="34" charset="0"/>
                <a:cs typeface="Arial" panose="020B0604020202020204" pitchFamily="34" charset="0"/>
              </a:rPr>
              <a:t> </a:t>
            </a:r>
            <a:r>
              <a:rPr sz="1000" b="1" spc="-65" dirty="0" smtClean="0">
                <a:solidFill>
                  <a:srgbClr val="5E6062"/>
                </a:solidFill>
                <a:latin typeface="Arial" panose="020B0604020202020204" pitchFamily="34" charset="0"/>
                <a:cs typeface="Arial" panose="020B0604020202020204" pitchFamily="34" charset="0"/>
              </a:rPr>
              <a:t>Source</a:t>
            </a:r>
            <a:endParaRPr sz="1000">
              <a:latin typeface="Arial" panose="020B0604020202020204" pitchFamily="34" charset="0"/>
              <a:cs typeface="Arial" panose="020B0604020202020204" pitchFamily="34" charset="0"/>
            </a:endParaRPr>
          </a:p>
          <a:p>
            <a:pPr marL="12700" marR="12700">
              <a:lnSpc>
                <a:spcPct val="166700"/>
              </a:lnSpc>
            </a:pPr>
            <a:r>
              <a:rPr sz="1000" spc="-20" dirty="0" smtClean="0">
                <a:solidFill>
                  <a:srgbClr val="5E6062"/>
                </a:solidFill>
                <a:latin typeface="Arial" panose="020B0604020202020204" pitchFamily="34" charset="0"/>
                <a:cs typeface="Arial" panose="020B0604020202020204" pitchFamily="34" charset="0"/>
              </a:rPr>
              <a:t>T</a:t>
            </a:r>
            <a:r>
              <a:rPr sz="1000" spc="0" dirty="0" smtClean="0">
                <a:solidFill>
                  <a:srgbClr val="5E6062"/>
                </a:solidFill>
                <a:latin typeface="Arial" panose="020B0604020202020204" pitchFamily="34" charset="0"/>
                <a:cs typeface="Arial" panose="020B0604020202020204" pitchFamily="34" charset="0"/>
              </a:rPr>
              <a:t>he Cali</a:t>
            </a:r>
            <a:r>
              <a:rPr sz="1000" spc="-20" dirty="0" smtClean="0">
                <a:solidFill>
                  <a:srgbClr val="5E6062"/>
                </a:solidFill>
                <a:latin typeface="Arial" panose="020B0604020202020204" pitchFamily="34" charset="0"/>
                <a:cs typeface="Arial" panose="020B0604020202020204" pitchFamily="34" charset="0"/>
              </a:rPr>
              <a:t>f</a:t>
            </a:r>
            <a:r>
              <a:rPr sz="1000" spc="0" dirty="0" smtClean="0">
                <a:solidFill>
                  <a:srgbClr val="5E6062"/>
                </a:solidFill>
                <a:latin typeface="Arial" panose="020B0604020202020204" pitchFamily="34" charset="0"/>
                <a:cs typeface="Arial" panose="020B0604020202020204" pitchFamily="34" charset="0"/>
              </a:rPr>
              <a:t>ornia real es</a:t>
            </a:r>
            <a:r>
              <a:rPr sz="1000" spc="20" dirty="0" smtClean="0">
                <a:solidFill>
                  <a:srgbClr val="5E6062"/>
                </a:solidFill>
                <a:latin typeface="Arial" panose="020B0604020202020204" pitchFamily="34" charset="0"/>
                <a:cs typeface="Arial" panose="020B0604020202020204" pitchFamily="34" charset="0"/>
              </a:rPr>
              <a:t>t</a:t>
            </a:r>
            <a:r>
              <a:rPr sz="1000" spc="0" dirty="0" smtClean="0">
                <a:solidFill>
                  <a:srgbClr val="5E6062"/>
                </a:solidFill>
                <a:latin typeface="Arial" panose="020B0604020202020204" pitchFamily="34" charset="0"/>
                <a:cs typeface="Arial" panose="020B0604020202020204" pitchFamily="34" charset="0"/>
              </a:rPr>
              <a:t>ate indust</a:t>
            </a:r>
            <a:r>
              <a:rPr sz="1000" spc="40" dirty="0" smtClean="0">
                <a:solidFill>
                  <a:srgbClr val="5E6062"/>
                </a:solidFill>
                <a:latin typeface="Arial" panose="020B0604020202020204" pitchFamily="34" charset="0"/>
                <a:cs typeface="Arial" panose="020B0604020202020204" pitchFamily="34" charset="0"/>
              </a:rPr>
              <a:t>r</a:t>
            </a:r>
            <a:r>
              <a:rPr sz="1000" spc="0" dirty="0" smtClean="0">
                <a:solidFill>
                  <a:srgbClr val="5E6062"/>
                </a:solidFill>
                <a:latin typeface="Arial" panose="020B0604020202020204" pitchFamily="34" charset="0"/>
                <a:cs typeface="Arial" panose="020B0604020202020204" pitchFamily="34" charset="0"/>
              </a:rPr>
              <a:t>y</a:t>
            </a:r>
            <a:r>
              <a:rPr sz="1000" spc="-95" dirty="0" smtClean="0">
                <a:solidFill>
                  <a:srgbClr val="5E6062"/>
                </a:solidFill>
                <a:latin typeface="Arial" panose="020B0604020202020204" pitchFamily="34" charset="0"/>
                <a:cs typeface="Arial" panose="020B0604020202020204" pitchFamily="34" charset="0"/>
              </a:rPr>
              <a:t>’</a:t>
            </a:r>
            <a:r>
              <a:rPr sz="1000" spc="0" dirty="0" smtClean="0">
                <a:solidFill>
                  <a:srgbClr val="5E6062"/>
                </a:solidFill>
                <a:latin typeface="Arial" panose="020B0604020202020204" pitchFamily="34" charset="0"/>
                <a:cs typeface="Arial" panose="020B0604020202020204" pitchFamily="34" charset="0"/>
              </a:rPr>
              <a:t>s premier pr</a:t>
            </a:r>
            <a:r>
              <a:rPr sz="1000" spc="-20" dirty="0" smtClean="0">
                <a:solidFill>
                  <a:srgbClr val="5E6062"/>
                </a:solidFill>
                <a:latin typeface="Arial" panose="020B0604020202020204" pitchFamily="34" charset="0"/>
                <a:cs typeface="Arial" panose="020B0604020202020204" pitchFamily="34" charset="0"/>
              </a:rPr>
              <a:t>o</a:t>
            </a:r>
            <a:r>
              <a:rPr sz="1000" spc="0" dirty="0" smtClean="0">
                <a:solidFill>
                  <a:srgbClr val="5E6062"/>
                </a:solidFill>
                <a:latin typeface="Arial" panose="020B0604020202020204" pitchFamily="34" charset="0"/>
                <a:cs typeface="Arial" panose="020B0604020202020204" pitchFamily="34" charset="0"/>
              </a:rPr>
              <a:t>vider of na</a:t>
            </a:r>
            <a:r>
              <a:rPr sz="1000" spc="-25" dirty="0" smtClean="0">
                <a:solidFill>
                  <a:srgbClr val="5E6062"/>
                </a:solidFill>
                <a:latin typeface="Arial" panose="020B0604020202020204" pitchFamily="34" charset="0"/>
                <a:cs typeface="Arial" panose="020B0604020202020204" pitchFamily="34" charset="0"/>
              </a:rPr>
              <a:t>t</a:t>
            </a:r>
            <a:r>
              <a:rPr sz="1000" spc="0" dirty="0" smtClean="0">
                <a:solidFill>
                  <a:srgbClr val="5E6062"/>
                </a:solidFill>
                <a:latin typeface="Arial" panose="020B0604020202020204" pitchFamily="34" charset="0"/>
                <a:cs typeface="Arial" panose="020B0604020202020204" pitchFamily="34" charset="0"/>
              </a:rPr>
              <a:t>ural hazard (NHD), </a:t>
            </a:r>
            <a:r>
              <a:rPr sz="1000" spc="20" dirty="0" smtClean="0">
                <a:solidFill>
                  <a:srgbClr val="5E6062"/>
                </a:solidFill>
                <a:latin typeface="Arial" panose="020B0604020202020204" pitchFamily="34" charset="0"/>
                <a:cs typeface="Arial" panose="020B0604020202020204" pitchFamily="34" charset="0"/>
              </a:rPr>
              <a:t>t</a:t>
            </a:r>
            <a:r>
              <a:rPr sz="1000" spc="0" dirty="0" smtClean="0">
                <a:solidFill>
                  <a:srgbClr val="5E6062"/>
                </a:solidFill>
                <a:latin typeface="Arial" panose="020B0604020202020204" pitchFamily="34" charset="0"/>
                <a:cs typeface="Arial" panose="020B0604020202020204" pitchFamily="34" charset="0"/>
              </a:rPr>
              <a:t>ax and e</a:t>
            </a:r>
            <a:r>
              <a:rPr sz="1000" spc="-20" dirty="0" smtClean="0">
                <a:solidFill>
                  <a:srgbClr val="5E6062"/>
                </a:solidFill>
                <a:latin typeface="Arial" panose="020B0604020202020204" pitchFamily="34" charset="0"/>
                <a:cs typeface="Arial" panose="020B0604020202020204" pitchFamily="34" charset="0"/>
              </a:rPr>
              <a:t>n</a:t>
            </a:r>
            <a:r>
              <a:rPr sz="1000" spc="0" dirty="0" smtClean="0">
                <a:solidFill>
                  <a:srgbClr val="5E6062"/>
                </a:solidFill>
                <a:latin typeface="Arial" panose="020B0604020202020204" pitchFamily="34" charset="0"/>
                <a:cs typeface="Arial" panose="020B0604020202020204" pitchFamily="34" charset="0"/>
              </a:rPr>
              <a:t>vironmen</a:t>
            </a:r>
            <a:r>
              <a:rPr sz="1000" spc="20" dirty="0" smtClean="0">
                <a:solidFill>
                  <a:srgbClr val="5E6062"/>
                </a:solidFill>
                <a:latin typeface="Arial" panose="020B0604020202020204" pitchFamily="34" charset="0"/>
                <a:cs typeface="Arial" panose="020B0604020202020204" pitchFamily="34" charset="0"/>
              </a:rPr>
              <a:t>t</a:t>
            </a:r>
            <a:r>
              <a:rPr sz="1000" spc="0" dirty="0" smtClean="0">
                <a:solidFill>
                  <a:srgbClr val="5E6062"/>
                </a:solidFill>
                <a:latin typeface="Arial" panose="020B0604020202020204" pitchFamily="34" charset="0"/>
                <a:cs typeface="Arial" panose="020B0604020202020204" pitchFamily="34" charset="0"/>
              </a:rPr>
              <a:t>al disclosure in</a:t>
            </a:r>
            <a:r>
              <a:rPr sz="1000" spc="-20" dirty="0" smtClean="0">
                <a:solidFill>
                  <a:srgbClr val="5E6062"/>
                </a:solidFill>
                <a:latin typeface="Arial" panose="020B0604020202020204" pitchFamily="34" charset="0"/>
                <a:cs typeface="Arial" panose="020B0604020202020204" pitchFamily="34" charset="0"/>
              </a:rPr>
              <a:t>f</a:t>
            </a:r>
            <a:r>
              <a:rPr sz="1000" spc="0" dirty="0" smtClean="0">
                <a:solidFill>
                  <a:srgbClr val="5E6062"/>
                </a:solidFill>
                <a:latin typeface="Arial" panose="020B0604020202020204" pitchFamily="34" charset="0"/>
                <a:cs typeface="Arial" panose="020B0604020202020204" pitchFamily="34" charset="0"/>
              </a:rPr>
              <a:t>ormation.</a:t>
            </a:r>
            <a:r>
              <a:rPr sz="1000" spc="-25" dirty="0" smtClean="0">
                <a:solidFill>
                  <a:srgbClr val="5E6062"/>
                </a:solidFill>
                <a:latin typeface="Arial" panose="020B0604020202020204" pitchFamily="34" charset="0"/>
                <a:cs typeface="Arial" panose="020B0604020202020204" pitchFamily="34" charset="0"/>
              </a:rPr>
              <a:t> </a:t>
            </a:r>
            <a:r>
              <a:rPr sz="1000" spc="0" dirty="0" smtClean="0">
                <a:solidFill>
                  <a:srgbClr val="5E6062"/>
                </a:solidFill>
                <a:latin typeface="Arial" panose="020B0604020202020204" pitchFamily="34" charset="0"/>
                <a:cs typeface="Arial" panose="020B0604020202020204" pitchFamily="34" charset="0"/>
              </a:rPr>
              <a:t>A subsidia</a:t>
            </a:r>
            <a:r>
              <a:rPr sz="1000" spc="40" dirty="0" smtClean="0">
                <a:solidFill>
                  <a:srgbClr val="5E6062"/>
                </a:solidFill>
                <a:latin typeface="Arial" panose="020B0604020202020204" pitchFamily="34" charset="0"/>
                <a:cs typeface="Arial" panose="020B0604020202020204" pitchFamily="34" charset="0"/>
              </a:rPr>
              <a:t>r</a:t>
            </a:r>
            <a:r>
              <a:rPr sz="1000" spc="0" dirty="0" smtClean="0">
                <a:solidFill>
                  <a:srgbClr val="5E6062"/>
                </a:solidFill>
                <a:latin typeface="Arial" panose="020B0604020202020204" pitchFamily="34" charset="0"/>
                <a:cs typeface="Arial" panose="020B0604020202020204" pitchFamily="34" charset="0"/>
              </a:rPr>
              <a:t>y of Fideli</a:t>
            </a:r>
            <a:r>
              <a:rPr sz="1000" spc="20" dirty="0" smtClean="0">
                <a:solidFill>
                  <a:srgbClr val="5E6062"/>
                </a:solidFill>
                <a:latin typeface="Arial" panose="020B0604020202020204" pitchFamily="34" charset="0"/>
                <a:cs typeface="Arial" panose="020B0604020202020204" pitchFamily="34" charset="0"/>
              </a:rPr>
              <a:t>t</a:t>
            </a:r>
            <a:r>
              <a:rPr sz="1000" spc="0" dirty="0" smtClean="0">
                <a:solidFill>
                  <a:srgbClr val="5E6062"/>
                </a:solidFill>
                <a:latin typeface="Arial" panose="020B0604020202020204" pitchFamily="34" charset="0"/>
                <a:cs typeface="Arial" panose="020B0604020202020204" pitchFamily="34" charset="0"/>
              </a:rPr>
              <a:t>y National Financial.</a:t>
            </a:r>
            <a:endParaRPr sz="1000">
              <a:latin typeface="Arial" panose="020B0604020202020204" pitchFamily="34" charset="0"/>
              <a:cs typeface="Arial" panose="020B0604020202020204" pitchFamily="34" charset="0"/>
            </a:endParaRPr>
          </a:p>
        </p:txBody>
      </p:sp>
      <p:sp>
        <p:nvSpPr>
          <p:cNvPr id="13" name="object 4"/>
          <p:cNvSpPr txBox="1"/>
          <p:nvPr/>
        </p:nvSpPr>
        <p:spPr>
          <a:xfrm>
            <a:off x="4151439" y="5580268"/>
            <a:ext cx="2244090" cy="928369"/>
          </a:xfrm>
          <a:prstGeom prst="rect">
            <a:avLst/>
          </a:prstGeom>
        </p:spPr>
        <p:txBody>
          <a:bodyPr vert="horz" wrap="square" lIns="0" tIns="0" rIns="0" bIns="0" rtlCol="0">
            <a:noAutofit/>
          </a:bodyPr>
          <a:lstStyle/>
          <a:p>
            <a:pPr marL="12700">
              <a:lnSpc>
                <a:spcPct val="100000"/>
              </a:lnSpc>
            </a:pPr>
            <a:r>
              <a:rPr sz="1000" b="1" spc="-45" dirty="0" smtClean="0">
                <a:solidFill>
                  <a:srgbClr val="5E6062"/>
                </a:solidFill>
                <a:latin typeface="Arial" panose="020B0604020202020204" pitchFamily="34" charset="0"/>
                <a:cs typeface="Arial" panose="020B0604020202020204" pitchFamily="34" charset="0"/>
              </a:rPr>
              <a:t>Pickford</a:t>
            </a:r>
            <a:r>
              <a:rPr sz="1000" b="1" spc="-10" dirty="0" smtClean="0">
                <a:solidFill>
                  <a:srgbClr val="5E6062"/>
                </a:solidFill>
                <a:latin typeface="Arial" panose="020B0604020202020204" pitchFamily="34" charset="0"/>
                <a:cs typeface="Arial" panose="020B0604020202020204" pitchFamily="34" charset="0"/>
              </a:rPr>
              <a:t> </a:t>
            </a:r>
            <a:r>
              <a:rPr sz="1000" b="1" spc="-40" dirty="0" smtClean="0">
                <a:solidFill>
                  <a:srgbClr val="5E6062"/>
                </a:solidFill>
                <a:latin typeface="Arial" panose="020B0604020202020204" pitchFamily="34" charset="0"/>
                <a:cs typeface="Arial" panose="020B0604020202020204" pitchFamily="34" charset="0"/>
              </a:rPr>
              <a:t>Escrow</a:t>
            </a:r>
            <a:r>
              <a:rPr sz="1000" b="1" spc="-10" dirty="0" smtClean="0">
                <a:solidFill>
                  <a:srgbClr val="5E6062"/>
                </a:solidFill>
                <a:latin typeface="Arial" panose="020B0604020202020204" pitchFamily="34" charset="0"/>
                <a:cs typeface="Arial" panose="020B0604020202020204" pitchFamily="34" charset="0"/>
              </a:rPr>
              <a:t> </a:t>
            </a:r>
            <a:r>
              <a:rPr sz="1000" b="1" spc="-15" dirty="0" smtClean="0">
                <a:solidFill>
                  <a:srgbClr val="5E6062"/>
                </a:solidFill>
                <a:latin typeface="Arial" panose="020B0604020202020204" pitchFamily="34" charset="0"/>
                <a:cs typeface="Arial" panose="020B0604020202020204" pitchFamily="34" charset="0"/>
              </a:rPr>
              <a:t>-</a:t>
            </a:r>
            <a:r>
              <a:rPr sz="1000" b="1" spc="-10" dirty="0" smtClean="0">
                <a:solidFill>
                  <a:srgbClr val="5E6062"/>
                </a:solidFill>
                <a:latin typeface="Arial" panose="020B0604020202020204" pitchFamily="34" charset="0"/>
                <a:cs typeface="Arial" panose="020B0604020202020204" pitchFamily="34" charset="0"/>
              </a:rPr>
              <a:t> </a:t>
            </a:r>
            <a:r>
              <a:rPr sz="1000" b="1" spc="-40" dirty="0" smtClean="0">
                <a:solidFill>
                  <a:srgbClr val="5E6062"/>
                </a:solidFill>
                <a:latin typeface="Arial" panose="020B0604020202020204" pitchFamily="34" charset="0"/>
                <a:cs typeface="Arial" panose="020B0604020202020204" pitchFamily="34" charset="0"/>
              </a:rPr>
              <a:t>The</a:t>
            </a:r>
            <a:r>
              <a:rPr sz="1000" b="1" spc="-10" dirty="0" smtClean="0">
                <a:solidFill>
                  <a:srgbClr val="5E6062"/>
                </a:solidFill>
                <a:latin typeface="Arial" panose="020B0604020202020204" pitchFamily="34" charset="0"/>
                <a:cs typeface="Arial" panose="020B0604020202020204" pitchFamily="34" charset="0"/>
              </a:rPr>
              <a:t> </a:t>
            </a:r>
            <a:r>
              <a:rPr sz="1000" b="1" spc="-40" dirty="0" smtClean="0">
                <a:solidFill>
                  <a:srgbClr val="5E6062"/>
                </a:solidFill>
                <a:latin typeface="Arial" panose="020B0604020202020204" pitchFamily="34" charset="0"/>
                <a:cs typeface="Arial" panose="020B0604020202020204" pitchFamily="34" charset="0"/>
              </a:rPr>
              <a:t>Escrow</a:t>
            </a:r>
            <a:r>
              <a:rPr sz="1000" b="1" spc="-10" dirty="0" smtClean="0">
                <a:solidFill>
                  <a:srgbClr val="5E6062"/>
                </a:solidFill>
                <a:latin typeface="Arial" panose="020B0604020202020204" pitchFamily="34" charset="0"/>
                <a:cs typeface="Arial" panose="020B0604020202020204" pitchFamily="34" charset="0"/>
              </a:rPr>
              <a:t> </a:t>
            </a:r>
            <a:r>
              <a:rPr sz="1000" b="1" spc="-20" dirty="0" smtClean="0">
                <a:solidFill>
                  <a:srgbClr val="5E6062"/>
                </a:solidFill>
                <a:latin typeface="Arial" panose="020B0604020202020204" pitchFamily="34" charset="0"/>
                <a:cs typeface="Arial" panose="020B0604020202020204" pitchFamily="34" charset="0"/>
              </a:rPr>
              <a:t>F</a:t>
            </a:r>
            <a:r>
              <a:rPr sz="1000" b="1" spc="-50" dirty="0" smtClean="0">
                <a:solidFill>
                  <a:srgbClr val="5E6062"/>
                </a:solidFill>
                <a:latin typeface="Arial" panose="020B0604020202020204" pitchFamily="34" charset="0"/>
                <a:cs typeface="Arial" panose="020B0604020202020204" pitchFamily="34" charset="0"/>
              </a:rPr>
              <a:t>irm</a:t>
            </a:r>
            <a:endParaRPr sz="1000">
              <a:latin typeface="Arial" panose="020B0604020202020204" pitchFamily="34" charset="0"/>
              <a:cs typeface="Arial" panose="020B0604020202020204" pitchFamily="34" charset="0"/>
            </a:endParaRPr>
          </a:p>
          <a:p>
            <a:pPr marL="12700" marR="12700">
              <a:lnSpc>
                <a:spcPct val="166700"/>
              </a:lnSpc>
            </a:pPr>
            <a:r>
              <a:rPr sz="1000" dirty="0" smtClean="0">
                <a:solidFill>
                  <a:srgbClr val="5E6062"/>
                </a:solidFill>
                <a:latin typeface="Arial" panose="020B0604020202020204" pitchFamily="34" charset="0"/>
                <a:cs typeface="Arial" panose="020B0604020202020204" pitchFamily="34" charset="0"/>
              </a:rPr>
              <a:t>One of the largest full-se</a:t>
            </a:r>
            <a:r>
              <a:rPr sz="1000" spc="40" dirty="0" smtClean="0">
                <a:solidFill>
                  <a:srgbClr val="5E6062"/>
                </a:solidFill>
                <a:latin typeface="Arial" panose="020B0604020202020204" pitchFamily="34" charset="0"/>
                <a:cs typeface="Arial" panose="020B0604020202020204" pitchFamily="34" charset="0"/>
              </a:rPr>
              <a:t>r</a:t>
            </a:r>
            <a:r>
              <a:rPr sz="1000" spc="0" dirty="0" smtClean="0">
                <a:solidFill>
                  <a:srgbClr val="5E6062"/>
                </a:solidFill>
                <a:latin typeface="Arial" panose="020B0604020202020204" pitchFamily="34" charset="0"/>
                <a:cs typeface="Arial" panose="020B0604020202020204" pitchFamily="34" charset="0"/>
              </a:rPr>
              <a:t>vice escr</a:t>
            </a:r>
            <a:r>
              <a:rPr sz="1000" spc="-20" dirty="0" smtClean="0">
                <a:solidFill>
                  <a:srgbClr val="5E6062"/>
                </a:solidFill>
                <a:latin typeface="Arial" panose="020B0604020202020204" pitchFamily="34" charset="0"/>
                <a:cs typeface="Arial" panose="020B0604020202020204" pitchFamily="34" charset="0"/>
              </a:rPr>
              <a:t>o</a:t>
            </a:r>
            <a:r>
              <a:rPr sz="1000" spc="0" dirty="0" smtClean="0">
                <a:solidFill>
                  <a:srgbClr val="5E6062"/>
                </a:solidFill>
                <a:latin typeface="Arial" panose="020B0604020202020204" pitchFamily="34" charset="0"/>
                <a:cs typeface="Arial" panose="020B0604020202020204" pitchFamily="34" charset="0"/>
              </a:rPr>
              <a:t>w companies in the s</a:t>
            </a:r>
            <a:r>
              <a:rPr sz="1000" spc="20" dirty="0" smtClean="0">
                <a:solidFill>
                  <a:srgbClr val="5E6062"/>
                </a:solidFill>
                <a:latin typeface="Arial" panose="020B0604020202020204" pitchFamily="34" charset="0"/>
                <a:cs typeface="Arial" panose="020B0604020202020204" pitchFamily="34" charset="0"/>
              </a:rPr>
              <a:t>t</a:t>
            </a:r>
            <a:r>
              <a:rPr sz="1000" spc="0" dirty="0" smtClean="0">
                <a:solidFill>
                  <a:srgbClr val="5E6062"/>
                </a:solidFill>
                <a:latin typeface="Arial" panose="020B0604020202020204" pitchFamily="34" charset="0"/>
                <a:cs typeface="Arial" panose="020B0604020202020204" pitchFamily="34" charset="0"/>
              </a:rPr>
              <a:t>ate, with more than 30 o</a:t>
            </a:r>
            <a:r>
              <a:rPr sz="1000" spc="-45" dirty="0" smtClean="0">
                <a:solidFill>
                  <a:srgbClr val="5E6062"/>
                </a:solidFill>
                <a:latin typeface="Arial" panose="020B0604020202020204" pitchFamily="34" charset="0"/>
                <a:cs typeface="Arial" panose="020B0604020202020204" pitchFamily="34" charset="0"/>
              </a:rPr>
              <a:t>f</a:t>
            </a:r>
            <a:r>
              <a:rPr sz="1000" spc="0" dirty="0" smtClean="0">
                <a:solidFill>
                  <a:srgbClr val="5E6062"/>
                </a:solidFill>
                <a:latin typeface="Arial" panose="020B0604020202020204" pitchFamily="34" charset="0"/>
                <a:cs typeface="Arial" panose="020B0604020202020204" pitchFamily="34" charset="0"/>
              </a:rPr>
              <a:t>fices in Southern Cali</a:t>
            </a:r>
            <a:r>
              <a:rPr sz="1000" spc="-20" dirty="0" smtClean="0">
                <a:solidFill>
                  <a:srgbClr val="5E6062"/>
                </a:solidFill>
                <a:latin typeface="Arial" panose="020B0604020202020204" pitchFamily="34" charset="0"/>
                <a:cs typeface="Arial" panose="020B0604020202020204" pitchFamily="34" charset="0"/>
              </a:rPr>
              <a:t>f</a:t>
            </a:r>
            <a:r>
              <a:rPr sz="1000" spc="0" dirty="0" smtClean="0">
                <a:solidFill>
                  <a:srgbClr val="5E6062"/>
                </a:solidFill>
                <a:latin typeface="Arial" panose="020B0604020202020204" pitchFamily="34" charset="0"/>
                <a:cs typeface="Arial" panose="020B0604020202020204" pitchFamily="34" charset="0"/>
              </a:rPr>
              <a:t>ornia.</a:t>
            </a:r>
            <a:endParaRPr sz="1000">
              <a:latin typeface="Arial" panose="020B0604020202020204" pitchFamily="34" charset="0"/>
              <a:cs typeface="Arial" panose="020B0604020202020204" pitchFamily="34" charset="0"/>
            </a:endParaRPr>
          </a:p>
        </p:txBody>
      </p:sp>
      <p:sp>
        <p:nvSpPr>
          <p:cNvPr id="14" name="object 5"/>
          <p:cNvSpPr txBox="1"/>
          <p:nvPr/>
        </p:nvSpPr>
        <p:spPr>
          <a:xfrm>
            <a:off x="4151439" y="6941708"/>
            <a:ext cx="2300605" cy="1182370"/>
          </a:xfrm>
          <a:prstGeom prst="rect">
            <a:avLst/>
          </a:prstGeom>
        </p:spPr>
        <p:txBody>
          <a:bodyPr vert="horz" wrap="square" lIns="0" tIns="0" rIns="0" bIns="0" rtlCol="0">
            <a:noAutofit/>
          </a:bodyPr>
          <a:lstStyle/>
          <a:p>
            <a:pPr marL="12700">
              <a:lnSpc>
                <a:spcPct val="100000"/>
              </a:lnSpc>
            </a:pPr>
            <a:r>
              <a:rPr sz="1000" b="1" spc="-20" dirty="0" smtClean="0">
                <a:solidFill>
                  <a:srgbClr val="5E6062"/>
                </a:solidFill>
                <a:latin typeface="Arial" panose="020B0604020202020204" pitchFamily="34" charset="0"/>
                <a:cs typeface="Arial" panose="020B0604020202020204" pitchFamily="34" charset="0"/>
              </a:rPr>
              <a:t>F</a:t>
            </a:r>
            <a:r>
              <a:rPr sz="1000" b="1" spc="-35" dirty="0" smtClean="0">
                <a:solidFill>
                  <a:srgbClr val="5E6062"/>
                </a:solidFill>
                <a:latin typeface="Arial" panose="020B0604020202020204" pitchFamily="34" charset="0"/>
                <a:cs typeface="Arial" panose="020B0604020202020204" pitchFamily="34" charset="0"/>
              </a:rPr>
              <a:t>irst</a:t>
            </a:r>
            <a:r>
              <a:rPr sz="1000" b="1" spc="-10" dirty="0" smtClean="0">
                <a:solidFill>
                  <a:srgbClr val="5E6062"/>
                </a:solidFill>
                <a:latin typeface="Arial" panose="020B0604020202020204" pitchFamily="34" charset="0"/>
                <a:cs typeface="Arial" panose="020B0604020202020204" pitchFamily="34" charset="0"/>
              </a:rPr>
              <a:t> </a:t>
            </a:r>
            <a:r>
              <a:rPr sz="1000" b="1" spc="-55" dirty="0" smtClean="0">
                <a:solidFill>
                  <a:srgbClr val="5E6062"/>
                </a:solidFill>
                <a:latin typeface="Arial" panose="020B0604020202020204" pitchFamily="34" charset="0"/>
                <a:cs typeface="Arial" panose="020B0604020202020204" pitchFamily="34" charset="0"/>
              </a:rPr>
              <a:t>American</a:t>
            </a:r>
            <a:r>
              <a:rPr sz="1000" b="1" spc="-10" dirty="0" smtClean="0">
                <a:solidFill>
                  <a:srgbClr val="5E6062"/>
                </a:solidFill>
                <a:latin typeface="Arial" panose="020B0604020202020204" pitchFamily="34" charset="0"/>
                <a:cs typeface="Arial" panose="020B0604020202020204" pitchFamily="34" charset="0"/>
              </a:rPr>
              <a:t> </a:t>
            </a:r>
            <a:r>
              <a:rPr sz="1000" b="1" spc="-50" dirty="0" smtClean="0">
                <a:solidFill>
                  <a:srgbClr val="5E6062"/>
                </a:solidFill>
                <a:latin typeface="Arial" panose="020B0604020202020204" pitchFamily="34" charset="0"/>
                <a:cs typeface="Arial" panose="020B0604020202020204" pitchFamily="34" charset="0"/>
              </a:rPr>
              <a:t>Home</a:t>
            </a:r>
            <a:r>
              <a:rPr sz="1000" b="1" spc="-10" dirty="0" smtClean="0">
                <a:solidFill>
                  <a:srgbClr val="5E6062"/>
                </a:solidFill>
                <a:latin typeface="Arial" panose="020B0604020202020204" pitchFamily="34" charset="0"/>
                <a:cs typeface="Arial" panose="020B0604020202020204" pitchFamily="34" charset="0"/>
              </a:rPr>
              <a:t> </a:t>
            </a:r>
            <a:r>
              <a:rPr sz="1000" b="1" spc="30" dirty="0" smtClean="0">
                <a:solidFill>
                  <a:srgbClr val="5E6062"/>
                </a:solidFill>
                <a:latin typeface="Arial" panose="020B0604020202020204" pitchFamily="34" charset="0"/>
                <a:cs typeface="Arial" panose="020B0604020202020204" pitchFamily="34" charset="0"/>
              </a:rPr>
              <a:t>W</a:t>
            </a:r>
            <a:r>
              <a:rPr sz="1000" b="1" spc="-55" dirty="0" smtClean="0">
                <a:solidFill>
                  <a:srgbClr val="5E6062"/>
                </a:solidFill>
                <a:latin typeface="Arial" panose="020B0604020202020204" pitchFamily="34" charset="0"/>
                <a:cs typeface="Arial" panose="020B0604020202020204" pitchFamily="34" charset="0"/>
              </a:rPr>
              <a:t>arranty</a:t>
            </a:r>
            <a:endParaRPr sz="1000">
              <a:latin typeface="Arial" panose="020B0604020202020204" pitchFamily="34" charset="0"/>
              <a:cs typeface="Arial" panose="020B0604020202020204" pitchFamily="34" charset="0"/>
            </a:endParaRPr>
          </a:p>
          <a:p>
            <a:pPr marL="12700" marR="12700">
              <a:lnSpc>
                <a:spcPct val="166700"/>
              </a:lnSpc>
            </a:pPr>
            <a:r>
              <a:rPr sz="1000" dirty="0" smtClean="0">
                <a:solidFill>
                  <a:srgbClr val="5E6062"/>
                </a:solidFill>
                <a:latin typeface="Arial" panose="020B0604020202020204" pitchFamily="34" charset="0"/>
                <a:cs typeface="Arial" panose="020B0604020202020204" pitchFamily="34" charset="0"/>
              </a:rPr>
              <a:t>Has pr</a:t>
            </a:r>
            <a:r>
              <a:rPr sz="1000" spc="-20" dirty="0" smtClean="0">
                <a:solidFill>
                  <a:srgbClr val="5E6062"/>
                </a:solidFill>
                <a:latin typeface="Arial" panose="020B0604020202020204" pitchFamily="34" charset="0"/>
                <a:cs typeface="Arial" panose="020B0604020202020204" pitchFamily="34" charset="0"/>
              </a:rPr>
              <a:t>o</a:t>
            </a:r>
            <a:r>
              <a:rPr sz="1000" spc="0" dirty="0" smtClean="0">
                <a:solidFill>
                  <a:srgbClr val="5E6062"/>
                </a:solidFill>
                <a:latin typeface="Arial" panose="020B0604020202020204" pitchFamily="34" charset="0"/>
                <a:cs typeface="Arial" panose="020B0604020202020204" pitchFamily="34" charset="0"/>
              </a:rPr>
              <a:t>vided </a:t>
            </a:r>
            <a:r>
              <a:rPr sz="1000" spc="-20" dirty="0" smtClean="0">
                <a:solidFill>
                  <a:srgbClr val="5E6062"/>
                </a:solidFill>
                <a:latin typeface="Arial" panose="020B0604020202020204" pitchFamily="34" charset="0"/>
                <a:cs typeface="Arial" panose="020B0604020202020204" pitchFamily="34" charset="0"/>
              </a:rPr>
              <a:t>ov</a:t>
            </a:r>
            <a:r>
              <a:rPr sz="1000" spc="0" dirty="0" smtClean="0">
                <a:solidFill>
                  <a:srgbClr val="5E6062"/>
                </a:solidFill>
                <a:latin typeface="Arial" panose="020B0604020202020204" pitchFamily="34" charset="0"/>
                <a:cs typeface="Arial" panose="020B0604020202020204" pitchFamily="34" charset="0"/>
              </a:rPr>
              <a:t>er 1 million home</a:t>
            </a:r>
            <a:r>
              <a:rPr sz="1000" spc="-20" dirty="0" smtClean="0">
                <a:solidFill>
                  <a:srgbClr val="5E6062"/>
                </a:solidFill>
                <a:latin typeface="Arial" panose="020B0604020202020204" pitchFamily="34" charset="0"/>
                <a:cs typeface="Arial" panose="020B0604020202020204" pitchFamily="34" charset="0"/>
              </a:rPr>
              <a:t>o</a:t>
            </a:r>
            <a:r>
              <a:rPr sz="1000" spc="0" dirty="0" smtClean="0">
                <a:solidFill>
                  <a:srgbClr val="5E6062"/>
                </a:solidFill>
                <a:latin typeface="Arial" panose="020B0604020202020204" pitchFamily="34" charset="0"/>
                <a:cs typeface="Arial" panose="020B0604020202020204" pitchFamily="34" charset="0"/>
              </a:rPr>
              <a:t>wners with high quali</a:t>
            </a:r>
            <a:r>
              <a:rPr sz="1000" spc="20" dirty="0" smtClean="0">
                <a:solidFill>
                  <a:srgbClr val="5E6062"/>
                </a:solidFill>
                <a:latin typeface="Arial" panose="020B0604020202020204" pitchFamily="34" charset="0"/>
                <a:cs typeface="Arial" panose="020B0604020202020204" pitchFamily="34" charset="0"/>
              </a:rPr>
              <a:t>t</a:t>
            </a:r>
            <a:r>
              <a:rPr sz="1000" spc="0" dirty="0" smtClean="0">
                <a:solidFill>
                  <a:srgbClr val="5E6062"/>
                </a:solidFill>
                <a:latin typeface="Arial" panose="020B0604020202020204" pitchFamily="34" charset="0"/>
                <a:cs typeface="Arial" panose="020B0604020202020204" pitchFamily="34" charset="0"/>
              </a:rPr>
              <a:t>y se</a:t>
            </a:r>
            <a:r>
              <a:rPr sz="1000" spc="40" dirty="0" smtClean="0">
                <a:solidFill>
                  <a:srgbClr val="5E6062"/>
                </a:solidFill>
                <a:latin typeface="Arial" panose="020B0604020202020204" pitchFamily="34" charset="0"/>
                <a:cs typeface="Arial" panose="020B0604020202020204" pitchFamily="34" charset="0"/>
              </a:rPr>
              <a:t>r</a:t>
            </a:r>
            <a:r>
              <a:rPr sz="1000" spc="0" dirty="0" smtClean="0">
                <a:solidFill>
                  <a:srgbClr val="5E6062"/>
                </a:solidFill>
                <a:latin typeface="Arial" panose="020B0604020202020204" pitchFamily="34" charset="0"/>
                <a:cs typeface="Arial" panose="020B0604020202020204" pitchFamily="34" charset="0"/>
              </a:rPr>
              <a:t>vice since </a:t>
            </a:r>
            <a:r>
              <a:rPr sz="1000" spc="-50" dirty="0" smtClean="0">
                <a:solidFill>
                  <a:srgbClr val="5E6062"/>
                </a:solidFill>
                <a:latin typeface="Arial" panose="020B0604020202020204" pitchFamily="34" charset="0"/>
                <a:cs typeface="Arial" panose="020B0604020202020204" pitchFamily="34" charset="0"/>
              </a:rPr>
              <a:t>1</a:t>
            </a:r>
            <a:r>
              <a:rPr sz="1000" spc="0" dirty="0" smtClean="0">
                <a:solidFill>
                  <a:srgbClr val="5E6062"/>
                </a:solidFill>
                <a:latin typeface="Arial" panose="020B0604020202020204" pitchFamily="34" charset="0"/>
                <a:cs typeface="Arial" panose="020B0604020202020204" pitchFamily="34" charset="0"/>
              </a:rPr>
              <a:t>984. </a:t>
            </a:r>
            <a:r>
              <a:rPr sz="1000" spc="-10" dirty="0" smtClean="0">
                <a:solidFill>
                  <a:srgbClr val="5E6062"/>
                </a:solidFill>
                <a:latin typeface="Arial" panose="020B0604020202020204" pitchFamily="34" charset="0"/>
                <a:cs typeface="Arial" panose="020B0604020202020204" pitchFamily="34" charset="0"/>
              </a:rPr>
              <a:t>R</a:t>
            </a:r>
            <a:r>
              <a:rPr sz="1000" spc="0" dirty="0" smtClean="0">
                <a:solidFill>
                  <a:srgbClr val="5E6062"/>
                </a:solidFill>
                <a:latin typeface="Arial" panose="020B0604020202020204" pitchFamily="34" charset="0"/>
                <a:cs typeface="Arial" panose="020B0604020202020204" pitchFamily="34" charset="0"/>
              </a:rPr>
              <a:t>ated</a:t>
            </a:r>
            <a:r>
              <a:rPr sz="1000" spc="-50" dirty="0" smtClean="0">
                <a:solidFill>
                  <a:srgbClr val="5E6062"/>
                </a:solidFill>
                <a:latin typeface="Arial" panose="020B0604020202020204" pitchFamily="34" charset="0"/>
                <a:cs typeface="Arial" panose="020B0604020202020204" pitchFamily="34" charset="0"/>
              </a:rPr>
              <a:t> </a:t>
            </a:r>
            <a:r>
              <a:rPr sz="1000" spc="-190" dirty="0" smtClean="0">
                <a:solidFill>
                  <a:srgbClr val="5E6062"/>
                </a:solidFill>
                <a:latin typeface="Arial" panose="020B0604020202020204" pitchFamily="34" charset="0"/>
                <a:cs typeface="Arial" panose="020B0604020202020204" pitchFamily="34" charset="0"/>
              </a:rPr>
              <a:t>“</a:t>
            </a:r>
            <a:r>
              <a:rPr sz="1000" spc="-175" dirty="0" smtClean="0">
                <a:solidFill>
                  <a:srgbClr val="5E6062"/>
                </a:solidFill>
                <a:latin typeface="Arial" panose="020B0604020202020204" pitchFamily="34" charset="0"/>
                <a:cs typeface="Arial" panose="020B0604020202020204" pitchFamily="34" charset="0"/>
              </a:rPr>
              <a:t>A</a:t>
            </a:r>
            <a:r>
              <a:rPr sz="1000" spc="0" dirty="0" smtClean="0">
                <a:solidFill>
                  <a:srgbClr val="5E6062"/>
                </a:solidFill>
                <a:latin typeface="Arial" panose="020B0604020202020204" pitchFamily="34" charset="0"/>
                <a:cs typeface="Arial" panose="020B0604020202020204" pitchFamily="34" charset="0"/>
              </a:rPr>
              <a:t>” (E</a:t>
            </a:r>
            <a:r>
              <a:rPr sz="1000" spc="-20" dirty="0" smtClean="0">
                <a:solidFill>
                  <a:srgbClr val="5E6062"/>
                </a:solidFill>
                <a:latin typeface="Arial" panose="020B0604020202020204" pitchFamily="34" charset="0"/>
                <a:cs typeface="Arial" panose="020B0604020202020204" pitchFamily="34" charset="0"/>
              </a:rPr>
              <a:t>x</a:t>
            </a:r>
            <a:r>
              <a:rPr sz="1000" spc="0" dirty="0" smtClean="0">
                <a:solidFill>
                  <a:srgbClr val="5E6062"/>
                </a:solidFill>
                <a:latin typeface="Arial" panose="020B0604020202020204" pitchFamily="34" charset="0"/>
                <a:cs typeface="Arial" panose="020B0604020202020204" pitchFamily="34" charset="0"/>
              </a:rPr>
              <a:t>cellent) </a:t>
            </a:r>
            <a:r>
              <a:rPr sz="1000" spc="-20" dirty="0" smtClean="0">
                <a:solidFill>
                  <a:srgbClr val="5E6062"/>
                </a:solidFill>
                <a:latin typeface="Arial" panose="020B0604020202020204" pitchFamily="34" charset="0"/>
                <a:cs typeface="Arial" panose="020B0604020202020204" pitchFamily="34" charset="0"/>
              </a:rPr>
              <a:t>b</a:t>
            </a:r>
            <a:r>
              <a:rPr sz="1000" spc="0" dirty="0" smtClean="0">
                <a:solidFill>
                  <a:srgbClr val="5E6062"/>
                </a:solidFill>
                <a:latin typeface="Arial" panose="020B0604020202020204" pitchFamily="34" charset="0"/>
                <a:cs typeface="Arial" panose="020B0604020202020204" pitchFamily="34" charset="0"/>
              </a:rPr>
              <a:t>y</a:t>
            </a:r>
            <a:r>
              <a:rPr sz="1000" spc="-25" dirty="0" smtClean="0">
                <a:solidFill>
                  <a:srgbClr val="5E6062"/>
                </a:solidFill>
                <a:latin typeface="Arial" panose="020B0604020202020204" pitchFamily="34" charset="0"/>
                <a:cs typeface="Arial" panose="020B0604020202020204" pitchFamily="34" charset="0"/>
              </a:rPr>
              <a:t> </a:t>
            </a:r>
            <a:r>
              <a:rPr sz="1000" spc="0" dirty="0" smtClean="0">
                <a:solidFill>
                  <a:srgbClr val="5E6062"/>
                </a:solidFill>
                <a:latin typeface="Arial" panose="020B0604020202020204" pitchFamily="34" charset="0"/>
                <a:cs typeface="Arial" panose="020B0604020202020204" pitchFamily="34" charset="0"/>
              </a:rPr>
              <a:t>A.M </a:t>
            </a:r>
            <a:r>
              <a:rPr sz="1000" spc="-20" dirty="0" smtClean="0">
                <a:solidFill>
                  <a:srgbClr val="5E6062"/>
                </a:solidFill>
                <a:latin typeface="Arial" panose="020B0604020202020204" pitchFamily="34" charset="0"/>
                <a:cs typeface="Arial" panose="020B0604020202020204" pitchFamily="34" charset="0"/>
              </a:rPr>
              <a:t>B</a:t>
            </a:r>
            <a:r>
              <a:rPr sz="1000" spc="0" dirty="0" smtClean="0">
                <a:solidFill>
                  <a:srgbClr val="5E6062"/>
                </a:solidFill>
                <a:latin typeface="Arial" panose="020B0604020202020204" pitchFamily="34" charset="0"/>
                <a:cs typeface="Arial" panose="020B0604020202020204" pitchFamily="34" charset="0"/>
              </a:rPr>
              <a:t>est.</a:t>
            </a:r>
            <a:endParaRPr sz="1000">
              <a:latin typeface="Arial" panose="020B0604020202020204" pitchFamily="34" charset="0"/>
              <a:cs typeface="Arial" panose="020B0604020202020204" pitchFamily="34" charset="0"/>
            </a:endParaRPr>
          </a:p>
        </p:txBody>
      </p:sp>
      <p:sp>
        <p:nvSpPr>
          <p:cNvPr id="15" name="object 6"/>
          <p:cNvSpPr txBox="1"/>
          <p:nvPr/>
        </p:nvSpPr>
        <p:spPr>
          <a:xfrm>
            <a:off x="1797499" y="1905000"/>
            <a:ext cx="4177029" cy="661035"/>
          </a:xfrm>
          <a:prstGeom prst="rect">
            <a:avLst/>
          </a:prstGeom>
        </p:spPr>
        <p:txBody>
          <a:bodyPr vert="horz" wrap="square" lIns="0" tIns="0" rIns="0" bIns="0" rtlCol="0">
            <a:noAutofit/>
          </a:bodyPr>
          <a:lstStyle/>
          <a:p>
            <a:pPr marR="0" algn="ctr">
              <a:lnSpc>
                <a:spcPct val="100000"/>
              </a:lnSpc>
            </a:pPr>
            <a:r>
              <a:rPr sz="1100" b="1" i="1" dirty="0" smtClean="0">
                <a:solidFill>
                  <a:srgbClr val="7E8083"/>
                </a:solidFill>
                <a:latin typeface="Arial" panose="020B0604020202020204" pitchFamily="34" charset="0"/>
                <a:cs typeface="Arial" panose="020B0604020202020204" pitchFamily="34" charset="0"/>
              </a:rPr>
              <a:t>All service companies are not created equal.</a:t>
            </a:r>
            <a:endParaRPr sz="1100" dirty="0">
              <a:latin typeface="Arial" panose="020B0604020202020204" pitchFamily="34" charset="0"/>
              <a:cs typeface="Arial" panose="020B0604020202020204" pitchFamily="34" charset="0"/>
            </a:endParaRPr>
          </a:p>
          <a:p>
            <a:pPr marL="12700" marR="12700" indent="0" algn="ctr">
              <a:lnSpc>
                <a:spcPct val="125000"/>
              </a:lnSpc>
            </a:pPr>
            <a:r>
              <a:rPr sz="1100" b="1" i="1" dirty="0" smtClean="0">
                <a:solidFill>
                  <a:srgbClr val="7E8083"/>
                </a:solidFill>
                <a:latin typeface="Arial" panose="020B0604020202020204" pitchFamily="34" charset="0"/>
                <a:cs typeface="Arial" panose="020B0604020202020204" pitchFamily="34" charset="0"/>
              </a:rPr>
              <a:t>We work only with the best — so you can confidently entrust the many facets of your home sale to one central contact.</a:t>
            </a:r>
            <a:endParaRPr sz="1100" dirty="0">
              <a:latin typeface="Arial" panose="020B0604020202020204" pitchFamily="34" charset="0"/>
              <a:cs typeface="Arial" panose="020B0604020202020204" pitchFamily="34" charset="0"/>
            </a:endParaRPr>
          </a:p>
        </p:txBody>
      </p:sp>
      <p:sp>
        <p:nvSpPr>
          <p:cNvPr id="16" name="object 9"/>
          <p:cNvSpPr/>
          <p:nvPr/>
        </p:nvSpPr>
        <p:spPr>
          <a:xfrm>
            <a:off x="1503248" y="2785107"/>
            <a:ext cx="4757737" cy="2519603"/>
          </a:xfrm>
          <a:prstGeom prst="rect">
            <a:avLst/>
          </a:prstGeom>
          <a:blipFill>
            <a:blip r:embed="rId3" cstate="print"/>
            <a:stretch>
              <a:fillRect/>
            </a:stretch>
          </a:blipFill>
        </p:spPr>
        <p:txBody>
          <a:bodyPr wrap="square" lIns="0" tIns="0" rIns="0" bIns="0" rtlCol="0">
            <a:noAutofit/>
          </a:bodyPr>
          <a:lstStyle/>
          <a:p>
            <a:endParaRPr/>
          </a:p>
        </p:txBody>
      </p:sp>
      <p:sp>
        <p:nvSpPr>
          <p:cNvPr id="17" name="object 3"/>
          <p:cNvSpPr/>
          <p:nvPr/>
        </p:nvSpPr>
        <p:spPr>
          <a:xfrm>
            <a:off x="461962" y="1655762"/>
            <a:ext cx="6848475" cy="0"/>
          </a:xfrm>
          <a:custGeom>
            <a:avLst/>
            <a:gdLst/>
            <a:ahLst/>
            <a:cxnLst/>
            <a:rect l="l" t="t" r="r" b="b"/>
            <a:pathLst>
              <a:path w="6848475">
                <a:moveTo>
                  <a:pt x="0" y="0"/>
                </a:moveTo>
                <a:lnTo>
                  <a:pt x="6848475" y="0"/>
                </a:lnTo>
              </a:path>
            </a:pathLst>
          </a:custGeom>
          <a:ln w="6350">
            <a:solidFill>
              <a:srgbClr val="58595B"/>
            </a:solidFill>
          </a:ln>
        </p:spPr>
        <p:txBody>
          <a:bodyPr wrap="square" lIns="0" tIns="0" rIns="0" bIns="0" rtlCol="0">
            <a:noAutofit/>
          </a:bodyPr>
          <a:lstStyle/>
          <a:p>
            <a:endParaRPr/>
          </a:p>
        </p:txBody>
      </p:sp>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t="50287" b="-49716"/>
          <a:stretch/>
        </p:blipFill>
        <p:spPr>
          <a:xfrm>
            <a:off x="5604522" y="9073055"/>
            <a:ext cx="1857159" cy="90914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4"/>
          <p:cNvSpPr>
            <a:spLocks noGrp="1"/>
          </p:cNvSpPr>
          <p:nvPr>
            <p:ph type="title"/>
          </p:nvPr>
        </p:nvSpPr>
        <p:spPr bwMode="auto">
          <a:xfrm>
            <a:off x="1447800" y="560388"/>
            <a:ext cx="4687887" cy="7318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ct val="0"/>
              </a:spcBef>
            </a:pPr>
            <a:r>
              <a:rPr lang="en-US" altLang="en-US" dirty="0" smtClean="0">
                <a:latin typeface="District Light" charset="0"/>
                <a:ea typeface="ＭＳ Ｐゴシック" panose="020B0600070205080204" pitchFamily="34" charset="-128"/>
              </a:rPr>
              <a:t>Important Ways to Promote </a:t>
            </a:r>
            <a:br>
              <a:rPr lang="en-US" altLang="en-US" dirty="0" smtClean="0">
                <a:latin typeface="District Light" charset="0"/>
                <a:ea typeface="ＭＳ Ｐゴシック" panose="020B0600070205080204" pitchFamily="34" charset="-128"/>
              </a:rPr>
            </a:br>
            <a:r>
              <a:rPr lang="en-US" altLang="en-US" dirty="0" smtClean="0">
                <a:latin typeface="District Light" charset="0"/>
                <a:ea typeface="ＭＳ Ｐゴシック" panose="020B0600070205080204" pitchFamily="34" charset="-128"/>
              </a:rPr>
              <a:t>Your Property</a:t>
            </a:r>
          </a:p>
        </p:txBody>
      </p:sp>
      <p:sp>
        <p:nvSpPr>
          <p:cNvPr id="30724" name="Content Placeholder 5"/>
          <p:cNvSpPr>
            <a:spLocks noGrp="1"/>
          </p:cNvSpPr>
          <p:nvPr>
            <p:ph idx="1"/>
          </p:nvPr>
        </p:nvSpPr>
        <p:spPr>
          <a:xfrm>
            <a:off x="685800" y="1722438"/>
            <a:ext cx="6629400" cy="5364162"/>
          </a:xfrm>
        </p:spPr>
        <p:txBody>
          <a:bodyPr/>
          <a:lstStyle/>
          <a:p>
            <a:pPr marL="0" indent="0">
              <a:lnSpc>
                <a:spcPct val="120000"/>
              </a:lnSpc>
              <a:spcAft>
                <a:spcPts val="600"/>
              </a:spcAft>
              <a:defRPr/>
            </a:pPr>
            <a:r>
              <a:rPr lang="en-US" sz="1500" b="1" dirty="0" smtClean="0">
                <a:latin typeface="District Light"/>
                <a:ea typeface="+mn-ea"/>
                <a:cs typeface="District Light"/>
              </a:rPr>
              <a:t>By providing peace of mind to prospective buyers, these steps can enhance the salability of your property:</a:t>
            </a:r>
            <a:endParaRPr lang="en-US" sz="1500" b="1" dirty="0">
              <a:latin typeface="District Light"/>
              <a:ea typeface="+mn-ea"/>
              <a:cs typeface="District Light"/>
            </a:endParaRPr>
          </a:p>
          <a:p>
            <a:pPr marL="285750" indent="-285750" eaLnBrk="1" hangingPunct="1">
              <a:lnSpc>
                <a:spcPct val="150000"/>
              </a:lnSpc>
              <a:buClr>
                <a:srgbClr val="F2E8C6"/>
              </a:buClr>
              <a:buSzPct val="75000"/>
              <a:buFont typeface="Wingdings" charset="2"/>
              <a:buChar char="u"/>
              <a:defRPr/>
            </a:pPr>
            <a:r>
              <a:rPr lang="en-US" sz="1500" dirty="0" smtClean="0">
                <a:latin typeface="District Light"/>
                <a:ea typeface="+mn-ea"/>
                <a:cs typeface="District Light"/>
              </a:rPr>
              <a:t>A written property disclosure statement will give buyers a clear understanding of this property and the surrounding neighborhood.</a:t>
            </a:r>
          </a:p>
          <a:p>
            <a:pPr marL="285750" indent="-285750" eaLnBrk="1" hangingPunct="1">
              <a:lnSpc>
                <a:spcPct val="150000"/>
              </a:lnSpc>
              <a:buClr>
                <a:srgbClr val="F2E8C6"/>
              </a:buClr>
              <a:buSzPct val="75000"/>
              <a:buFont typeface="Wingdings" charset="2"/>
              <a:buChar char="u"/>
              <a:defRPr/>
            </a:pPr>
            <a:r>
              <a:rPr lang="en-US" sz="1500" dirty="0" smtClean="0">
                <a:latin typeface="District Light"/>
                <a:ea typeface="+mn-ea"/>
                <a:cs typeface="District Light"/>
              </a:rPr>
              <a:t>A home warranty can give prospective buyers peace of mind by providing repair-or-replace coverage of major home operating systems and appliances.</a:t>
            </a:r>
          </a:p>
          <a:p>
            <a:pPr marL="285750" indent="-285750" eaLnBrk="1" hangingPunct="1">
              <a:lnSpc>
                <a:spcPct val="150000"/>
              </a:lnSpc>
              <a:buClr>
                <a:srgbClr val="F2E8C6"/>
              </a:buClr>
              <a:buSzPct val="75000"/>
              <a:buFont typeface="Wingdings" charset="2"/>
              <a:buChar char="u"/>
              <a:defRPr/>
            </a:pPr>
            <a:r>
              <a:rPr lang="en-US" sz="1500" dirty="0" smtClean="0">
                <a:latin typeface="District Light"/>
                <a:ea typeface="+mn-ea"/>
                <a:cs typeface="District Light"/>
              </a:rPr>
              <a:t>Professional inspections, such as structural, roof and termite, will reveal the current condition of the property.</a:t>
            </a:r>
          </a:p>
          <a:p>
            <a:pPr>
              <a:lnSpc>
                <a:spcPct val="140000"/>
              </a:lnSpc>
              <a:defRPr/>
            </a:pPr>
            <a:endParaRPr lang="en-US" dirty="0" smtClean="0">
              <a:ea typeface="+mn-ea"/>
            </a:endParaRPr>
          </a:p>
        </p:txBody>
      </p:sp>
      <p:pic>
        <p:nvPicPr>
          <p:cNvPr id="23556" name="Picture 4" descr="G:\MARKETING\ADVERTISING &amp; MARKETING MAIN FOLDER\BERKSHIRE HATHAWAY\Homeselling Proposal\Images\home inspection doc_sstock79995865_w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5638800"/>
            <a:ext cx="3886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375818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026"/>
          <a:stretch/>
        </p:blipFill>
        <p:spPr bwMode="auto">
          <a:xfrm>
            <a:off x="419100" y="1447800"/>
            <a:ext cx="6935788" cy="820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44532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object 3"/>
          <p:cNvSpPr>
            <a:spLocks noChangeArrowheads="1"/>
          </p:cNvSpPr>
          <p:nvPr/>
        </p:nvSpPr>
        <p:spPr bwMode="auto">
          <a:xfrm>
            <a:off x="-76200" y="0"/>
            <a:ext cx="7848600" cy="103632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 name="object 4"/>
          <p:cNvSpPr txBox="1"/>
          <p:nvPr/>
        </p:nvSpPr>
        <p:spPr>
          <a:xfrm>
            <a:off x="7375525" y="4643438"/>
            <a:ext cx="173038" cy="785812"/>
          </a:xfrm>
          <a:prstGeom prst="rect">
            <a:avLst/>
          </a:prstGeom>
        </p:spPr>
        <p:txBody>
          <a:bodyPr vert="vert" lIns="0" tIns="0" rIns="0" bIns="0"/>
          <a:lstStyle/>
          <a:p>
            <a:pPr marL="11654">
              <a:defRPr/>
            </a:pPr>
            <a:r>
              <a:rPr sz="1100" spc="233" dirty="0">
                <a:solidFill>
                  <a:srgbClr val="E5DCBD"/>
                </a:solidFill>
                <a:latin typeface="Arial"/>
                <a:cs typeface="Arial"/>
              </a:rPr>
              <a:t>p</a:t>
            </a:r>
            <a:r>
              <a:rPr sz="1100" dirty="0">
                <a:solidFill>
                  <a:srgbClr val="E5DCBD"/>
                </a:solidFill>
                <a:latin typeface="Arial"/>
                <a:cs typeface="Arial"/>
              </a:rPr>
              <a:t>r</a:t>
            </a:r>
            <a:r>
              <a:rPr sz="1100" spc="-73" dirty="0">
                <a:solidFill>
                  <a:srgbClr val="E5DCBD"/>
                </a:solidFill>
                <a:latin typeface="Arial"/>
                <a:cs typeface="Arial"/>
              </a:rPr>
              <a:t> </a:t>
            </a:r>
            <a:r>
              <a:rPr sz="1100" dirty="0">
                <a:solidFill>
                  <a:srgbClr val="E5DCBD"/>
                </a:solidFill>
                <a:latin typeface="Arial"/>
                <a:cs typeface="Arial"/>
              </a:rPr>
              <a:t>I</a:t>
            </a:r>
            <a:r>
              <a:rPr sz="1100" spc="-73" dirty="0">
                <a:solidFill>
                  <a:srgbClr val="E5DCBD"/>
                </a:solidFill>
                <a:latin typeface="Arial"/>
                <a:cs typeface="Arial"/>
              </a:rPr>
              <a:t> </a:t>
            </a:r>
            <a:r>
              <a:rPr sz="1100" dirty="0">
                <a:solidFill>
                  <a:srgbClr val="E5DCBD"/>
                </a:solidFill>
                <a:latin typeface="Arial"/>
                <a:cs typeface="Arial"/>
              </a:rPr>
              <a:t>c</a:t>
            </a:r>
            <a:r>
              <a:rPr sz="1100" spc="-73" dirty="0">
                <a:solidFill>
                  <a:srgbClr val="E5DCBD"/>
                </a:solidFill>
                <a:latin typeface="Arial"/>
                <a:cs typeface="Arial"/>
              </a:rPr>
              <a:t> </a:t>
            </a:r>
            <a:r>
              <a:rPr sz="1100" dirty="0">
                <a:solidFill>
                  <a:srgbClr val="E5DCBD"/>
                </a:solidFill>
                <a:latin typeface="Arial"/>
                <a:cs typeface="Arial"/>
              </a:rPr>
              <a:t>I</a:t>
            </a:r>
            <a:r>
              <a:rPr sz="1100" spc="-73" dirty="0">
                <a:solidFill>
                  <a:srgbClr val="E5DCBD"/>
                </a:solidFill>
                <a:latin typeface="Arial"/>
                <a:cs typeface="Arial"/>
              </a:rPr>
              <a:t> </a:t>
            </a:r>
            <a:r>
              <a:rPr sz="1100" spc="233" dirty="0">
                <a:solidFill>
                  <a:srgbClr val="E5DCBD"/>
                </a:solidFill>
                <a:latin typeface="Arial"/>
                <a:cs typeface="Arial"/>
              </a:rPr>
              <a:t>n</a:t>
            </a:r>
            <a:r>
              <a:rPr sz="1100" dirty="0">
                <a:solidFill>
                  <a:srgbClr val="E5DCBD"/>
                </a:solidFill>
                <a:latin typeface="Arial"/>
                <a:cs typeface="Arial"/>
              </a:rPr>
              <a:t>g</a:t>
            </a:r>
            <a:r>
              <a:rPr sz="1100" spc="-73" dirty="0">
                <a:solidFill>
                  <a:srgbClr val="E5DCBD"/>
                </a:solidFill>
                <a:latin typeface="Arial"/>
                <a:cs typeface="Arial"/>
              </a:rPr>
              <a:t> </a:t>
            </a:r>
            <a:endParaRPr sz="1100" dirty="0">
              <a:latin typeface="Arial"/>
              <a:cs typeface="Arial"/>
            </a:endParaRPr>
          </a:p>
        </p:txBody>
      </p:sp>
      <p:sp>
        <p:nvSpPr>
          <p:cNvPr id="5" name="object 5"/>
          <p:cNvSpPr txBox="1"/>
          <p:nvPr/>
        </p:nvSpPr>
        <p:spPr>
          <a:xfrm>
            <a:off x="1447800" y="1000125"/>
            <a:ext cx="6100763" cy="823913"/>
          </a:xfrm>
          <a:prstGeom prst="rect">
            <a:avLst/>
          </a:prstGeom>
        </p:spPr>
        <p:txBody>
          <a:bodyPr lIns="0" tIns="0" rIns="0" bIns="0"/>
          <a:lstStyle/>
          <a:p>
            <a:pPr marL="11654">
              <a:defRPr/>
            </a:pPr>
            <a:r>
              <a:rPr lang="en-US" sz="7600" b="1" spc="1741" baseline="-4040" dirty="0">
                <a:solidFill>
                  <a:srgbClr val="705A6A"/>
                </a:solidFill>
                <a:latin typeface="Arial"/>
                <a:cs typeface="Arial"/>
              </a:rPr>
              <a:t>PRICING</a:t>
            </a:r>
            <a:r>
              <a:rPr lang="en-US" sz="2500" b="1" spc="624" dirty="0">
                <a:solidFill>
                  <a:srgbClr val="705A6A"/>
                </a:solidFill>
                <a:latin typeface="Arial"/>
                <a:cs typeface="Arial"/>
              </a:rPr>
              <a:t>STRATEGY</a:t>
            </a:r>
            <a:endParaRPr sz="2500" b="1" dirty="0">
              <a:latin typeface="Arial"/>
              <a:cs typeface="Arial"/>
            </a:endParaRPr>
          </a:p>
        </p:txBody>
      </p:sp>
      <p:sp>
        <p:nvSpPr>
          <p:cNvPr id="6" name="object 6"/>
          <p:cNvSpPr txBox="1"/>
          <p:nvPr/>
        </p:nvSpPr>
        <p:spPr>
          <a:xfrm>
            <a:off x="228600" y="752475"/>
            <a:ext cx="3124200" cy="388938"/>
          </a:xfrm>
          <a:prstGeom prst="rect">
            <a:avLst/>
          </a:prstGeom>
        </p:spPr>
        <p:txBody>
          <a:bodyPr lIns="0" tIns="0" rIns="0" bIns="0"/>
          <a:lstStyle/>
          <a:p>
            <a:pPr marL="11654">
              <a:lnSpc>
                <a:spcPts val="2996"/>
              </a:lnSpc>
              <a:defRPr/>
            </a:pPr>
            <a:r>
              <a:rPr lang="en-US" sz="2500" b="1" spc="92" dirty="0">
                <a:solidFill>
                  <a:srgbClr val="705A6A"/>
                </a:solidFill>
                <a:latin typeface="Arial"/>
                <a:cs typeface="Arial"/>
              </a:rPr>
              <a:t>ESTABLISHING</a:t>
            </a:r>
            <a:endParaRPr sz="2500" b="1" dirty="0">
              <a:latin typeface="Arial"/>
              <a:cs typeface="Arial"/>
            </a:endParaRPr>
          </a:p>
        </p:txBody>
      </p:sp>
    </p:spTree>
    <p:extLst>
      <p:ext uri="{BB962C8B-B14F-4D97-AF65-F5344CB8AC3E}">
        <p14:creationId xmlns:p14="http://schemas.microsoft.com/office/powerpoint/2010/main" val="9393682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7"/>
          <p:cNvSpPr>
            <a:spLocks noGrp="1"/>
          </p:cNvSpPr>
          <p:nvPr>
            <p:ph type="title"/>
          </p:nvPr>
        </p:nvSpPr>
        <p:spPr bwMode="auto">
          <a:xfrm>
            <a:off x="1355976" y="609600"/>
            <a:ext cx="4687887" cy="7318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ct val="0"/>
              </a:spcBef>
            </a:pPr>
            <a:r>
              <a:rPr lang="en-US" altLang="en-US" dirty="0" smtClean="0">
                <a:latin typeface="District Light" charset="0"/>
                <a:ea typeface="ＭＳ Ｐゴシック" panose="020B0600070205080204" pitchFamily="34" charset="-128"/>
              </a:rPr>
              <a:t>Determining a Market Sensitive Price</a:t>
            </a:r>
          </a:p>
        </p:txBody>
      </p:sp>
      <p:sp>
        <p:nvSpPr>
          <p:cNvPr id="26627" name="Content Placeholder 8"/>
          <p:cNvSpPr>
            <a:spLocks noGrp="1"/>
          </p:cNvSpPr>
          <p:nvPr>
            <p:ph idx="1"/>
          </p:nvPr>
        </p:nvSpPr>
        <p:spPr bwMode="auto">
          <a:xfrm>
            <a:off x="685800" y="1722438"/>
            <a:ext cx="6629400" cy="5364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spcBef>
                <a:spcPts val="1000"/>
              </a:spcBef>
            </a:pPr>
            <a:r>
              <a:rPr lang="en-US" altLang="en-US" sz="1500" b="1" smtClean="0">
                <a:latin typeface="District Light" charset="0"/>
                <a:ea typeface="ＭＳ Ｐゴシック" panose="020B0600070205080204" pitchFamily="34" charset="-128"/>
              </a:rPr>
              <a:t>An impartial evaluation of market activity is the most effective way to</a:t>
            </a:r>
            <a:br>
              <a:rPr lang="en-US" altLang="en-US" sz="1500" b="1" smtClean="0">
                <a:latin typeface="District Light" charset="0"/>
                <a:ea typeface="ＭＳ Ｐゴシック" panose="020B0600070205080204" pitchFamily="34" charset="-128"/>
              </a:rPr>
            </a:br>
            <a:r>
              <a:rPr lang="en-US" altLang="en-US" sz="1500" b="1" smtClean="0">
                <a:latin typeface="District Light" charset="0"/>
                <a:ea typeface="ＭＳ Ｐゴシック" panose="020B0600070205080204" pitchFamily="34" charset="-128"/>
              </a:rPr>
              <a:t>estimate a property</a:t>
            </a:r>
            <a:r>
              <a:rPr lang="ja-JP" altLang="en-US" sz="1500" b="1" smtClean="0">
                <a:latin typeface="District Light" charset="0"/>
                <a:ea typeface="ＭＳ Ｐゴシック" panose="020B0600070205080204" pitchFamily="34" charset="-128"/>
              </a:rPr>
              <a:t>’</a:t>
            </a:r>
            <a:r>
              <a:rPr lang="en-US" altLang="ja-JP" sz="1500" b="1" smtClean="0">
                <a:latin typeface="District Light" charset="0"/>
                <a:ea typeface="ＭＳ Ｐゴシック" panose="020B0600070205080204" pitchFamily="34" charset="-128"/>
              </a:rPr>
              <a:t>s potential selling price. A Comparative Market Analysis considers similar properties that: </a:t>
            </a:r>
          </a:p>
          <a:p>
            <a:pPr marL="0" indent="0">
              <a:lnSpc>
                <a:spcPct val="150000"/>
              </a:lnSpc>
              <a:spcBef>
                <a:spcPts val="1000"/>
              </a:spcBef>
            </a:pPr>
            <a:r>
              <a:rPr lang="en-US" altLang="en-US" sz="1500" b="1" smtClean="0">
                <a:solidFill>
                  <a:srgbClr val="231F20"/>
                </a:solidFill>
                <a:latin typeface="District Light" charset="0"/>
                <a:ea typeface="ＭＳ Ｐゴシック" panose="020B0600070205080204" pitchFamily="34" charset="-128"/>
              </a:rPr>
              <a:t>Have sold in the recent past</a:t>
            </a:r>
          </a:p>
          <a:p>
            <a:pPr marL="295275" lvl="3" indent="-295275">
              <a:lnSpc>
                <a:spcPct val="150000"/>
              </a:lnSpc>
              <a:spcBef>
                <a:spcPts val="1000"/>
              </a:spcBef>
              <a:buClr>
                <a:srgbClr val="F2E8C6"/>
              </a:buClr>
              <a:buSzPct val="75000"/>
              <a:buFont typeface="Wingdings" panose="05000000000000000000" pitchFamily="2" charset="2"/>
              <a:buChar char="u"/>
            </a:pPr>
            <a:r>
              <a:rPr lang="en-US" altLang="en-US" sz="1500" smtClean="0">
                <a:solidFill>
                  <a:srgbClr val="231F20"/>
                </a:solidFill>
                <a:latin typeface="District Light" charset="0"/>
                <a:ea typeface="Arial" panose="020B0604020202020204" pitchFamily="34" charset="0"/>
              </a:rPr>
              <a:t>This shows us what buyers in this market have actually paid for properties similar to yours.</a:t>
            </a:r>
          </a:p>
          <a:p>
            <a:pPr marL="0" indent="0">
              <a:lnSpc>
                <a:spcPct val="150000"/>
              </a:lnSpc>
              <a:spcBef>
                <a:spcPts val="1000"/>
              </a:spcBef>
            </a:pPr>
            <a:r>
              <a:rPr lang="en-US" altLang="en-US" sz="1500" b="1" smtClean="0">
                <a:solidFill>
                  <a:srgbClr val="231F20"/>
                </a:solidFill>
                <a:latin typeface="District Light" charset="0"/>
                <a:ea typeface="ＭＳ Ｐゴシック" panose="020B0600070205080204" pitchFamily="34" charset="-128"/>
              </a:rPr>
              <a:t>Are currently on the market</a:t>
            </a:r>
          </a:p>
          <a:p>
            <a:pPr marL="295275" lvl="3" indent="-295275">
              <a:lnSpc>
                <a:spcPct val="150000"/>
              </a:lnSpc>
              <a:spcBef>
                <a:spcPts val="1000"/>
              </a:spcBef>
              <a:buClr>
                <a:srgbClr val="F2E8C6"/>
              </a:buClr>
              <a:buSzPct val="75000"/>
              <a:buFont typeface="Wingdings" panose="05000000000000000000" pitchFamily="2" charset="2"/>
              <a:buChar char="u"/>
            </a:pPr>
            <a:r>
              <a:rPr lang="en-US" altLang="en-US" sz="1500" smtClean="0">
                <a:solidFill>
                  <a:srgbClr val="231F20"/>
                </a:solidFill>
                <a:latin typeface="District Light" charset="0"/>
                <a:ea typeface="Arial" panose="020B0604020202020204" pitchFamily="34" charset="0"/>
              </a:rPr>
              <a:t>These are properties that will be competing with yours for the attention of available buyers.</a:t>
            </a:r>
          </a:p>
          <a:p>
            <a:pPr marL="0" indent="0">
              <a:lnSpc>
                <a:spcPct val="150000"/>
              </a:lnSpc>
              <a:spcBef>
                <a:spcPts val="1000"/>
              </a:spcBef>
            </a:pPr>
            <a:r>
              <a:rPr lang="en-US" altLang="en-US" sz="1500" b="1" smtClean="0">
                <a:solidFill>
                  <a:srgbClr val="231F20"/>
                </a:solidFill>
                <a:latin typeface="District Light" charset="0"/>
                <a:ea typeface="ＭＳ Ｐゴシック" panose="020B0600070205080204" pitchFamily="34" charset="-128"/>
              </a:rPr>
              <a:t>Failed to sell</a:t>
            </a:r>
          </a:p>
          <a:p>
            <a:pPr marL="295275" lvl="3" indent="-295275">
              <a:lnSpc>
                <a:spcPct val="150000"/>
              </a:lnSpc>
              <a:spcBef>
                <a:spcPts val="1000"/>
              </a:spcBef>
              <a:buClr>
                <a:srgbClr val="F2E8C6"/>
              </a:buClr>
              <a:buSzPct val="75000"/>
              <a:buFont typeface="Wingdings" panose="05000000000000000000" pitchFamily="2" charset="2"/>
              <a:buChar char="u"/>
            </a:pPr>
            <a:r>
              <a:rPr lang="en-US" altLang="en-US" sz="1500" smtClean="0">
                <a:solidFill>
                  <a:srgbClr val="231F20"/>
                </a:solidFill>
                <a:latin typeface="District Light" charset="0"/>
                <a:ea typeface="Arial" panose="020B0604020202020204" pitchFamily="34" charset="0"/>
              </a:rPr>
              <a:t>Understanding why these properties did not sell can help avoid disappointment in the marketing of your property</a:t>
            </a:r>
            <a:r>
              <a:rPr lang="en-US" altLang="en-US" smtClean="0">
                <a:solidFill>
                  <a:srgbClr val="231F20"/>
                </a:solidFill>
                <a:latin typeface="District Light" charset="0"/>
                <a:ea typeface="Arial" panose="020B0604020202020204" pitchFamily="34" charset="0"/>
              </a:rPr>
              <a:t>.</a:t>
            </a:r>
          </a:p>
        </p:txBody>
      </p:sp>
      <p:pic>
        <p:nvPicPr>
          <p:cNvPr id="26628" name="Picture 4" descr="G:\MARKETING\ADVERTISING &amp; MARKETING MAIN FOLDER\BERKSHIRE HATHAWAY\Homeselling Proposal\Images\ManReachingHouses shutterstock_11553628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6781800"/>
            <a:ext cx="3886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618064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p:cNvGraphicFramePr>
            <a:graphicFrameLocks noGrp="1"/>
          </p:cNvGraphicFramePr>
          <p:nvPr/>
        </p:nvGraphicFramePr>
        <p:xfrm>
          <a:off x="647700" y="3293904"/>
          <a:ext cx="6217920" cy="286068"/>
        </p:xfrm>
        <a:graphic>
          <a:graphicData uri="http://schemas.openxmlformats.org/drawingml/2006/table">
            <a:tbl>
              <a:tblPr/>
              <a:tblGrid>
                <a:gridCol w="1036320">
                  <a:extLst>
                    <a:ext uri="{9D8B030D-6E8A-4147-A177-3AD203B41FA5}">
                      <a16:colId xmlns:a16="http://schemas.microsoft.com/office/drawing/2014/main" val="20000"/>
                    </a:ext>
                  </a:extLst>
                </a:gridCol>
                <a:gridCol w="518160">
                  <a:extLst>
                    <a:ext uri="{9D8B030D-6E8A-4147-A177-3AD203B41FA5}">
                      <a16:colId xmlns:a16="http://schemas.microsoft.com/office/drawing/2014/main" val="20001"/>
                    </a:ext>
                  </a:extLst>
                </a:gridCol>
                <a:gridCol w="453390">
                  <a:extLst>
                    <a:ext uri="{9D8B030D-6E8A-4147-A177-3AD203B41FA5}">
                      <a16:colId xmlns:a16="http://schemas.microsoft.com/office/drawing/2014/main" val="20002"/>
                    </a:ext>
                  </a:extLst>
                </a:gridCol>
                <a:gridCol w="388620">
                  <a:extLst>
                    <a:ext uri="{9D8B030D-6E8A-4147-A177-3AD203B41FA5}">
                      <a16:colId xmlns:a16="http://schemas.microsoft.com/office/drawing/2014/main" val="20003"/>
                    </a:ext>
                  </a:extLst>
                </a:gridCol>
                <a:gridCol w="388620">
                  <a:extLst>
                    <a:ext uri="{9D8B030D-6E8A-4147-A177-3AD203B41FA5}">
                      <a16:colId xmlns:a16="http://schemas.microsoft.com/office/drawing/2014/main" val="20004"/>
                    </a:ext>
                  </a:extLst>
                </a:gridCol>
                <a:gridCol w="453390">
                  <a:extLst>
                    <a:ext uri="{9D8B030D-6E8A-4147-A177-3AD203B41FA5}">
                      <a16:colId xmlns:a16="http://schemas.microsoft.com/office/drawing/2014/main" val="20005"/>
                    </a:ext>
                  </a:extLst>
                </a:gridCol>
                <a:gridCol w="518160">
                  <a:extLst>
                    <a:ext uri="{9D8B030D-6E8A-4147-A177-3AD203B41FA5}">
                      <a16:colId xmlns:a16="http://schemas.microsoft.com/office/drawing/2014/main" val="20006"/>
                    </a:ext>
                  </a:extLst>
                </a:gridCol>
                <a:gridCol w="647700">
                  <a:extLst>
                    <a:ext uri="{9D8B030D-6E8A-4147-A177-3AD203B41FA5}">
                      <a16:colId xmlns:a16="http://schemas.microsoft.com/office/drawing/2014/main" val="20007"/>
                    </a:ext>
                  </a:extLst>
                </a:gridCol>
                <a:gridCol w="453390">
                  <a:extLst>
                    <a:ext uri="{9D8B030D-6E8A-4147-A177-3AD203B41FA5}">
                      <a16:colId xmlns:a16="http://schemas.microsoft.com/office/drawing/2014/main" val="20008"/>
                    </a:ext>
                  </a:extLst>
                </a:gridCol>
                <a:gridCol w="472281">
                  <a:extLst>
                    <a:ext uri="{9D8B030D-6E8A-4147-A177-3AD203B41FA5}">
                      <a16:colId xmlns:a16="http://schemas.microsoft.com/office/drawing/2014/main" val="20009"/>
                    </a:ext>
                  </a:extLst>
                </a:gridCol>
                <a:gridCol w="887889">
                  <a:extLst>
                    <a:ext uri="{9D8B030D-6E8A-4147-A177-3AD203B41FA5}">
                      <a16:colId xmlns:a16="http://schemas.microsoft.com/office/drawing/2014/main" val="20010"/>
                    </a:ext>
                  </a:extLst>
                </a:gridCol>
              </a:tblGrid>
              <a:tr h="143034">
                <a:tc>
                  <a:txBody>
                    <a:bodyPr/>
                    <a:lstStyle/>
                    <a:p>
                      <a:pPr marL="0" marR="0" lvl="0" indent="0" algn="l" defTabSz="914400" rtl="0" eaLnBrk="1" fontAlgn="base" latinLnBrk="0" hangingPunct="1">
                        <a:lnSpc>
                          <a:spcPct val="100000"/>
                        </a:lnSpc>
                        <a:spcBef>
                          <a:spcPts val="300"/>
                        </a:spcBef>
                        <a:spcAft>
                          <a:spcPts val="300"/>
                        </a:spcAft>
                        <a:buClrTx/>
                        <a:buSzTx/>
                        <a:buFontTx/>
                        <a:buNone/>
                        <a:tabLst>
                          <a:tab pos="0" algn="l"/>
                        </a:tabLst>
                      </a:pPr>
                      <a:r>
                        <a:rPr kumimoji="0" lang="en-US" sz="900" b="0" i="0" u="none" strike="noStrike" cap="none" normalizeH="0" baseline="0">
                          <a:ln>
                            <a:noFill/>
                          </a:ln>
                          <a:solidFill>
                            <a:srgbClr val="FFFFFF"/>
                          </a:solidFill>
                          <a:effectLst/>
                          <a:latin typeface="District Light" charset="0"/>
                          <a:ea typeface="ＭＳ Ｐゴシック" charset="0"/>
                          <a:cs typeface="District Light" charset="0"/>
                        </a:rPr>
                        <a:t>Address</a:t>
                      </a:r>
                      <a:endParaRPr kumimoji="0" lang="en-US" sz="900" b="1" i="0" u="none" strike="noStrike" cap="none" normalizeH="0" baseline="0">
                        <a:ln>
                          <a:noFill/>
                        </a:ln>
                        <a:solidFill>
                          <a:srgbClr val="FFFFFF"/>
                        </a:solidFill>
                        <a:effectLst/>
                        <a:latin typeface="District Light" charset="0"/>
                        <a:ea typeface="Times New Roman"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1102D"/>
                    </a:solidFill>
                  </a:tcPr>
                </a:tc>
                <a:tc>
                  <a:txBody>
                    <a:bodyPr/>
                    <a:lstStyle/>
                    <a:p>
                      <a:pPr marL="0" marR="0" lvl="0" indent="0" algn="l" defTabSz="914400" rtl="0" eaLnBrk="1" fontAlgn="base" latinLnBrk="0" hangingPunct="1">
                        <a:lnSpc>
                          <a:spcPct val="100000"/>
                        </a:lnSpc>
                        <a:spcBef>
                          <a:spcPts val="300"/>
                        </a:spcBef>
                        <a:spcAft>
                          <a:spcPts val="300"/>
                        </a:spcAft>
                        <a:buClrTx/>
                        <a:buSzTx/>
                        <a:buFontTx/>
                        <a:buNone/>
                        <a:tabLst>
                          <a:tab pos="0" algn="l"/>
                        </a:tabLst>
                      </a:pPr>
                      <a:r>
                        <a:rPr kumimoji="0" lang="en-US" sz="900" b="0" i="0" u="none" strike="noStrike" cap="none" normalizeH="0" baseline="0">
                          <a:ln>
                            <a:noFill/>
                          </a:ln>
                          <a:solidFill>
                            <a:srgbClr val="FFFFFF"/>
                          </a:solidFill>
                          <a:effectLst/>
                          <a:latin typeface="District Light" charset="0"/>
                          <a:ea typeface="ＭＳ Ｐゴシック" charset="0"/>
                          <a:cs typeface="District Light" charset="0"/>
                        </a:rPr>
                        <a:t>Bdrms</a:t>
                      </a:r>
                      <a:endParaRPr kumimoji="0" lang="en-US" sz="900" b="1" i="0" u="none" strike="noStrike" cap="none" normalizeH="0" baseline="0">
                        <a:ln>
                          <a:noFill/>
                        </a:ln>
                        <a:solidFill>
                          <a:srgbClr val="FFFFFF"/>
                        </a:solidFill>
                        <a:effectLst/>
                        <a:latin typeface="District Light" charset="0"/>
                        <a:ea typeface="Times New Roman"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1102D"/>
                    </a:solidFill>
                  </a:tcPr>
                </a:tc>
                <a:tc>
                  <a:txBody>
                    <a:bodyPr/>
                    <a:lstStyle/>
                    <a:p>
                      <a:pPr marL="0" marR="0" lvl="0" indent="0" algn="l" defTabSz="914400" rtl="0" eaLnBrk="1" fontAlgn="base" latinLnBrk="0" hangingPunct="1">
                        <a:lnSpc>
                          <a:spcPct val="100000"/>
                        </a:lnSpc>
                        <a:spcBef>
                          <a:spcPts val="300"/>
                        </a:spcBef>
                        <a:spcAft>
                          <a:spcPts val="300"/>
                        </a:spcAft>
                        <a:buClrTx/>
                        <a:buSzTx/>
                        <a:buFontTx/>
                        <a:buNone/>
                        <a:tabLst>
                          <a:tab pos="0" algn="l"/>
                        </a:tabLst>
                      </a:pPr>
                      <a:r>
                        <a:rPr kumimoji="0" lang="en-US" sz="900" b="0" i="0" u="none" strike="noStrike" cap="none" normalizeH="0" baseline="0">
                          <a:ln>
                            <a:noFill/>
                          </a:ln>
                          <a:solidFill>
                            <a:srgbClr val="FFFFFF"/>
                          </a:solidFill>
                          <a:effectLst/>
                          <a:latin typeface="District Light" charset="0"/>
                          <a:ea typeface="ＭＳ Ｐゴシック" charset="0"/>
                          <a:cs typeface="District Light" charset="0"/>
                        </a:rPr>
                        <a:t>Baths</a:t>
                      </a:r>
                      <a:endParaRPr kumimoji="0" lang="en-US" sz="900" b="1" i="0" u="none" strike="noStrike" cap="none" normalizeH="0" baseline="0">
                        <a:ln>
                          <a:noFill/>
                        </a:ln>
                        <a:solidFill>
                          <a:srgbClr val="FFFFFF"/>
                        </a:solidFill>
                        <a:effectLst/>
                        <a:latin typeface="District Light" charset="0"/>
                        <a:ea typeface="Times New Roman"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1102D"/>
                    </a:solidFill>
                  </a:tcPr>
                </a:tc>
                <a:tc>
                  <a:txBody>
                    <a:bodyPr/>
                    <a:lstStyle/>
                    <a:p>
                      <a:pPr marL="0" marR="0" lvl="0" indent="0" algn="l" defTabSz="914400" rtl="0" eaLnBrk="1" fontAlgn="base" latinLnBrk="0" hangingPunct="1">
                        <a:lnSpc>
                          <a:spcPct val="100000"/>
                        </a:lnSpc>
                        <a:spcBef>
                          <a:spcPts val="300"/>
                        </a:spcBef>
                        <a:spcAft>
                          <a:spcPts val="300"/>
                        </a:spcAft>
                        <a:buClrTx/>
                        <a:buSzTx/>
                        <a:buFontTx/>
                        <a:buNone/>
                        <a:tabLst>
                          <a:tab pos="0" algn="l"/>
                        </a:tabLst>
                      </a:pPr>
                      <a:r>
                        <a:rPr kumimoji="0" lang="en-US" sz="900" b="0" i="0" u="none" strike="noStrike" cap="none" normalizeH="0" baseline="0">
                          <a:ln>
                            <a:noFill/>
                          </a:ln>
                          <a:solidFill>
                            <a:srgbClr val="FFFFFF"/>
                          </a:solidFill>
                          <a:effectLst/>
                          <a:latin typeface="District Light" charset="0"/>
                          <a:ea typeface="ＭＳ Ｐゴシック" charset="0"/>
                          <a:cs typeface="District Light" charset="0"/>
                        </a:rPr>
                        <a:t>Gar</a:t>
                      </a:r>
                      <a:endParaRPr kumimoji="0" lang="en-US" sz="900" b="1" i="0" u="none" strike="noStrike" cap="none" normalizeH="0" baseline="0">
                        <a:ln>
                          <a:noFill/>
                        </a:ln>
                        <a:solidFill>
                          <a:srgbClr val="FFFFFF"/>
                        </a:solidFill>
                        <a:effectLst/>
                        <a:latin typeface="District Light" charset="0"/>
                        <a:ea typeface="Times New Roman"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1102D"/>
                    </a:solidFill>
                  </a:tcPr>
                </a:tc>
                <a:tc>
                  <a:txBody>
                    <a:bodyPr/>
                    <a:lstStyle/>
                    <a:p>
                      <a:pPr marL="0" marR="0" lvl="0" indent="0" algn="l" defTabSz="914400" rtl="0" eaLnBrk="1" fontAlgn="base" latinLnBrk="0" hangingPunct="1">
                        <a:lnSpc>
                          <a:spcPct val="100000"/>
                        </a:lnSpc>
                        <a:spcBef>
                          <a:spcPts val="300"/>
                        </a:spcBef>
                        <a:spcAft>
                          <a:spcPts val="300"/>
                        </a:spcAft>
                        <a:buClrTx/>
                        <a:buSzTx/>
                        <a:buFontTx/>
                        <a:buNone/>
                        <a:tabLst>
                          <a:tab pos="0" algn="l"/>
                        </a:tabLst>
                      </a:pPr>
                      <a:r>
                        <a:rPr kumimoji="0" lang="en-US" sz="900" b="0" i="0" u="none" strike="noStrike" cap="none" normalizeH="0" baseline="0">
                          <a:ln>
                            <a:noFill/>
                          </a:ln>
                          <a:solidFill>
                            <a:srgbClr val="FFFFFF"/>
                          </a:solidFill>
                          <a:effectLst/>
                          <a:latin typeface="District Light" charset="0"/>
                          <a:ea typeface="ＭＳ Ｐゴシック" charset="0"/>
                          <a:cs typeface="District Light" charset="0"/>
                        </a:rPr>
                        <a:t>Age</a:t>
                      </a:r>
                      <a:endParaRPr kumimoji="0" lang="en-US" sz="900" b="1" i="0" u="none" strike="noStrike" cap="none" normalizeH="0" baseline="0">
                        <a:ln>
                          <a:noFill/>
                        </a:ln>
                        <a:solidFill>
                          <a:srgbClr val="FFFFFF"/>
                        </a:solidFill>
                        <a:effectLst/>
                        <a:latin typeface="District Light" charset="0"/>
                        <a:ea typeface="Times New Roman"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1102D"/>
                    </a:solidFill>
                  </a:tcPr>
                </a:tc>
                <a:tc>
                  <a:txBody>
                    <a:bodyPr/>
                    <a:lstStyle/>
                    <a:p>
                      <a:pPr marL="0" marR="0" lvl="0" indent="0" algn="l" defTabSz="914400" rtl="0" eaLnBrk="1" fontAlgn="base" latinLnBrk="0" hangingPunct="1">
                        <a:lnSpc>
                          <a:spcPct val="100000"/>
                        </a:lnSpc>
                        <a:spcBef>
                          <a:spcPts val="300"/>
                        </a:spcBef>
                        <a:spcAft>
                          <a:spcPts val="300"/>
                        </a:spcAft>
                        <a:buClrTx/>
                        <a:buSzTx/>
                        <a:buFontTx/>
                        <a:buNone/>
                        <a:tabLst>
                          <a:tab pos="0" algn="l"/>
                        </a:tabLst>
                      </a:pPr>
                      <a:r>
                        <a:rPr kumimoji="0" lang="en-US" sz="900" b="0" i="0" u="none" strike="noStrike" cap="none" normalizeH="0" baseline="0">
                          <a:ln>
                            <a:noFill/>
                          </a:ln>
                          <a:solidFill>
                            <a:srgbClr val="FFFFFF"/>
                          </a:solidFill>
                          <a:effectLst/>
                          <a:latin typeface="District Light" charset="0"/>
                          <a:ea typeface="ＭＳ Ｐゴシック" charset="0"/>
                          <a:cs typeface="District Light" charset="0"/>
                        </a:rPr>
                        <a:t>Style</a:t>
                      </a:r>
                      <a:endParaRPr kumimoji="0" lang="en-US" sz="900" b="1" i="0" u="none" strike="noStrike" cap="none" normalizeH="0" baseline="0">
                        <a:ln>
                          <a:noFill/>
                        </a:ln>
                        <a:solidFill>
                          <a:srgbClr val="FFFFFF"/>
                        </a:solidFill>
                        <a:effectLst/>
                        <a:latin typeface="District Light" charset="0"/>
                        <a:ea typeface="Times New Roman"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1102D"/>
                    </a:solidFill>
                  </a:tcPr>
                </a:tc>
                <a:tc>
                  <a:txBody>
                    <a:bodyPr/>
                    <a:lstStyle/>
                    <a:p>
                      <a:pPr marL="0" marR="0" lvl="0" indent="0" algn="l" defTabSz="914400" rtl="0" eaLnBrk="1" fontAlgn="base" latinLnBrk="0" hangingPunct="1">
                        <a:lnSpc>
                          <a:spcPct val="100000"/>
                        </a:lnSpc>
                        <a:spcBef>
                          <a:spcPts val="300"/>
                        </a:spcBef>
                        <a:spcAft>
                          <a:spcPts val="300"/>
                        </a:spcAft>
                        <a:buClrTx/>
                        <a:buSzTx/>
                        <a:buFontTx/>
                        <a:buNone/>
                        <a:tabLst>
                          <a:tab pos="0" algn="l"/>
                        </a:tabLst>
                      </a:pPr>
                      <a:r>
                        <a:rPr kumimoji="0" lang="en-US" sz="900" b="0" i="0" u="none" strike="noStrike" cap="none" normalizeH="0" baseline="0">
                          <a:ln>
                            <a:noFill/>
                          </a:ln>
                          <a:solidFill>
                            <a:srgbClr val="FFFFFF"/>
                          </a:solidFill>
                          <a:effectLst/>
                          <a:latin typeface="District Light" charset="0"/>
                          <a:ea typeface="ＭＳ Ｐゴシック" charset="0"/>
                          <a:cs typeface="District Light" charset="0"/>
                        </a:rPr>
                        <a:t>Terms</a:t>
                      </a:r>
                      <a:endParaRPr kumimoji="0" lang="en-US" sz="900" b="1" i="0" u="none" strike="noStrike" cap="none" normalizeH="0" baseline="0">
                        <a:ln>
                          <a:noFill/>
                        </a:ln>
                        <a:solidFill>
                          <a:srgbClr val="FFFFFF"/>
                        </a:solidFill>
                        <a:effectLst/>
                        <a:latin typeface="District Light" charset="0"/>
                        <a:ea typeface="Times New Roman"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1102D"/>
                    </a:solidFill>
                  </a:tcPr>
                </a:tc>
                <a:tc>
                  <a:txBody>
                    <a:bodyPr/>
                    <a:lstStyle/>
                    <a:p>
                      <a:pPr marL="0" marR="0" lvl="0" indent="0" algn="l" defTabSz="914400" rtl="0" eaLnBrk="1" fontAlgn="base" latinLnBrk="0" hangingPunct="1">
                        <a:lnSpc>
                          <a:spcPct val="100000"/>
                        </a:lnSpc>
                        <a:spcBef>
                          <a:spcPts val="300"/>
                        </a:spcBef>
                        <a:spcAft>
                          <a:spcPts val="300"/>
                        </a:spcAft>
                        <a:buClrTx/>
                        <a:buSzTx/>
                        <a:buFontTx/>
                        <a:buNone/>
                        <a:tabLst>
                          <a:tab pos="0" algn="l"/>
                        </a:tabLst>
                      </a:pPr>
                      <a:r>
                        <a:rPr kumimoji="0" lang="en-US" sz="900" b="0" i="0" u="none" strike="noStrike" cap="none" normalizeH="0" baseline="0">
                          <a:ln>
                            <a:noFill/>
                          </a:ln>
                          <a:solidFill>
                            <a:srgbClr val="FFFFFF"/>
                          </a:solidFill>
                          <a:effectLst/>
                          <a:latin typeface="District Light" charset="0"/>
                          <a:ea typeface="ＭＳ Ｐゴシック" charset="0"/>
                          <a:cs typeface="District Light" charset="0"/>
                        </a:rPr>
                        <a:t>Dys/Mkt</a:t>
                      </a:r>
                      <a:endParaRPr kumimoji="0" lang="en-US" sz="900" b="1" i="0" u="none" strike="noStrike" cap="none" normalizeH="0" baseline="0">
                        <a:ln>
                          <a:noFill/>
                        </a:ln>
                        <a:solidFill>
                          <a:srgbClr val="FFFFFF"/>
                        </a:solidFill>
                        <a:effectLst/>
                        <a:latin typeface="District Light" charset="0"/>
                        <a:ea typeface="Times New Roman"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1102D"/>
                    </a:solidFill>
                  </a:tcPr>
                </a:tc>
                <a:tc>
                  <a:txBody>
                    <a:bodyPr/>
                    <a:lstStyle/>
                    <a:p>
                      <a:pPr marL="0" marR="0" lvl="0" indent="0" algn="l" defTabSz="914400" rtl="0" eaLnBrk="1" fontAlgn="base" latinLnBrk="0" hangingPunct="1">
                        <a:lnSpc>
                          <a:spcPct val="100000"/>
                        </a:lnSpc>
                        <a:spcBef>
                          <a:spcPts val="300"/>
                        </a:spcBef>
                        <a:spcAft>
                          <a:spcPts val="300"/>
                        </a:spcAft>
                        <a:buClrTx/>
                        <a:buSzTx/>
                        <a:buFontTx/>
                        <a:buNone/>
                        <a:tabLst>
                          <a:tab pos="0" algn="l"/>
                        </a:tabLst>
                      </a:pPr>
                      <a:r>
                        <a:rPr kumimoji="0" lang="en-US" sz="900" b="0" i="0" u="none" strike="noStrike" cap="none" normalizeH="0" baseline="0">
                          <a:ln>
                            <a:noFill/>
                          </a:ln>
                          <a:solidFill>
                            <a:srgbClr val="FFFFFF"/>
                          </a:solidFill>
                          <a:effectLst/>
                          <a:latin typeface="District Light" charset="0"/>
                          <a:ea typeface="ＭＳ Ｐゴシック" charset="0"/>
                          <a:cs typeface="District Light" charset="0"/>
                        </a:rPr>
                        <a:t>List $</a:t>
                      </a:r>
                      <a:endParaRPr kumimoji="0" lang="en-US" sz="900" b="1" i="0" u="none" strike="noStrike" cap="none" normalizeH="0" baseline="0">
                        <a:ln>
                          <a:noFill/>
                        </a:ln>
                        <a:solidFill>
                          <a:srgbClr val="FFFFFF"/>
                        </a:solidFill>
                        <a:effectLst/>
                        <a:latin typeface="District Light" charset="0"/>
                        <a:ea typeface="Times New Roman"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1102D"/>
                    </a:solidFill>
                  </a:tcPr>
                </a:tc>
                <a:tc>
                  <a:txBody>
                    <a:bodyPr/>
                    <a:lstStyle/>
                    <a:p>
                      <a:pPr marL="0" marR="0" lvl="0" indent="0" algn="l" defTabSz="914400" rtl="0" eaLnBrk="1" fontAlgn="base" latinLnBrk="0" hangingPunct="1">
                        <a:lnSpc>
                          <a:spcPct val="100000"/>
                        </a:lnSpc>
                        <a:spcBef>
                          <a:spcPts val="300"/>
                        </a:spcBef>
                        <a:spcAft>
                          <a:spcPts val="300"/>
                        </a:spcAft>
                        <a:buClrTx/>
                        <a:buSzTx/>
                        <a:buFontTx/>
                        <a:buNone/>
                        <a:tabLst>
                          <a:tab pos="0" algn="l"/>
                        </a:tabLst>
                      </a:pPr>
                      <a:r>
                        <a:rPr kumimoji="0" lang="en-US" sz="900" b="0" i="0" u="none" strike="noStrike" cap="none" normalizeH="0" baseline="0">
                          <a:ln>
                            <a:noFill/>
                          </a:ln>
                          <a:solidFill>
                            <a:srgbClr val="FFFFFF"/>
                          </a:solidFill>
                          <a:effectLst/>
                          <a:latin typeface="District Light" charset="0"/>
                          <a:ea typeface="ＭＳ Ｐゴシック" charset="0"/>
                          <a:cs typeface="District Light" charset="0"/>
                        </a:rPr>
                        <a:t>Sale $</a:t>
                      </a:r>
                      <a:endParaRPr kumimoji="0" lang="en-US" sz="900" b="1" i="0" u="none" strike="noStrike" cap="none" normalizeH="0" baseline="0">
                        <a:ln>
                          <a:noFill/>
                        </a:ln>
                        <a:solidFill>
                          <a:srgbClr val="FFFFFF"/>
                        </a:solidFill>
                        <a:effectLst/>
                        <a:latin typeface="District Light" charset="0"/>
                        <a:ea typeface="Times New Roman"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1102D"/>
                    </a:solidFill>
                  </a:tcPr>
                </a:tc>
                <a:tc>
                  <a:txBody>
                    <a:bodyPr/>
                    <a:lstStyle/>
                    <a:p>
                      <a:pPr marL="0" marR="0" lvl="0" indent="0" algn="l" defTabSz="914400" rtl="0" eaLnBrk="1" fontAlgn="base" latinLnBrk="0" hangingPunct="1">
                        <a:lnSpc>
                          <a:spcPct val="100000"/>
                        </a:lnSpc>
                        <a:spcBef>
                          <a:spcPts val="300"/>
                        </a:spcBef>
                        <a:spcAft>
                          <a:spcPts val="300"/>
                        </a:spcAft>
                        <a:buClrTx/>
                        <a:buSzTx/>
                        <a:buFontTx/>
                        <a:buNone/>
                        <a:tabLst>
                          <a:tab pos="0" algn="l"/>
                        </a:tabLst>
                      </a:pPr>
                      <a:r>
                        <a:rPr kumimoji="0" lang="en-US" sz="900" b="0" i="0" u="none" strike="noStrike" cap="none" normalizeH="0" baseline="0">
                          <a:ln>
                            <a:noFill/>
                          </a:ln>
                          <a:solidFill>
                            <a:srgbClr val="FFFFFF"/>
                          </a:solidFill>
                          <a:effectLst/>
                          <a:latin typeface="District Light" charset="0"/>
                          <a:ea typeface="ＭＳ Ｐゴシック" charset="0"/>
                          <a:cs typeface="District Light" charset="0"/>
                        </a:rPr>
                        <a:t>Remarks</a:t>
                      </a:r>
                      <a:endParaRPr kumimoji="0" lang="en-US" sz="900" b="1" i="0" u="none" strike="noStrike" cap="none" normalizeH="0" baseline="0">
                        <a:ln>
                          <a:noFill/>
                        </a:ln>
                        <a:solidFill>
                          <a:srgbClr val="FFFFFF"/>
                        </a:solidFill>
                        <a:effectLst/>
                        <a:latin typeface="District Light" charset="0"/>
                        <a:ea typeface="Times New Roman"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1102D"/>
                    </a:solidFill>
                  </a:tcPr>
                </a:tc>
                <a:extLst>
                  <a:ext uri="{0D108BD9-81ED-4DB2-BD59-A6C34878D82A}">
                    <a16:rowId xmlns:a16="http://schemas.microsoft.com/office/drawing/2014/main" val="10000"/>
                  </a:ext>
                </a:extLst>
              </a:tr>
              <a:tr h="14303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dirty="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8712" name="TextBox 20"/>
          <p:cNvSpPr txBox="1">
            <a:spLocks noChangeArrowheads="1"/>
          </p:cNvSpPr>
          <p:nvPr/>
        </p:nvSpPr>
        <p:spPr bwMode="auto">
          <a:xfrm>
            <a:off x="582930" y="3045619"/>
            <a:ext cx="2072640" cy="24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eaLnBrk="1" hangingPunct="1"/>
            <a:r>
              <a:rPr lang="en-US" altLang="en-US" sz="1020" b="1">
                <a:solidFill>
                  <a:srgbClr val="000000"/>
                </a:solidFill>
                <a:latin typeface="District Light" charset="0"/>
              </a:rPr>
              <a:t>Subject Property:</a:t>
            </a:r>
          </a:p>
        </p:txBody>
      </p:sp>
      <p:sp>
        <p:nvSpPr>
          <p:cNvPr id="28713" name="TextBox 21"/>
          <p:cNvSpPr txBox="1">
            <a:spLocks noChangeArrowheads="1"/>
          </p:cNvSpPr>
          <p:nvPr/>
        </p:nvSpPr>
        <p:spPr bwMode="auto">
          <a:xfrm>
            <a:off x="582930" y="3822859"/>
            <a:ext cx="3950970" cy="24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eaLnBrk="1" hangingPunct="1"/>
            <a:r>
              <a:rPr lang="en-US" altLang="en-US" sz="1020" b="1">
                <a:solidFill>
                  <a:srgbClr val="000000"/>
                </a:solidFill>
                <a:latin typeface="District Light" charset="0"/>
              </a:rPr>
              <a:t>Similar Properties That Sold Recently:</a:t>
            </a:r>
          </a:p>
        </p:txBody>
      </p:sp>
      <p:sp>
        <p:nvSpPr>
          <p:cNvPr id="28714" name="TextBox 22"/>
          <p:cNvSpPr txBox="1">
            <a:spLocks noChangeArrowheads="1"/>
          </p:cNvSpPr>
          <p:nvPr/>
        </p:nvSpPr>
        <p:spPr bwMode="auto">
          <a:xfrm>
            <a:off x="582930" y="4963082"/>
            <a:ext cx="3950970" cy="24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eaLnBrk="1" hangingPunct="1"/>
            <a:r>
              <a:rPr lang="en-US" altLang="en-US" sz="1020" b="1">
                <a:solidFill>
                  <a:srgbClr val="000000"/>
                </a:solidFill>
                <a:latin typeface="District Light" charset="0"/>
              </a:rPr>
              <a:t>Similar Properties Now Active On The Market:</a:t>
            </a:r>
          </a:p>
        </p:txBody>
      </p:sp>
      <p:sp>
        <p:nvSpPr>
          <p:cNvPr id="28715" name="TextBox 23"/>
          <p:cNvSpPr txBox="1">
            <a:spLocks noChangeArrowheads="1"/>
          </p:cNvSpPr>
          <p:nvPr/>
        </p:nvSpPr>
        <p:spPr bwMode="auto">
          <a:xfrm>
            <a:off x="582930" y="6089809"/>
            <a:ext cx="3950970" cy="24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itchFamily="34" charset="-128"/>
              </a:defRPr>
            </a:lvl1pPr>
            <a:lvl2pPr marL="742950" indent="-285750">
              <a:defRPr sz="2400">
                <a:solidFill>
                  <a:schemeClr val="tx1"/>
                </a:solidFill>
                <a:latin typeface="Times New Roman" panose="02020603050405020304" pitchFamily="18" charset="0"/>
                <a:ea typeface="MS PGothic" pitchFamily="34" charset="-128"/>
              </a:defRPr>
            </a:lvl2pPr>
            <a:lvl3pPr marL="1143000" indent="-228600">
              <a:defRPr sz="2400">
                <a:solidFill>
                  <a:schemeClr val="tx1"/>
                </a:solidFill>
                <a:latin typeface="Times New Roman" panose="02020603050405020304" pitchFamily="18" charset="0"/>
                <a:ea typeface="MS PGothic" pitchFamily="34" charset="-128"/>
              </a:defRPr>
            </a:lvl3pPr>
            <a:lvl4pPr marL="1600200" indent="-228600">
              <a:defRPr sz="2400">
                <a:solidFill>
                  <a:schemeClr val="tx1"/>
                </a:solidFill>
                <a:latin typeface="Times New Roman" panose="02020603050405020304" pitchFamily="18" charset="0"/>
                <a:ea typeface="MS PGothic" pitchFamily="34" charset="-128"/>
              </a:defRPr>
            </a:lvl4pPr>
            <a:lvl5pPr marL="2057400" indent="-228600">
              <a:defRPr sz="2400">
                <a:solidFill>
                  <a:schemeClr val="tx1"/>
                </a:solidFill>
                <a:latin typeface="Times New Roman" panose="02020603050405020304"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itchFamily="34" charset="-128"/>
              </a:defRPr>
            </a:lvl9pPr>
          </a:lstStyle>
          <a:p>
            <a:pPr eaLnBrk="1" hangingPunct="1"/>
            <a:r>
              <a:rPr lang="en-US" altLang="en-US" sz="1020" b="1">
                <a:solidFill>
                  <a:srgbClr val="000000"/>
                </a:solidFill>
                <a:latin typeface="District Light" charset="0"/>
              </a:rPr>
              <a:t>Similar Properties That Failed To Sell:</a:t>
            </a:r>
          </a:p>
        </p:txBody>
      </p:sp>
      <p:graphicFrame>
        <p:nvGraphicFramePr>
          <p:cNvPr id="11" name="Table 10"/>
          <p:cNvGraphicFramePr>
            <a:graphicFrameLocks noGrp="1"/>
          </p:cNvGraphicFramePr>
          <p:nvPr>
            <p:extLst>
              <p:ext uri="{D42A27DB-BD31-4B8C-83A1-F6EECF244321}">
                <p14:modId xmlns:p14="http://schemas.microsoft.com/office/powerpoint/2010/main" val="1009309597"/>
              </p:ext>
            </p:extLst>
          </p:nvPr>
        </p:nvGraphicFramePr>
        <p:xfrm>
          <a:off x="647700" y="4057650"/>
          <a:ext cx="6217920" cy="712470"/>
        </p:xfrm>
        <a:graphic>
          <a:graphicData uri="http://schemas.openxmlformats.org/drawingml/2006/table">
            <a:tbl>
              <a:tblPr/>
              <a:tblGrid>
                <a:gridCol w="1036320">
                  <a:extLst>
                    <a:ext uri="{9D8B030D-6E8A-4147-A177-3AD203B41FA5}">
                      <a16:colId xmlns:a16="http://schemas.microsoft.com/office/drawing/2014/main" val="20000"/>
                    </a:ext>
                  </a:extLst>
                </a:gridCol>
                <a:gridCol w="518160">
                  <a:extLst>
                    <a:ext uri="{9D8B030D-6E8A-4147-A177-3AD203B41FA5}">
                      <a16:colId xmlns:a16="http://schemas.microsoft.com/office/drawing/2014/main" val="20001"/>
                    </a:ext>
                  </a:extLst>
                </a:gridCol>
                <a:gridCol w="453390">
                  <a:extLst>
                    <a:ext uri="{9D8B030D-6E8A-4147-A177-3AD203B41FA5}">
                      <a16:colId xmlns:a16="http://schemas.microsoft.com/office/drawing/2014/main" val="20002"/>
                    </a:ext>
                  </a:extLst>
                </a:gridCol>
                <a:gridCol w="388620">
                  <a:extLst>
                    <a:ext uri="{9D8B030D-6E8A-4147-A177-3AD203B41FA5}">
                      <a16:colId xmlns:a16="http://schemas.microsoft.com/office/drawing/2014/main" val="20003"/>
                    </a:ext>
                  </a:extLst>
                </a:gridCol>
                <a:gridCol w="388620">
                  <a:extLst>
                    <a:ext uri="{9D8B030D-6E8A-4147-A177-3AD203B41FA5}">
                      <a16:colId xmlns:a16="http://schemas.microsoft.com/office/drawing/2014/main" val="20004"/>
                    </a:ext>
                  </a:extLst>
                </a:gridCol>
                <a:gridCol w="453390">
                  <a:extLst>
                    <a:ext uri="{9D8B030D-6E8A-4147-A177-3AD203B41FA5}">
                      <a16:colId xmlns:a16="http://schemas.microsoft.com/office/drawing/2014/main" val="20005"/>
                    </a:ext>
                  </a:extLst>
                </a:gridCol>
                <a:gridCol w="518160">
                  <a:extLst>
                    <a:ext uri="{9D8B030D-6E8A-4147-A177-3AD203B41FA5}">
                      <a16:colId xmlns:a16="http://schemas.microsoft.com/office/drawing/2014/main" val="20006"/>
                    </a:ext>
                  </a:extLst>
                </a:gridCol>
                <a:gridCol w="647700">
                  <a:extLst>
                    <a:ext uri="{9D8B030D-6E8A-4147-A177-3AD203B41FA5}">
                      <a16:colId xmlns:a16="http://schemas.microsoft.com/office/drawing/2014/main" val="20007"/>
                    </a:ext>
                  </a:extLst>
                </a:gridCol>
                <a:gridCol w="453390">
                  <a:extLst>
                    <a:ext uri="{9D8B030D-6E8A-4147-A177-3AD203B41FA5}">
                      <a16:colId xmlns:a16="http://schemas.microsoft.com/office/drawing/2014/main" val="20008"/>
                    </a:ext>
                  </a:extLst>
                </a:gridCol>
                <a:gridCol w="742950">
                  <a:extLst>
                    <a:ext uri="{9D8B030D-6E8A-4147-A177-3AD203B41FA5}">
                      <a16:colId xmlns:a16="http://schemas.microsoft.com/office/drawing/2014/main" val="20009"/>
                    </a:ext>
                  </a:extLst>
                </a:gridCol>
                <a:gridCol w="617220">
                  <a:extLst>
                    <a:ext uri="{9D8B030D-6E8A-4147-A177-3AD203B41FA5}">
                      <a16:colId xmlns:a16="http://schemas.microsoft.com/office/drawing/2014/main" val="20010"/>
                    </a:ext>
                  </a:extLst>
                </a:gridCol>
              </a:tblGrid>
              <a:tr h="142494">
                <a:tc>
                  <a:txBody>
                    <a:bodyPr/>
                    <a:lstStyle/>
                    <a:p>
                      <a:pPr marL="0" marR="0" lvl="0" indent="0" algn="l" defTabSz="914400" rtl="0" eaLnBrk="1" fontAlgn="base" latinLnBrk="0" hangingPunct="1">
                        <a:lnSpc>
                          <a:spcPct val="100000"/>
                        </a:lnSpc>
                        <a:spcBef>
                          <a:spcPts val="300"/>
                        </a:spcBef>
                        <a:spcAft>
                          <a:spcPts val="300"/>
                        </a:spcAft>
                        <a:buClrTx/>
                        <a:buSzTx/>
                        <a:buFontTx/>
                        <a:buNone/>
                        <a:tabLst>
                          <a:tab pos="0" algn="l"/>
                        </a:tabLst>
                      </a:pPr>
                      <a:r>
                        <a:rPr kumimoji="0" lang="en-US" sz="900" b="0" i="0" u="none" strike="noStrike" cap="none" normalizeH="0" baseline="0" dirty="0">
                          <a:ln>
                            <a:noFill/>
                          </a:ln>
                          <a:solidFill>
                            <a:srgbClr val="FFFFFF"/>
                          </a:solidFill>
                          <a:effectLst/>
                          <a:latin typeface="District Light" charset="0"/>
                          <a:ea typeface="ＭＳ Ｐゴシック" charset="0"/>
                          <a:cs typeface="District Light" charset="0"/>
                        </a:rPr>
                        <a:t>Address</a:t>
                      </a:r>
                      <a:endParaRPr kumimoji="0" lang="en-US" sz="900" b="1" i="0" u="none" strike="noStrike" cap="none" normalizeH="0" baseline="0" dirty="0">
                        <a:ln>
                          <a:noFill/>
                        </a:ln>
                        <a:solidFill>
                          <a:srgbClr val="FFFFFF"/>
                        </a:solidFill>
                        <a:effectLst/>
                        <a:latin typeface="District Light" charset="0"/>
                        <a:ea typeface="Times New Roman"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1102D"/>
                    </a:solidFill>
                  </a:tcPr>
                </a:tc>
                <a:tc>
                  <a:txBody>
                    <a:bodyPr/>
                    <a:lstStyle/>
                    <a:p>
                      <a:pPr marL="0" marR="0" lvl="0" indent="0" algn="l" defTabSz="914400" rtl="0" eaLnBrk="1" fontAlgn="base" latinLnBrk="0" hangingPunct="1">
                        <a:lnSpc>
                          <a:spcPct val="100000"/>
                        </a:lnSpc>
                        <a:spcBef>
                          <a:spcPts val="300"/>
                        </a:spcBef>
                        <a:spcAft>
                          <a:spcPts val="300"/>
                        </a:spcAft>
                        <a:buClrTx/>
                        <a:buSzTx/>
                        <a:buFontTx/>
                        <a:buNone/>
                        <a:tabLst>
                          <a:tab pos="0" algn="l"/>
                        </a:tabLst>
                      </a:pPr>
                      <a:r>
                        <a:rPr kumimoji="0" lang="en-US" sz="900" b="0" i="0" u="none" strike="noStrike" cap="none" normalizeH="0" baseline="0">
                          <a:ln>
                            <a:noFill/>
                          </a:ln>
                          <a:solidFill>
                            <a:srgbClr val="FFFFFF"/>
                          </a:solidFill>
                          <a:effectLst/>
                          <a:latin typeface="District Light" charset="0"/>
                          <a:ea typeface="ＭＳ Ｐゴシック" charset="0"/>
                          <a:cs typeface="District Light" charset="0"/>
                        </a:rPr>
                        <a:t>Bdrms</a:t>
                      </a:r>
                      <a:endParaRPr kumimoji="0" lang="en-US" sz="900" b="1" i="0" u="none" strike="noStrike" cap="none" normalizeH="0" baseline="0">
                        <a:ln>
                          <a:noFill/>
                        </a:ln>
                        <a:solidFill>
                          <a:srgbClr val="FFFFFF"/>
                        </a:solidFill>
                        <a:effectLst/>
                        <a:latin typeface="District Light" charset="0"/>
                        <a:ea typeface="Times New Roman"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1102D"/>
                    </a:solidFill>
                  </a:tcPr>
                </a:tc>
                <a:tc>
                  <a:txBody>
                    <a:bodyPr/>
                    <a:lstStyle/>
                    <a:p>
                      <a:pPr marL="0" marR="0" lvl="0" indent="0" algn="l" defTabSz="914400" rtl="0" eaLnBrk="1" fontAlgn="base" latinLnBrk="0" hangingPunct="1">
                        <a:lnSpc>
                          <a:spcPct val="100000"/>
                        </a:lnSpc>
                        <a:spcBef>
                          <a:spcPts val="300"/>
                        </a:spcBef>
                        <a:spcAft>
                          <a:spcPts val="300"/>
                        </a:spcAft>
                        <a:buClrTx/>
                        <a:buSzTx/>
                        <a:buFontTx/>
                        <a:buNone/>
                        <a:tabLst>
                          <a:tab pos="0" algn="l"/>
                        </a:tabLst>
                      </a:pPr>
                      <a:r>
                        <a:rPr kumimoji="0" lang="en-US" sz="900" b="0" i="0" u="none" strike="noStrike" cap="none" normalizeH="0" baseline="0">
                          <a:ln>
                            <a:noFill/>
                          </a:ln>
                          <a:solidFill>
                            <a:srgbClr val="FFFFFF"/>
                          </a:solidFill>
                          <a:effectLst/>
                          <a:latin typeface="District Light" charset="0"/>
                          <a:ea typeface="ＭＳ Ｐゴシック" charset="0"/>
                          <a:cs typeface="District Light" charset="0"/>
                        </a:rPr>
                        <a:t>Baths</a:t>
                      </a:r>
                      <a:endParaRPr kumimoji="0" lang="en-US" sz="900" b="1" i="0" u="none" strike="noStrike" cap="none" normalizeH="0" baseline="0">
                        <a:ln>
                          <a:noFill/>
                        </a:ln>
                        <a:solidFill>
                          <a:srgbClr val="FFFFFF"/>
                        </a:solidFill>
                        <a:effectLst/>
                        <a:latin typeface="District Light" charset="0"/>
                        <a:ea typeface="Times New Roman"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1102D"/>
                    </a:solidFill>
                  </a:tcPr>
                </a:tc>
                <a:tc>
                  <a:txBody>
                    <a:bodyPr/>
                    <a:lstStyle/>
                    <a:p>
                      <a:pPr marL="0" marR="0" lvl="0" indent="0" algn="l" defTabSz="914400" rtl="0" eaLnBrk="1" fontAlgn="base" latinLnBrk="0" hangingPunct="1">
                        <a:lnSpc>
                          <a:spcPct val="100000"/>
                        </a:lnSpc>
                        <a:spcBef>
                          <a:spcPts val="300"/>
                        </a:spcBef>
                        <a:spcAft>
                          <a:spcPts val="300"/>
                        </a:spcAft>
                        <a:buClrTx/>
                        <a:buSzTx/>
                        <a:buFontTx/>
                        <a:buNone/>
                        <a:tabLst>
                          <a:tab pos="0" algn="l"/>
                        </a:tabLst>
                      </a:pPr>
                      <a:r>
                        <a:rPr kumimoji="0" lang="en-US" sz="900" b="0" i="0" u="none" strike="noStrike" cap="none" normalizeH="0" baseline="0">
                          <a:ln>
                            <a:noFill/>
                          </a:ln>
                          <a:solidFill>
                            <a:srgbClr val="FFFFFF"/>
                          </a:solidFill>
                          <a:effectLst/>
                          <a:latin typeface="District Light" charset="0"/>
                          <a:ea typeface="ＭＳ Ｐゴシック" charset="0"/>
                          <a:cs typeface="District Light" charset="0"/>
                        </a:rPr>
                        <a:t>Gar</a:t>
                      </a:r>
                      <a:endParaRPr kumimoji="0" lang="en-US" sz="900" b="1" i="0" u="none" strike="noStrike" cap="none" normalizeH="0" baseline="0">
                        <a:ln>
                          <a:noFill/>
                        </a:ln>
                        <a:solidFill>
                          <a:srgbClr val="FFFFFF"/>
                        </a:solidFill>
                        <a:effectLst/>
                        <a:latin typeface="District Light" charset="0"/>
                        <a:ea typeface="Times New Roman"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1102D"/>
                    </a:solidFill>
                  </a:tcPr>
                </a:tc>
                <a:tc>
                  <a:txBody>
                    <a:bodyPr/>
                    <a:lstStyle/>
                    <a:p>
                      <a:pPr marL="0" marR="0" lvl="0" indent="0" algn="l" defTabSz="914400" rtl="0" eaLnBrk="1" fontAlgn="base" latinLnBrk="0" hangingPunct="1">
                        <a:lnSpc>
                          <a:spcPct val="100000"/>
                        </a:lnSpc>
                        <a:spcBef>
                          <a:spcPts val="300"/>
                        </a:spcBef>
                        <a:spcAft>
                          <a:spcPts val="300"/>
                        </a:spcAft>
                        <a:buClrTx/>
                        <a:buSzTx/>
                        <a:buFontTx/>
                        <a:buNone/>
                        <a:tabLst>
                          <a:tab pos="0" algn="l"/>
                        </a:tabLst>
                      </a:pPr>
                      <a:r>
                        <a:rPr kumimoji="0" lang="en-US" sz="900" b="0" i="0" u="none" strike="noStrike" cap="none" normalizeH="0" baseline="0">
                          <a:ln>
                            <a:noFill/>
                          </a:ln>
                          <a:solidFill>
                            <a:srgbClr val="FFFFFF"/>
                          </a:solidFill>
                          <a:effectLst/>
                          <a:latin typeface="District Light" charset="0"/>
                          <a:ea typeface="ＭＳ Ｐゴシック" charset="0"/>
                          <a:cs typeface="District Light" charset="0"/>
                        </a:rPr>
                        <a:t>Age</a:t>
                      </a:r>
                      <a:endParaRPr kumimoji="0" lang="en-US" sz="900" b="1" i="0" u="none" strike="noStrike" cap="none" normalizeH="0" baseline="0">
                        <a:ln>
                          <a:noFill/>
                        </a:ln>
                        <a:solidFill>
                          <a:srgbClr val="FFFFFF"/>
                        </a:solidFill>
                        <a:effectLst/>
                        <a:latin typeface="District Light" charset="0"/>
                        <a:ea typeface="Times New Roman"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1102D"/>
                    </a:solidFill>
                  </a:tcPr>
                </a:tc>
                <a:tc>
                  <a:txBody>
                    <a:bodyPr/>
                    <a:lstStyle/>
                    <a:p>
                      <a:pPr marL="0" marR="0" lvl="0" indent="0" algn="l" defTabSz="914400" rtl="0" eaLnBrk="1" fontAlgn="base" latinLnBrk="0" hangingPunct="1">
                        <a:lnSpc>
                          <a:spcPct val="100000"/>
                        </a:lnSpc>
                        <a:spcBef>
                          <a:spcPts val="300"/>
                        </a:spcBef>
                        <a:spcAft>
                          <a:spcPts val="300"/>
                        </a:spcAft>
                        <a:buClrTx/>
                        <a:buSzTx/>
                        <a:buFontTx/>
                        <a:buNone/>
                        <a:tabLst>
                          <a:tab pos="0" algn="l"/>
                        </a:tabLst>
                      </a:pPr>
                      <a:r>
                        <a:rPr kumimoji="0" lang="en-US" sz="900" b="0" i="0" u="none" strike="noStrike" cap="none" normalizeH="0" baseline="0" dirty="0" smtClean="0">
                          <a:ln>
                            <a:noFill/>
                          </a:ln>
                          <a:solidFill>
                            <a:srgbClr val="FFFFFF"/>
                          </a:solidFill>
                          <a:effectLst/>
                          <a:latin typeface="District Light" charset="0"/>
                          <a:ea typeface="ＭＳ Ｐゴシック" charset="0"/>
                          <a:cs typeface="District Light" charset="0"/>
                        </a:rPr>
                        <a:t>Size</a:t>
                      </a:r>
                      <a:endParaRPr kumimoji="0" lang="en-US" sz="900" b="1" i="0" u="none" strike="noStrike" cap="none" normalizeH="0" baseline="0" dirty="0">
                        <a:ln>
                          <a:noFill/>
                        </a:ln>
                        <a:solidFill>
                          <a:srgbClr val="FFFFFF"/>
                        </a:solidFill>
                        <a:effectLst/>
                        <a:latin typeface="District Light" charset="0"/>
                        <a:ea typeface="Times New Roman"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1102D"/>
                    </a:solidFill>
                  </a:tcPr>
                </a:tc>
                <a:tc>
                  <a:txBody>
                    <a:bodyPr/>
                    <a:lstStyle/>
                    <a:p>
                      <a:pPr marL="0" marR="0" lvl="0" indent="0" algn="l" defTabSz="914400" rtl="0" eaLnBrk="1" fontAlgn="base" latinLnBrk="0" hangingPunct="1">
                        <a:lnSpc>
                          <a:spcPct val="100000"/>
                        </a:lnSpc>
                        <a:spcBef>
                          <a:spcPts val="300"/>
                        </a:spcBef>
                        <a:spcAft>
                          <a:spcPts val="300"/>
                        </a:spcAft>
                        <a:buClrTx/>
                        <a:buSzTx/>
                        <a:buFontTx/>
                        <a:buNone/>
                        <a:tabLst>
                          <a:tab pos="0" algn="l"/>
                        </a:tabLst>
                      </a:pPr>
                      <a:r>
                        <a:rPr kumimoji="0" lang="en-US" sz="900" b="0" i="0" u="none" strike="noStrike" cap="none" normalizeH="0" baseline="0" dirty="0">
                          <a:ln>
                            <a:noFill/>
                          </a:ln>
                          <a:solidFill>
                            <a:srgbClr val="FFFFFF"/>
                          </a:solidFill>
                          <a:effectLst/>
                          <a:latin typeface="District Light" charset="0"/>
                          <a:ea typeface="ＭＳ Ｐゴシック" charset="0"/>
                          <a:cs typeface="District Light" charset="0"/>
                        </a:rPr>
                        <a:t>Terms</a:t>
                      </a:r>
                      <a:endParaRPr kumimoji="0" lang="en-US" sz="900" b="1" i="0" u="none" strike="noStrike" cap="none" normalizeH="0" baseline="0" dirty="0">
                        <a:ln>
                          <a:noFill/>
                        </a:ln>
                        <a:solidFill>
                          <a:srgbClr val="FFFFFF"/>
                        </a:solidFill>
                        <a:effectLst/>
                        <a:latin typeface="District Light" charset="0"/>
                        <a:ea typeface="Times New Roman"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1102D"/>
                    </a:solidFill>
                  </a:tcPr>
                </a:tc>
                <a:tc>
                  <a:txBody>
                    <a:bodyPr/>
                    <a:lstStyle/>
                    <a:p>
                      <a:pPr marL="0" marR="0" lvl="0" indent="0" algn="l" defTabSz="914400" rtl="0" eaLnBrk="1" fontAlgn="base" latinLnBrk="0" hangingPunct="1">
                        <a:lnSpc>
                          <a:spcPct val="100000"/>
                        </a:lnSpc>
                        <a:spcBef>
                          <a:spcPts val="300"/>
                        </a:spcBef>
                        <a:spcAft>
                          <a:spcPts val="300"/>
                        </a:spcAft>
                        <a:buClrTx/>
                        <a:buSzTx/>
                        <a:buFontTx/>
                        <a:buNone/>
                        <a:tabLst>
                          <a:tab pos="0" algn="l"/>
                        </a:tabLst>
                      </a:pPr>
                      <a:r>
                        <a:rPr kumimoji="0" lang="en-US" sz="900" b="0" i="0" u="none" strike="noStrike" cap="none" normalizeH="0" baseline="0">
                          <a:ln>
                            <a:noFill/>
                          </a:ln>
                          <a:solidFill>
                            <a:srgbClr val="FFFFFF"/>
                          </a:solidFill>
                          <a:effectLst/>
                          <a:latin typeface="District Light" charset="0"/>
                          <a:ea typeface="ＭＳ Ｐゴシック" charset="0"/>
                          <a:cs typeface="District Light" charset="0"/>
                        </a:rPr>
                        <a:t>Dys/Mkt</a:t>
                      </a:r>
                      <a:endParaRPr kumimoji="0" lang="en-US" sz="900" b="1" i="0" u="none" strike="noStrike" cap="none" normalizeH="0" baseline="0">
                        <a:ln>
                          <a:noFill/>
                        </a:ln>
                        <a:solidFill>
                          <a:srgbClr val="FFFFFF"/>
                        </a:solidFill>
                        <a:effectLst/>
                        <a:latin typeface="District Light" charset="0"/>
                        <a:ea typeface="Times New Roman"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1102D"/>
                    </a:solidFill>
                  </a:tcPr>
                </a:tc>
                <a:tc>
                  <a:txBody>
                    <a:bodyPr/>
                    <a:lstStyle/>
                    <a:p>
                      <a:pPr marL="0" marR="0" lvl="0" indent="0" algn="l" defTabSz="914400" rtl="0" eaLnBrk="1" fontAlgn="base" latinLnBrk="0" hangingPunct="1">
                        <a:lnSpc>
                          <a:spcPct val="100000"/>
                        </a:lnSpc>
                        <a:spcBef>
                          <a:spcPts val="300"/>
                        </a:spcBef>
                        <a:spcAft>
                          <a:spcPts val="300"/>
                        </a:spcAft>
                        <a:buClrTx/>
                        <a:buSzTx/>
                        <a:buFontTx/>
                        <a:buNone/>
                        <a:tabLst>
                          <a:tab pos="0" algn="l"/>
                        </a:tabLst>
                      </a:pPr>
                      <a:r>
                        <a:rPr kumimoji="0" lang="en-US" sz="900" b="0" i="0" u="none" strike="noStrike" cap="none" normalizeH="0" baseline="0">
                          <a:ln>
                            <a:noFill/>
                          </a:ln>
                          <a:solidFill>
                            <a:srgbClr val="FFFFFF"/>
                          </a:solidFill>
                          <a:effectLst/>
                          <a:latin typeface="District Light" charset="0"/>
                          <a:ea typeface="ＭＳ Ｐゴシック" charset="0"/>
                          <a:cs typeface="District Light" charset="0"/>
                        </a:rPr>
                        <a:t>List $</a:t>
                      </a:r>
                      <a:endParaRPr kumimoji="0" lang="en-US" sz="900" b="1" i="0" u="none" strike="noStrike" cap="none" normalizeH="0" baseline="0">
                        <a:ln>
                          <a:noFill/>
                        </a:ln>
                        <a:solidFill>
                          <a:srgbClr val="FFFFFF"/>
                        </a:solidFill>
                        <a:effectLst/>
                        <a:latin typeface="District Light" charset="0"/>
                        <a:ea typeface="Times New Roman"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1102D"/>
                    </a:solidFill>
                  </a:tcPr>
                </a:tc>
                <a:tc>
                  <a:txBody>
                    <a:bodyPr/>
                    <a:lstStyle/>
                    <a:p>
                      <a:pPr marL="0" marR="0" lvl="0" indent="0" algn="l" defTabSz="914400" rtl="0" eaLnBrk="1" fontAlgn="base" latinLnBrk="0" hangingPunct="1">
                        <a:lnSpc>
                          <a:spcPct val="100000"/>
                        </a:lnSpc>
                        <a:spcBef>
                          <a:spcPts val="300"/>
                        </a:spcBef>
                        <a:spcAft>
                          <a:spcPts val="300"/>
                        </a:spcAft>
                        <a:buClrTx/>
                        <a:buSzTx/>
                        <a:buFontTx/>
                        <a:buNone/>
                        <a:tabLst>
                          <a:tab pos="0" algn="l"/>
                        </a:tabLst>
                      </a:pPr>
                      <a:r>
                        <a:rPr kumimoji="0" lang="en-US" sz="900" b="0" i="0" u="none" strike="noStrike" cap="none" normalizeH="0" baseline="0">
                          <a:ln>
                            <a:noFill/>
                          </a:ln>
                          <a:solidFill>
                            <a:srgbClr val="FFFFFF"/>
                          </a:solidFill>
                          <a:effectLst/>
                          <a:latin typeface="District Light" charset="0"/>
                          <a:ea typeface="ＭＳ Ｐゴシック" charset="0"/>
                          <a:cs typeface="District Light" charset="0"/>
                        </a:rPr>
                        <a:t>Sale $</a:t>
                      </a:r>
                      <a:endParaRPr kumimoji="0" lang="en-US" sz="900" b="1" i="0" u="none" strike="noStrike" cap="none" normalizeH="0" baseline="0">
                        <a:ln>
                          <a:noFill/>
                        </a:ln>
                        <a:solidFill>
                          <a:srgbClr val="FFFFFF"/>
                        </a:solidFill>
                        <a:effectLst/>
                        <a:latin typeface="District Light" charset="0"/>
                        <a:ea typeface="Times New Roman"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1102D"/>
                    </a:solidFill>
                  </a:tcPr>
                </a:tc>
                <a:tc>
                  <a:txBody>
                    <a:bodyPr/>
                    <a:lstStyle/>
                    <a:p>
                      <a:pPr marL="0" marR="0" lvl="0" indent="0" algn="l" defTabSz="914400" rtl="0" eaLnBrk="1" fontAlgn="base" latinLnBrk="0" hangingPunct="1">
                        <a:lnSpc>
                          <a:spcPct val="100000"/>
                        </a:lnSpc>
                        <a:spcBef>
                          <a:spcPts val="300"/>
                        </a:spcBef>
                        <a:spcAft>
                          <a:spcPts val="300"/>
                        </a:spcAft>
                        <a:buClrTx/>
                        <a:buSzTx/>
                        <a:buFontTx/>
                        <a:buNone/>
                        <a:tabLst>
                          <a:tab pos="0" algn="l"/>
                        </a:tabLst>
                      </a:pPr>
                      <a:r>
                        <a:rPr kumimoji="0" lang="en-US" sz="900" b="0" i="0" u="none" strike="noStrike" cap="none" normalizeH="0" baseline="0">
                          <a:ln>
                            <a:noFill/>
                          </a:ln>
                          <a:solidFill>
                            <a:srgbClr val="FFFFFF"/>
                          </a:solidFill>
                          <a:effectLst/>
                          <a:latin typeface="District Light" charset="0"/>
                          <a:ea typeface="ＭＳ Ｐゴシック" charset="0"/>
                          <a:cs typeface="District Light" charset="0"/>
                        </a:rPr>
                        <a:t>Remarks</a:t>
                      </a:r>
                      <a:endParaRPr kumimoji="0" lang="en-US" sz="900" b="1" i="0" u="none" strike="noStrike" cap="none" normalizeH="0" baseline="0">
                        <a:ln>
                          <a:noFill/>
                        </a:ln>
                        <a:solidFill>
                          <a:srgbClr val="FFFFFF"/>
                        </a:solidFill>
                        <a:effectLst/>
                        <a:latin typeface="District Light" charset="0"/>
                        <a:ea typeface="Times New Roman"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1102D"/>
                    </a:solidFill>
                  </a:tcPr>
                </a:tc>
                <a:extLst>
                  <a:ext uri="{0D108BD9-81ED-4DB2-BD59-A6C34878D82A}">
                    <a16:rowId xmlns:a16="http://schemas.microsoft.com/office/drawing/2014/main" val="10000"/>
                  </a:ext>
                </a:extLst>
              </a:tr>
              <a:tr h="14249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r>
                        <a:rPr kumimoji="0" lang="en-US" sz="900" b="1" i="0" u="none" strike="noStrike" cap="none" normalizeH="0" baseline="0" dirty="0" smtClean="0">
                          <a:ln>
                            <a:noFill/>
                          </a:ln>
                          <a:solidFill>
                            <a:srgbClr val="000000"/>
                          </a:solidFill>
                          <a:effectLst/>
                          <a:latin typeface="Arial" charset="0"/>
                          <a:ea typeface="Times New Roman" charset="0"/>
                          <a:cs typeface="Arial" charset="0"/>
                        </a:rPr>
                        <a:t>3,731,000</a:t>
                      </a:r>
                      <a:endParaRPr kumimoji="0" lang="en-US" sz="900" b="1" i="0" u="none" strike="noStrike" cap="none" normalizeH="0" baseline="0" dirty="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249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r>
                        <a:rPr kumimoji="0" lang="en-US" sz="900" b="1" i="0" u="none" strike="noStrike" cap="none" normalizeH="0" baseline="0" dirty="0" smtClean="0">
                          <a:ln>
                            <a:noFill/>
                          </a:ln>
                          <a:solidFill>
                            <a:srgbClr val="000000"/>
                          </a:solidFill>
                          <a:effectLst/>
                          <a:latin typeface="Arial" charset="0"/>
                          <a:ea typeface="Times New Roman" charset="0"/>
                          <a:cs typeface="Arial" charset="0"/>
                        </a:rPr>
                        <a:t>4,468,000</a:t>
                      </a:r>
                      <a:endParaRPr kumimoji="0" lang="en-US" sz="900" b="1" i="0" u="none" strike="noStrike" cap="none" normalizeH="0" baseline="0" dirty="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249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249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dirty="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dirty="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dirty="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164196579"/>
              </p:ext>
            </p:extLst>
          </p:nvPr>
        </p:nvGraphicFramePr>
        <p:xfrm>
          <a:off x="647700" y="5223510"/>
          <a:ext cx="6217920" cy="712470"/>
        </p:xfrm>
        <a:graphic>
          <a:graphicData uri="http://schemas.openxmlformats.org/drawingml/2006/table">
            <a:tbl>
              <a:tblPr/>
              <a:tblGrid>
                <a:gridCol w="1036320">
                  <a:extLst>
                    <a:ext uri="{9D8B030D-6E8A-4147-A177-3AD203B41FA5}">
                      <a16:colId xmlns:a16="http://schemas.microsoft.com/office/drawing/2014/main" val="20000"/>
                    </a:ext>
                  </a:extLst>
                </a:gridCol>
                <a:gridCol w="518160">
                  <a:extLst>
                    <a:ext uri="{9D8B030D-6E8A-4147-A177-3AD203B41FA5}">
                      <a16:colId xmlns:a16="http://schemas.microsoft.com/office/drawing/2014/main" val="20001"/>
                    </a:ext>
                  </a:extLst>
                </a:gridCol>
                <a:gridCol w="453390">
                  <a:extLst>
                    <a:ext uri="{9D8B030D-6E8A-4147-A177-3AD203B41FA5}">
                      <a16:colId xmlns:a16="http://schemas.microsoft.com/office/drawing/2014/main" val="20002"/>
                    </a:ext>
                  </a:extLst>
                </a:gridCol>
                <a:gridCol w="388620">
                  <a:extLst>
                    <a:ext uri="{9D8B030D-6E8A-4147-A177-3AD203B41FA5}">
                      <a16:colId xmlns:a16="http://schemas.microsoft.com/office/drawing/2014/main" val="20003"/>
                    </a:ext>
                  </a:extLst>
                </a:gridCol>
                <a:gridCol w="388620">
                  <a:extLst>
                    <a:ext uri="{9D8B030D-6E8A-4147-A177-3AD203B41FA5}">
                      <a16:colId xmlns:a16="http://schemas.microsoft.com/office/drawing/2014/main" val="20004"/>
                    </a:ext>
                  </a:extLst>
                </a:gridCol>
                <a:gridCol w="453390">
                  <a:extLst>
                    <a:ext uri="{9D8B030D-6E8A-4147-A177-3AD203B41FA5}">
                      <a16:colId xmlns:a16="http://schemas.microsoft.com/office/drawing/2014/main" val="20005"/>
                    </a:ext>
                  </a:extLst>
                </a:gridCol>
                <a:gridCol w="518160">
                  <a:extLst>
                    <a:ext uri="{9D8B030D-6E8A-4147-A177-3AD203B41FA5}">
                      <a16:colId xmlns:a16="http://schemas.microsoft.com/office/drawing/2014/main" val="20006"/>
                    </a:ext>
                  </a:extLst>
                </a:gridCol>
                <a:gridCol w="647700">
                  <a:extLst>
                    <a:ext uri="{9D8B030D-6E8A-4147-A177-3AD203B41FA5}">
                      <a16:colId xmlns:a16="http://schemas.microsoft.com/office/drawing/2014/main" val="20007"/>
                    </a:ext>
                  </a:extLst>
                </a:gridCol>
                <a:gridCol w="453390">
                  <a:extLst>
                    <a:ext uri="{9D8B030D-6E8A-4147-A177-3AD203B41FA5}">
                      <a16:colId xmlns:a16="http://schemas.microsoft.com/office/drawing/2014/main" val="20008"/>
                    </a:ext>
                  </a:extLst>
                </a:gridCol>
                <a:gridCol w="742950">
                  <a:extLst>
                    <a:ext uri="{9D8B030D-6E8A-4147-A177-3AD203B41FA5}">
                      <a16:colId xmlns:a16="http://schemas.microsoft.com/office/drawing/2014/main" val="20009"/>
                    </a:ext>
                  </a:extLst>
                </a:gridCol>
                <a:gridCol w="617220">
                  <a:extLst>
                    <a:ext uri="{9D8B030D-6E8A-4147-A177-3AD203B41FA5}">
                      <a16:colId xmlns:a16="http://schemas.microsoft.com/office/drawing/2014/main" val="20010"/>
                    </a:ext>
                  </a:extLst>
                </a:gridCol>
              </a:tblGrid>
              <a:tr h="142494">
                <a:tc>
                  <a:txBody>
                    <a:bodyPr/>
                    <a:lstStyle/>
                    <a:p>
                      <a:pPr marL="0" marR="0" lvl="0" indent="0" algn="l" defTabSz="914400" rtl="0" eaLnBrk="1" fontAlgn="base" latinLnBrk="0" hangingPunct="1">
                        <a:lnSpc>
                          <a:spcPct val="100000"/>
                        </a:lnSpc>
                        <a:spcBef>
                          <a:spcPts val="300"/>
                        </a:spcBef>
                        <a:spcAft>
                          <a:spcPts val="300"/>
                        </a:spcAft>
                        <a:buClrTx/>
                        <a:buSzTx/>
                        <a:buFontTx/>
                        <a:buNone/>
                        <a:tabLst>
                          <a:tab pos="0" algn="l"/>
                        </a:tabLst>
                      </a:pPr>
                      <a:r>
                        <a:rPr kumimoji="0" lang="en-US" sz="900" b="0" i="0" u="none" strike="noStrike" cap="none" normalizeH="0" baseline="0">
                          <a:ln>
                            <a:noFill/>
                          </a:ln>
                          <a:solidFill>
                            <a:srgbClr val="FFFFFF"/>
                          </a:solidFill>
                          <a:effectLst/>
                          <a:latin typeface="District Light" charset="0"/>
                          <a:ea typeface="ＭＳ Ｐゴシック" charset="0"/>
                          <a:cs typeface="District Light" charset="0"/>
                        </a:rPr>
                        <a:t>Address</a:t>
                      </a:r>
                      <a:endParaRPr kumimoji="0" lang="en-US" sz="900" b="1" i="0" u="none" strike="noStrike" cap="none" normalizeH="0" baseline="0">
                        <a:ln>
                          <a:noFill/>
                        </a:ln>
                        <a:solidFill>
                          <a:srgbClr val="FFFFFF"/>
                        </a:solidFill>
                        <a:effectLst/>
                        <a:latin typeface="District Light" charset="0"/>
                        <a:ea typeface="Times New Roman"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1102D"/>
                    </a:solidFill>
                  </a:tcPr>
                </a:tc>
                <a:tc>
                  <a:txBody>
                    <a:bodyPr/>
                    <a:lstStyle/>
                    <a:p>
                      <a:pPr marL="0" marR="0" lvl="0" indent="0" algn="l" defTabSz="914400" rtl="0" eaLnBrk="1" fontAlgn="base" latinLnBrk="0" hangingPunct="1">
                        <a:lnSpc>
                          <a:spcPct val="100000"/>
                        </a:lnSpc>
                        <a:spcBef>
                          <a:spcPts val="300"/>
                        </a:spcBef>
                        <a:spcAft>
                          <a:spcPts val="300"/>
                        </a:spcAft>
                        <a:buClrTx/>
                        <a:buSzTx/>
                        <a:buFontTx/>
                        <a:buNone/>
                        <a:tabLst>
                          <a:tab pos="0" algn="l"/>
                        </a:tabLst>
                      </a:pPr>
                      <a:r>
                        <a:rPr kumimoji="0" lang="en-US" sz="900" b="0" i="0" u="none" strike="noStrike" cap="none" normalizeH="0" baseline="0">
                          <a:ln>
                            <a:noFill/>
                          </a:ln>
                          <a:solidFill>
                            <a:srgbClr val="FFFFFF"/>
                          </a:solidFill>
                          <a:effectLst/>
                          <a:latin typeface="District Light" charset="0"/>
                          <a:ea typeface="ＭＳ Ｐゴシック" charset="0"/>
                          <a:cs typeface="District Light" charset="0"/>
                        </a:rPr>
                        <a:t>Bdrms</a:t>
                      </a:r>
                      <a:endParaRPr kumimoji="0" lang="en-US" sz="900" b="1" i="0" u="none" strike="noStrike" cap="none" normalizeH="0" baseline="0">
                        <a:ln>
                          <a:noFill/>
                        </a:ln>
                        <a:solidFill>
                          <a:srgbClr val="FFFFFF"/>
                        </a:solidFill>
                        <a:effectLst/>
                        <a:latin typeface="District Light" charset="0"/>
                        <a:ea typeface="Times New Roman"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1102D"/>
                    </a:solidFill>
                  </a:tcPr>
                </a:tc>
                <a:tc>
                  <a:txBody>
                    <a:bodyPr/>
                    <a:lstStyle/>
                    <a:p>
                      <a:pPr marL="0" marR="0" lvl="0" indent="0" algn="l" defTabSz="914400" rtl="0" eaLnBrk="1" fontAlgn="base" latinLnBrk="0" hangingPunct="1">
                        <a:lnSpc>
                          <a:spcPct val="100000"/>
                        </a:lnSpc>
                        <a:spcBef>
                          <a:spcPts val="300"/>
                        </a:spcBef>
                        <a:spcAft>
                          <a:spcPts val="300"/>
                        </a:spcAft>
                        <a:buClrTx/>
                        <a:buSzTx/>
                        <a:buFontTx/>
                        <a:buNone/>
                        <a:tabLst>
                          <a:tab pos="0" algn="l"/>
                        </a:tabLst>
                      </a:pPr>
                      <a:r>
                        <a:rPr kumimoji="0" lang="en-US" sz="900" b="0" i="0" u="none" strike="noStrike" cap="none" normalizeH="0" baseline="0">
                          <a:ln>
                            <a:noFill/>
                          </a:ln>
                          <a:solidFill>
                            <a:srgbClr val="FFFFFF"/>
                          </a:solidFill>
                          <a:effectLst/>
                          <a:latin typeface="District Light" charset="0"/>
                          <a:ea typeface="ＭＳ Ｐゴシック" charset="0"/>
                          <a:cs typeface="District Light" charset="0"/>
                        </a:rPr>
                        <a:t>Baths</a:t>
                      </a:r>
                      <a:endParaRPr kumimoji="0" lang="en-US" sz="900" b="1" i="0" u="none" strike="noStrike" cap="none" normalizeH="0" baseline="0">
                        <a:ln>
                          <a:noFill/>
                        </a:ln>
                        <a:solidFill>
                          <a:srgbClr val="FFFFFF"/>
                        </a:solidFill>
                        <a:effectLst/>
                        <a:latin typeface="District Light" charset="0"/>
                        <a:ea typeface="Times New Roman"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1102D"/>
                    </a:solidFill>
                  </a:tcPr>
                </a:tc>
                <a:tc>
                  <a:txBody>
                    <a:bodyPr/>
                    <a:lstStyle/>
                    <a:p>
                      <a:pPr marL="0" marR="0" lvl="0" indent="0" algn="l" defTabSz="914400" rtl="0" eaLnBrk="1" fontAlgn="base" latinLnBrk="0" hangingPunct="1">
                        <a:lnSpc>
                          <a:spcPct val="100000"/>
                        </a:lnSpc>
                        <a:spcBef>
                          <a:spcPts val="300"/>
                        </a:spcBef>
                        <a:spcAft>
                          <a:spcPts val="300"/>
                        </a:spcAft>
                        <a:buClrTx/>
                        <a:buSzTx/>
                        <a:buFontTx/>
                        <a:buNone/>
                        <a:tabLst>
                          <a:tab pos="0" algn="l"/>
                        </a:tabLst>
                      </a:pPr>
                      <a:r>
                        <a:rPr kumimoji="0" lang="en-US" sz="900" b="0" i="0" u="none" strike="noStrike" cap="none" normalizeH="0" baseline="0">
                          <a:ln>
                            <a:noFill/>
                          </a:ln>
                          <a:solidFill>
                            <a:srgbClr val="FFFFFF"/>
                          </a:solidFill>
                          <a:effectLst/>
                          <a:latin typeface="District Light" charset="0"/>
                          <a:ea typeface="ＭＳ Ｐゴシック" charset="0"/>
                          <a:cs typeface="District Light" charset="0"/>
                        </a:rPr>
                        <a:t>Gar</a:t>
                      </a:r>
                      <a:endParaRPr kumimoji="0" lang="en-US" sz="900" b="1" i="0" u="none" strike="noStrike" cap="none" normalizeH="0" baseline="0">
                        <a:ln>
                          <a:noFill/>
                        </a:ln>
                        <a:solidFill>
                          <a:srgbClr val="FFFFFF"/>
                        </a:solidFill>
                        <a:effectLst/>
                        <a:latin typeface="District Light" charset="0"/>
                        <a:ea typeface="Times New Roman"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1102D"/>
                    </a:solidFill>
                  </a:tcPr>
                </a:tc>
                <a:tc>
                  <a:txBody>
                    <a:bodyPr/>
                    <a:lstStyle/>
                    <a:p>
                      <a:pPr marL="0" marR="0" lvl="0" indent="0" algn="l" defTabSz="914400" rtl="0" eaLnBrk="1" fontAlgn="base" latinLnBrk="0" hangingPunct="1">
                        <a:lnSpc>
                          <a:spcPct val="100000"/>
                        </a:lnSpc>
                        <a:spcBef>
                          <a:spcPts val="300"/>
                        </a:spcBef>
                        <a:spcAft>
                          <a:spcPts val="300"/>
                        </a:spcAft>
                        <a:buClrTx/>
                        <a:buSzTx/>
                        <a:buFontTx/>
                        <a:buNone/>
                        <a:tabLst>
                          <a:tab pos="0" algn="l"/>
                        </a:tabLst>
                      </a:pPr>
                      <a:r>
                        <a:rPr kumimoji="0" lang="en-US" sz="900" b="0" i="0" u="none" strike="noStrike" cap="none" normalizeH="0" baseline="0">
                          <a:ln>
                            <a:noFill/>
                          </a:ln>
                          <a:solidFill>
                            <a:srgbClr val="FFFFFF"/>
                          </a:solidFill>
                          <a:effectLst/>
                          <a:latin typeface="District Light" charset="0"/>
                          <a:ea typeface="ＭＳ Ｐゴシック" charset="0"/>
                          <a:cs typeface="District Light" charset="0"/>
                        </a:rPr>
                        <a:t>Age</a:t>
                      </a:r>
                      <a:endParaRPr kumimoji="0" lang="en-US" sz="900" b="1" i="0" u="none" strike="noStrike" cap="none" normalizeH="0" baseline="0">
                        <a:ln>
                          <a:noFill/>
                        </a:ln>
                        <a:solidFill>
                          <a:srgbClr val="FFFFFF"/>
                        </a:solidFill>
                        <a:effectLst/>
                        <a:latin typeface="District Light" charset="0"/>
                        <a:ea typeface="Times New Roman"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1102D"/>
                    </a:solidFill>
                  </a:tcPr>
                </a:tc>
                <a:tc>
                  <a:txBody>
                    <a:bodyPr/>
                    <a:lstStyle/>
                    <a:p>
                      <a:pPr marL="0" marR="0" lvl="0" indent="0" algn="l" defTabSz="914400" rtl="0" eaLnBrk="1" fontAlgn="base" latinLnBrk="0" hangingPunct="1">
                        <a:lnSpc>
                          <a:spcPct val="100000"/>
                        </a:lnSpc>
                        <a:spcBef>
                          <a:spcPts val="300"/>
                        </a:spcBef>
                        <a:spcAft>
                          <a:spcPts val="300"/>
                        </a:spcAft>
                        <a:buClrTx/>
                        <a:buSzTx/>
                        <a:buFontTx/>
                        <a:buNone/>
                        <a:tabLst>
                          <a:tab pos="0" algn="l"/>
                        </a:tabLst>
                      </a:pPr>
                      <a:r>
                        <a:rPr kumimoji="0" lang="en-US" sz="900" b="0" i="0" u="none" strike="noStrike" cap="none" normalizeH="0" baseline="0" dirty="0" smtClean="0">
                          <a:ln>
                            <a:noFill/>
                          </a:ln>
                          <a:solidFill>
                            <a:srgbClr val="FFFFFF"/>
                          </a:solidFill>
                          <a:effectLst/>
                          <a:latin typeface="District Light" charset="0"/>
                          <a:ea typeface="ＭＳ Ｐゴシック" charset="0"/>
                        </a:rPr>
                        <a:t>Size</a:t>
                      </a:r>
                      <a:endParaRPr kumimoji="0" lang="en-US" sz="900" b="1" i="0" u="none" strike="noStrike" cap="none" normalizeH="0" baseline="0" dirty="0">
                        <a:ln>
                          <a:noFill/>
                        </a:ln>
                        <a:solidFill>
                          <a:srgbClr val="FFFFFF"/>
                        </a:solidFill>
                        <a:effectLst/>
                        <a:latin typeface="District Light" charset="0"/>
                        <a:ea typeface="Times New Roman"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1102D"/>
                    </a:solidFill>
                  </a:tcPr>
                </a:tc>
                <a:tc>
                  <a:txBody>
                    <a:bodyPr/>
                    <a:lstStyle/>
                    <a:p>
                      <a:pPr marL="0" marR="0" lvl="0" indent="0" algn="l" defTabSz="914400" rtl="0" eaLnBrk="1" fontAlgn="base" latinLnBrk="0" hangingPunct="1">
                        <a:lnSpc>
                          <a:spcPct val="100000"/>
                        </a:lnSpc>
                        <a:spcBef>
                          <a:spcPts val="300"/>
                        </a:spcBef>
                        <a:spcAft>
                          <a:spcPts val="300"/>
                        </a:spcAft>
                        <a:buClrTx/>
                        <a:buSzTx/>
                        <a:buFontTx/>
                        <a:buNone/>
                        <a:tabLst>
                          <a:tab pos="0" algn="l"/>
                        </a:tabLst>
                      </a:pPr>
                      <a:r>
                        <a:rPr kumimoji="0" lang="en-US" sz="900" b="0" i="0" u="none" strike="noStrike" cap="none" normalizeH="0" baseline="0">
                          <a:ln>
                            <a:noFill/>
                          </a:ln>
                          <a:solidFill>
                            <a:srgbClr val="FFFFFF"/>
                          </a:solidFill>
                          <a:effectLst/>
                          <a:latin typeface="District Light" charset="0"/>
                          <a:ea typeface="ＭＳ Ｐゴシック" charset="0"/>
                          <a:cs typeface="District Light" charset="0"/>
                        </a:rPr>
                        <a:t>Terms</a:t>
                      </a:r>
                      <a:endParaRPr kumimoji="0" lang="en-US" sz="900" b="1" i="0" u="none" strike="noStrike" cap="none" normalizeH="0" baseline="0">
                        <a:ln>
                          <a:noFill/>
                        </a:ln>
                        <a:solidFill>
                          <a:srgbClr val="FFFFFF"/>
                        </a:solidFill>
                        <a:effectLst/>
                        <a:latin typeface="District Light" charset="0"/>
                        <a:ea typeface="Times New Roman"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1102D"/>
                    </a:solidFill>
                  </a:tcPr>
                </a:tc>
                <a:tc>
                  <a:txBody>
                    <a:bodyPr/>
                    <a:lstStyle/>
                    <a:p>
                      <a:pPr marL="0" marR="0" lvl="0" indent="0" algn="l" defTabSz="914400" rtl="0" eaLnBrk="1" fontAlgn="base" latinLnBrk="0" hangingPunct="1">
                        <a:lnSpc>
                          <a:spcPct val="100000"/>
                        </a:lnSpc>
                        <a:spcBef>
                          <a:spcPts val="300"/>
                        </a:spcBef>
                        <a:spcAft>
                          <a:spcPts val="300"/>
                        </a:spcAft>
                        <a:buClrTx/>
                        <a:buSzTx/>
                        <a:buFontTx/>
                        <a:buNone/>
                        <a:tabLst>
                          <a:tab pos="0" algn="l"/>
                        </a:tabLst>
                      </a:pPr>
                      <a:r>
                        <a:rPr kumimoji="0" lang="en-US" sz="900" b="0" i="0" u="none" strike="noStrike" cap="none" normalizeH="0" baseline="0">
                          <a:ln>
                            <a:noFill/>
                          </a:ln>
                          <a:solidFill>
                            <a:srgbClr val="FFFFFF"/>
                          </a:solidFill>
                          <a:effectLst/>
                          <a:latin typeface="District Light" charset="0"/>
                          <a:ea typeface="ＭＳ Ｐゴシック" charset="0"/>
                          <a:cs typeface="District Light" charset="0"/>
                        </a:rPr>
                        <a:t>Dys/Mkt</a:t>
                      </a:r>
                      <a:endParaRPr kumimoji="0" lang="en-US" sz="900" b="1" i="0" u="none" strike="noStrike" cap="none" normalizeH="0" baseline="0">
                        <a:ln>
                          <a:noFill/>
                        </a:ln>
                        <a:solidFill>
                          <a:srgbClr val="FFFFFF"/>
                        </a:solidFill>
                        <a:effectLst/>
                        <a:latin typeface="District Light" charset="0"/>
                        <a:ea typeface="Times New Roman"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1102D"/>
                    </a:solidFill>
                  </a:tcPr>
                </a:tc>
                <a:tc>
                  <a:txBody>
                    <a:bodyPr/>
                    <a:lstStyle/>
                    <a:p>
                      <a:pPr marL="0" marR="0" lvl="0" indent="0" algn="l" defTabSz="914400" rtl="0" eaLnBrk="1" fontAlgn="base" latinLnBrk="0" hangingPunct="1">
                        <a:lnSpc>
                          <a:spcPct val="100000"/>
                        </a:lnSpc>
                        <a:spcBef>
                          <a:spcPts val="300"/>
                        </a:spcBef>
                        <a:spcAft>
                          <a:spcPts val="300"/>
                        </a:spcAft>
                        <a:buClrTx/>
                        <a:buSzTx/>
                        <a:buFontTx/>
                        <a:buNone/>
                        <a:tabLst>
                          <a:tab pos="0" algn="l"/>
                        </a:tabLst>
                      </a:pPr>
                      <a:r>
                        <a:rPr kumimoji="0" lang="en-US" sz="900" b="0" i="0" u="none" strike="noStrike" cap="none" normalizeH="0" baseline="0">
                          <a:ln>
                            <a:noFill/>
                          </a:ln>
                          <a:solidFill>
                            <a:srgbClr val="FFFFFF"/>
                          </a:solidFill>
                          <a:effectLst/>
                          <a:latin typeface="District Light" charset="0"/>
                          <a:ea typeface="ＭＳ Ｐゴシック" charset="0"/>
                          <a:cs typeface="District Light" charset="0"/>
                        </a:rPr>
                        <a:t>List $</a:t>
                      </a:r>
                      <a:endParaRPr kumimoji="0" lang="en-US" sz="900" b="1" i="0" u="none" strike="noStrike" cap="none" normalizeH="0" baseline="0">
                        <a:ln>
                          <a:noFill/>
                        </a:ln>
                        <a:solidFill>
                          <a:srgbClr val="FFFFFF"/>
                        </a:solidFill>
                        <a:effectLst/>
                        <a:latin typeface="District Light" charset="0"/>
                        <a:ea typeface="Times New Roman"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1102D"/>
                    </a:solidFill>
                  </a:tcPr>
                </a:tc>
                <a:tc>
                  <a:txBody>
                    <a:bodyPr/>
                    <a:lstStyle/>
                    <a:p>
                      <a:pPr marL="0" marR="0" lvl="0" indent="0" algn="l" defTabSz="914400" rtl="0" eaLnBrk="1" fontAlgn="base" latinLnBrk="0" hangingPunct="1">
                        <a:lnSpc>
                          <a:spcPct val="100000"/>
                        </a:lnSpc>
                        <a:spcBef>
                          <a:spcPts val="300"/>
                        </a:spcBef>
                        <a:spcAft>
                          <a:spcPts val="300"/>
                        </a:spcAft>
                        <a:buClrTx/>
                        <a:buSzTx/>
                        <a:buFontTx/>
                        <a:buNone/>
                        <a:tabLst>
                          <a:tab pos="0" algn="l"/>
                        </a:tabLst>
                      </a:pPr>
                      <a:r>
                        <a:rPr kumimoji="0" lang="en-US" sz="900" b="0" i="0" u="none" strike="noStrike" cap="none" normalizeH="0" baseline="0">
                          <a:ln>
                            <a:noFill/>
                          </a:ln>
                          <a:solidFill>
                            <a:srgbClr val="FFFFFF"/>
                          </a:solidFill>
                          <a:effectLst/>
                          <a:latin typeface="District Light" charset="0"/>
                          <a:ea typeface="ＭＳ Ｐゴシック" charset="0"/>
                          <a:cs typeface="District Light" charset="0"/>
                        </a:rPr>
                        <a:t>Sale $</a:t>
                      </a:r>
                      <a:endParaRPr kumimoji="0" lang="en-US" sz="900" b="1" i="0" u="none" strike="noStrike" cap="none" normalizeH="0" baseline="0">
                        <a:ln>
                          <a:noFill/>
                        </a:ln>
                        <a:solidFill>
                          <a:srgbClr val="FFFFFF"/>
                        </a:solidFill>
                        <a:effectLst/>
                        <a:latin typeface="District Light" charset="0"/>
                        <a:ea typeface="Times New Roman"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1102D"/>
                    </a:solidFill>
                  </a:tcPr>
                </a:tc>
                <a:tc>
                  <a:txBody>
                    <a:bodyPr/>
                    <a:lstStyle/>
                    <a:p>
                      <a:pPr marL="0" marR="0" lvl="0" indent="0" algn="l" defTabSz="914400" rtl="0" eaLnBrk="1" fontAlgn="base" latinLnBrk="0" hangingPunct="1">
                        <a:lnSpc>
                          <a:spcPct val="100000"/>
                        </a:lnSpc>
                        <a:spcBef>
                          <a:spcPts val="300"/>
                        </a:spcBef>
                        <a:spcAft>
                          <a:spcPts val="300"/>
                        </a:spcAft>
                        <a:buClrTx/>
                        <a:buSzTx/>
                        <a:buFontTx/>
                        <a:buNone/>
                        <a:tabLst>
                          <a:tab pos="0" algn="l"/>
                        </a:tabLst>
                      </a:pPr>
                      <a:r>
                        <a:rPr kumimoji="0" lang="en-US" sz="900" b="0" i="0" u="none" strike="noStrike" cap="none" normalizeH="0" baseline="0">
                          <a:ln>
                            <a:noFill/>
                          </a:ln>
                          <a:solidFill>
                            <a:srgbClr val="FFFFFF"/>
                          </a:solidFill>
                          <a:effectLst/>
                          <a:latin typeface="District Light" charset="0"/>
                          <a:ea typeface="ＭＳ Ｐゴシック" charset="0"/>
                          <a:cs typeface="District Light" charset="0"/>
                        </a:rPr>
                        <a:t>Remarks</a:t>
                      </a:r>
                      <a:endParaRPr kumimoji="0" lang="en-US" sz="900" b="1" i="0" u="none" strike="noStrike" cap="none" normalizeH="0" baseline="0">
                        <a:ln>
                          <a:noFill/>
                        </a:ln>
                        <a:solidFill>
                          <a:srgbClr val="FFFFFF"/>
                        </a:solidFill>
                        <a:effectLst/>
                        <a:latin typeface="District Light" charset="0"/>
                        <a:ea typeface="Times New Roman"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1102D"/>
                    </a:solidFill>
                  </a:tcPr>
                </a:tc>
                <a:extLst>
                  <a:ext uri="{0D108BD9-81ED-4DB2-BD59-A6C34878D82A}">
                    <a16:rowId xmlns:a16="http://schemas.microsoft.com/office/drawing/2014/main" val="10000"/>
                  </a:ext>
                </a:extLst>
              </a:tr>
              <a:tr h="14249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r>
                        <a:rPr kumimoji="0" lang="en-US" sz="900" b="1" i="0" u="none" strike="noStrike" cap="none" normalizeH="0" baseline="0" dirty="0" smtClean="0">
                          <a:ln>
                            <a:noFill/>
                          </a:ln>
                          <a:solidFill>
                            <a:srgbClr val="000000"/>
                          </a:solidFill>
                          <a:effectLst/>
                          <a:latin typeface="Arial" charset="0"/>
                          <a:ea typeface="Times New Roman" charset="0"/>
                          <a:cs typeface="Arial" charset="0"/>
                        </a:rPr>
                        <a:t>5,189,000</a:t>
                      </a:r>
                      <a:endParaRPr kumimoji="0" lang="en-US" sz="900" b="1" i="0" u="none" strike="noStrike" cap="none" normalizeH="0" baseline="0" dirty="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249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249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249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dirty="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1755991338"/>
              </p:ext>
            </p:extLst>
          </p:nvPr>
        </p:nvGraphicFramePr>
        <p:xfrm>
          <a:off x="647700" y="6324600"/>
          <a:ext cx="6217920" cy="712470"/>
        </p:xfrm>
        <a:graphic>
          <a:graphicData uri="http://schemas.openxmlformats.org/drawingml/2006/table">
            <a:tbl>
              <a:tblPr/>
              <a:tblGrid>
                <a:gridCol w="1036320">
                  <a:extLst>
                    <a:ext uri="{9D8B030D-6E8A-4147-A177-3AD203B41FA5}">
                      <a16:colId xmlns:a16="http://schemas.microsoft.com/office/drawing/2014/main" val="20000"/>
                    </a:ext>
                  </a:extLst>
                </a:gridCol>
                <a:gridCol w="518160">
                  <a:extLst>
                    <a:ext uri="{9D8B030D-6E8A-4147-A177-3AD203B41FA5}">
                      <a16:colId xmlns:a16="http://schemas.microsoft.com/office/drawing/2014/main" val="20001"/>
                    </a:ext>
                  </a:extLst>
                </a:gridCol>
                <a:gridCol w="453390">
                  <a:extLst>
                    <a:ext uri="{9D8B030D-6E8A-4147-A177-3AD203B41FA5}">
                      <a16:colId xmlns:a16="http://schemas.microsoft.com/office/drawing/2014/main" val="20002"/>
                    </a:ext>
                  </a:extLst>
                </a:gridCol>
                <a:gridCol w="388620">
                  <a:extLst>
                    <a:ext uri="{9D8B030D-6E8A-4147-A177-3AD203B41FA5}">
                      <a16:colId xmlns:a16="http://schemas.microsoft.com/office/drawing/2014/main" val="20003"/>
                    </a:ext>
                  </a:extLst>
                </a:gridCol>
                <a:gridCol w="388620">
                  <a:extLst>
                    <a:ext uri="{9D8B030D-6E8A-4147-A177-3AD203B41FA5}">
                      <a16:colId xmlns:a16="http://schemas.microsoft.com/office/drawing/2014/main" val="20004"/>
                    </a:ext>
                  </a:extLst>
                </a:gridCol>
                <a:gridCol w="453390">
                  <a:extLst>
                    <a:ext uri="{9D8B030D-6E8A-4147-A177-3AD203B41FA5}">
                      <a16:colId xmlns:a16="http://schemas.microsoft.com/office/drawing/2014/main" val="20005"/>
                    </a:ext>
                  </a:extLst>
                </a:gridCol>
                <a:gridCol w="518160">
                  <a:extLst>
                    <a:ext uri="{9D8B030D-6E8A-4147-A177-3AD203B41FA5}">
                      <a16:colId xmlns:a16="http://schemas.microsoft.com/office/drawing/2014/main" val="20006"/>
                    </a:ext>
                  </a:extLst>
                </a:gridCol>
                <a:gridCol w="647700">
                  <a:extLst>
                    <a:ext uri="{9D8B030D-6E8A-4147-A177-3AD203B41FA5}">
                      <a16:colId xmlns:a16="http://schemas.microsoft.com/office/drawing/2014/main" val="20007"/>
                    </a:ext>
                  </a:extLst>
                </a:gridCol>
                <a:gridCol w="453390">
                  <a:extLst>
                    <a:ext uri="{9D8B030D-6E8A-4147-A177-3AD203B41FA5}">
                      <a16:colId xmlns:a16="http://schemas.microsoft.com/office/drawing/2014/main" val="20008"/>
                    </a:ext>
                  </a:extLst>
                </a:gridCol>
                <a:gridCol w="742950">
                  <a:extLst>
                    <a:ext uri="{9D8B030D-6E8A-4147-A177-3AD203B41FA5}">
                      <a16:colId xmlns:a16="http://schemas.microsoft.com/office/drawing/2014/main" val="20009"/>
                    </a:ext>
                  </a:extLst>
                </a:gridCol>
                <a:gridCol w="617220">
                  <a:extLst>
                    <a:ext uri="{9D8B030D-6E8A-4147-A177-3AD203B41FA5}">
                      <a16:colId xmlns:a16="http://schemas.microsoft.com/office/drawing/2014/main" val="20010"/>
                    </a:ext>
                  </a:extLst>
                </a:gridCol>
              </a:tblGrid>
              <a:tr h="142494">
                <a:tc>
                  <a:txBody>
                    <a:bodyPr/>
                    <a:lstStyle/>
                    <a:p>
                      <a:pPr marL="0" marR="0" lvl="0" indent="0" algn="l" defTabSz="914400" rtl="0" eaLnBrk="1" fontAlgn="base" latinLnBrk="0" hangingPunct="1">
                        <a:lnSpc>
                          <a:spcPct val="100000"/>
                        </a:lnSpc>
                        <a:spcBef>
                          <a:spcPts val="300"/>
                        </a:spcBef>
                        <a:spcAft>
                          <a:spcPts val="300"/>
                        </a:spcAft>
                        <a:buClrTx/>
                        <a:buSzTx/>
                        <a:buFontTx/>
                        <a:buNone/>
                        <a:tabLst>
                          <a:tab pos="0" algn="l"/>
                        </a:tabLst>
                      </a:pPr>
                      <a:r>
                        <a:rPr kumimoji="0" lang="en-US" sz="900" b="0" i="0" u="none" strike="noStrike" cap="none" normalizeH="0" baseline="0">
                          <a:ln>
                            <a:noFill/>
                          </a:ln>
                          <a:solidFill>
                            <a:srgbClr val="FFFFFF"/>
                          </a:solidFill>
                          <a:effectLst/>
                          <a:latin typeface="District Light" charset="0"/>
                          <a:ea typeface="ＭＳ Ｐゴシック" charset="0"/>
                          <a:cs typeface="District Light" charset="0"/>
                        </a:rPr>
                        <a:t>Address</a:t>
                      </a:r>
                      <a:endParaRPr kumimoji="0" lang="en-US" sz="900" b="1" i="0" u="none" strike="noStrike" cap="none" normalizeH="0" baseline="0">
                        <a:ln>
                          <a:noFill/>
                        </a:ln>
                        <a:solidFill>
                          <a:srgbClr val="FFFFFF"/>
                        </a:solidFill>
                        <a:effectLst/>
                        <a:latin typeface="District Light" charset="0"/>
                        <a:ea typeface="Times New Roman"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1102D"/>
                    </a:solidFill>
                  </a:tcPr>
                </a:tc>
                <a:tc>
                  <a:txBody>
                    <a:bodyPr/>
                    <a:lstStyle/>
                    <a:p>
                      <a:pPr marL="0" marR="0" lvl="0" indent="0" algn="l" defTabSz="914400" rtl="0" eaLnBrk="1" fontAlgn="base" latinLnBrk="0" hangingPunct="1">
                        <a:lnSpc>
                          <a:spcPct val="100000"/>
                        </a:lnSpc>
                        <a:spcBef>
                          <a:spcPts val="300"/>
                        </a:spcBef>
                        <a:spcAft>
                          <a:spcPts val="300"/>
                        </a:spcAft>
                        <a:buClrTx/>
                        <a:buSzTx/>
                        <a:buFontTx/>
                        <a:buNone/>
                        <a:tabLst>
                          <a:tab pos="0" algn="l"/>
                        </a:tabLst>
                      </a:pPr>
                      <a:r>
                        <a:rPr kumimoji="0" lang="en-US" sz="900" b="0" i="0" u="none" strike="noStrike" cap="none" normalizeH="0" baseline="0">
                          <a:ln>
                            <a:noFill/>
                          </a:ln>
                          <a:solidFill>
                            <a:srgbClr val="FFFFFF"/>
                          </a:solidFill>
                          <a:effectLst/>
                          <a:latin typeface="District Light" charset="0"/>
                          <a:ea typeface="ＭＳ Ｐゴシック" charset="0"/>
                          <a:cs typeface="District Light" charset="0"/>
                        </a:rPr>
                        <a:t>Bdrms</a:t>
                      </a:r>
                      <a:endParaRPr kumimoji="0" lang="en-US" sz="900" b="1" i="0" u="none" strike="noStrike" cap="none" normalizeH="0" baseline="0">
                        <a:ln>
                          <a:noFill/>
                        </a:ln>
                        <a:solidFill>
                          <a:srgbClr val="FFFFFF"/>
                        </a:solidFill>
                        <a:effectLst/>
                        <a:latin typeface="District Light" charset="0"/>
                        <a:ea typeface="Times New Roman"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1102D"/>
                    </a:solidFill>
                  </a:tcPr>
                </a:tc>
                <a:tc>
                  <a:txBody>
                    <a:bodyPr/>
                    <a:lstStyle/>
                    <a:p>
                      <a:pPr marL="0" marR="0" lvl="0" indent="0" algn="l" defTabSz="914400" rtl="0" eaLnBrk="1" fontAlgn="base" latinLnBrk="0" hangingPunct="1">
                        <a:lnSpc>
                          <a:spcPct val="100000"/>
                        </a:lnSpc>
                        <a:spcBef>
                          <a:spcPts val="300"/>
                        </a:spcBef>
                        <a:spcAft>
                          <a:spcPts val="300"/>
                        </a:spcAft>
                        <a:buClrTx/>
                        <a:buSzTx/>
                        <a:buFontTx/>
                        <a:buNone/>
                        <a:tabLst>
                          <a:tab pos="0" algn="l"/>
                        </a:tabLst>
                      </a:pPr>
                      <a:r>
                        <a:rPr kumimoji="0" lang="en-US" sz="900" b="0" i="0" u="none" strike="noStrike" cap="none" normalizeH="0" baseline="0">
                          <a:ln>
                            <a:noFill/>
                          </a:ln>
                          <a:solidFill>
                            <a:srgbClr val="FFFFFF"/>
                          </a:solidFill>
                          <a:effectLst/>
                          <a:latin typeface="District Light" charset="0"/>
                          <a:ea typeface="ＭＳ Ｐゴシック" charset="0"/>
                          <a:cs typeface="District Light" charset="0"/>
                        </a:rPr>
                        <a:t>Baths</a:t>
                      </a:r>
                      <a:endParaRPr kumimoji="0" lang="en-US" sz="900" b="1" i="0" u="none" strike="noStrike" cap="none" normalizeH="0" baseline="0">
                        <a:ln>
                          <a:noFill/>
                        </a:ln>
                        <a:solidFill>
                          <a:srgbClr val="FFFFFF"/>
                        </a:solidFill>
                        <a:effectLst/>
                        <a:latin typeface="District Light" charset="0"/>
                        <a:ea typeface="Times New Roman"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1102D"/>
                    </a:solidFill>
                  </a:tcPr>
                </a:tc>
                <a:tc>
                  <a:txBody>
                    <a:bodyPr/>
                    <a:lstStyle/>
                    <a:p>
                      <a:pPr marL="0" marR="0" lvl="0" indent="0" algn="l" defTabSz="914400" rtl="0" eaLnBrk="1" fontAlgn="base" latinLnBrk="0" hangingPunct="1">
                        <a:lnSpc>
                          <a:spcPct val="100000"/>
                        </a:lnSpc>
                        <a:spcBef>
                          <a:spcPts val="300"/>
                        </a:spcBef>
                        <a:spcAft>
                          <a:spcPts val="300"/>
                        </a:spcAft>
                        <a:buClrTx/>
                        <a:buSzTx/>
                        <a:buFontTx/>
                        <a:buNone/>
                        <a:tabLst>
                          <a:tab pos="0" algn="l"/>
                        </a:tabLst>
                      </a:pPr>
                      <a:r>
                        <a:rPr kumimoji="0" lang="en-US" sz="900" b="0" i="0" u="none" strike="noStrike" cap="none" normalizeH="0" baseline="0">
                          <a:ln>
                            <a:noFill/>
                          </a:ln>
                          <a:solidFill>
                            <a:srgbClr val="FFFFFF"/>
                          </a:solidFill>
                          <a:effectLst/>
                          <a:latin typeface="District Light" charset="0"/>
                          <a:ea typeface="ＭＳ Ｐゴシック" charset="0"/>
                          <a:cs typeface="District Light" charset="0"/>
                        </a:rPr>
                        <a:t>Gar</a:t>
                      </a:r>
                      <a:endParaRPr kumimoji="0" lang="en-US" sz="900" b="1" i="0" u="none" strike="noStrike" cap="none" normalizeH="0" baseline="0">
                        <a:ln>
                          <a:noFill/>
                        </a:ln>
                        <a:solidFill>
                          <a:srgbClr val="FFFFFF"/>
                        </a:solidFill>
                        <a:effectLst/>
                        <a:latin typeface="District Light" charset="0"/>
                        <a:ea typeface="Times New Roman"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1102D"/>
                    </a:solidFill>
                  </a:tcPr>
                </a:tc>
                <a:tc>
                  <a:txBody>
                    <a:bodyPr/>
                    <a:lstStyle/>
                    <a:p>
                      <a:pPr marL="0" marR="0" lvl="0" indent="0" algn="l" defTabSz="914400" rtl="0" eaLnBrk="1" fontAlgn="base" latinLnBrk="0" hangingPunct="1">
                        <a:lnSpc>
                          <a:spcPct val="100000"/>
                        </a:lnSpc>
                        <a:spcBef>
                          <a:spcPts val="300"/>
                        </a:spcBef>
                        <a:spcAft>
                          <a:spcPts val="300"/>
                        </a:spcAft>
                        <a:buClrTx/>
                        <a:buSzTx/>
                        <a:buFontTx/>
                        <a:buNone/>
                        <a:tabLst>
                          <a:tab pos="0" algn="l"/>
                        </a:tabLst>
                      </a:pPr>
                      <a:r>
                        <a:rPr kumimoji="0" lang="en-US" sz="900" b="0" i="0" u="none" strike="noStrike" cap="none" normalizeH="0" baseline="0">
                          <a:ln>
                            <a:noFill/>
                          </a:ln>
                          <a:solidFill>
                            <a:srgbClr val="FFFFFF"/>
                          </a:solidFill>
                          <a:effectLst/>
                          <a:latin typeface="District Light" charset="0"/>
                          <a:ea typeface="ＭＳ Ｐゴシック" charset="0"/>
                          <a:cs typeface="District Light" charset="0"/>
                        </a:rPr>
                        <a:t>Age</a:t>
                      </a:r>
                      <a:endParaRPr kumimoji="0" lang="en-US" sz="900" b="1" i="0" u="none" strike="noStrike" cap="none" normalizeH="0" baseline="0">
                        <a:ln>
                          <a:noFill/>
                        </a:ln>
                        <a:solidFill>
                          <a:srgbClr val="FFFFFF"/>
                        </a:solidFill>
                        <a:effectLst/>
                        <a:latin typeface="District Light" charset="0"/>
                        <a:ea typeface="Times New Roman"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1102D"/>
                    </a:solidFill>
                  </a:tcPr>
                </a:tc>
                <a:tc>
                  <a:txBody>
                    <a:bodyPr/>
                    <a:lstStyle/>
                    <a:p>
                      <a:pPr marL="0" marR="0" lvl="0" indent="0" algn="l" defTabSz="914400" rtl="0" eaLnBrk="1" fontAlgn="base" latinLnBrk="0" hangingPunct="1">
                        <a:lnSpc>
                          <a:spcPct val="100000"/>
                        </a:lnSpc>
                        <a:spcBef>
                          <a:spcPts val="300"/>
                        </a:spcBef>
                        <a:spcAft>
                          <a:spcPts val="300"/>
                        </a:spcAft>
                        <a:buClrTx/>
                        <a:buSzTx/>
                        <a:buFontTx/>
                        <a:buNone/>
                        <a:tabLst>
                          <a:tab pos="0" algn="l"/>
                        </a:tabLst>
                      </a:pPr>
                      <a:r>
                        <a:rPr kumimoji="0" lang="en-US" sz="900" b="0" i="0" u="none" strike="noStrike" cap="none" normalizeH="0" baseline="0" dirty="0" smtClean="0">
                          <a:ln>
                            <a:noFill/>
                          </a:ln>
                          <a:solidFill>
                            <a:srgbClr val="FFFFFF"/>
                          </a:solidFill>
                          <a:effectLst/>
                          <a:latin typeface="District Light" charset="0"/>
                          <a:ea typeface="ＭＳ Ｐゴシック" charset="0"/>
                          <a:cs typeface="District Light" charset="0"/>
                        </a:rPr>
                        <a:t>Size</a:t>
                      </a:r>
                      <a:endParaRPr kumimoji="0" lang="en-US" sz="900" b="1" i="0" u="none" strike="noStrike" cap="none" normalizeH="0" baseline="0" dirty="0">
                        <a:ln>
                          <a:noFill/>
                        </a:ln>
                        <a:solidFill>
                          <a:srgbClr val="FFFFFF"/>
                        </a:solidFill>
                        <a:effectLst/>
                        <a:latin typeface="District Light" charset="0"/>
                        <a:ea typeface="Times New Roman"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1102D"/>
                    </a:solidFill>
                  </a:tcPr>
                </a:tc>
                <a:tc>
                  <a:txBody>
                    <a:bodyPr/>
                    <a:lstStyle/>
                    <a:p>
                      <a:pPr marL="0" marR="0" lvl="0" indent="0" algn="l" defTabSz="914400" rtl="0" eaLnBrk="1" fontAlgn="base" latinLnBrk="0" hangingPunct="1">
                        <a:lnSpc>
                          <a:spcPct val="100000"/>
                        </a:lnSpc>
                        <a:spcBef>
                          <a:spcPts val="300"/>
                        </a:spcBef>
                        <a:spcAft>
                          <a:spcPts val="300"/>
                        </a:spcAft>
                        <a:buClrTx/>
                        <a:buSzTx/>
                        <a:buFontTx/>
                        <a:buNone/>
                        <a:tabLst>
                          <a:tab pos="0" algn="l"/>
                        </a:tabLst>
                      </a:pPr>
                      <a:r>
                        <a:rPr kumimoji="0" lang="en-US" sz="900" b="0" i="0" u="none" strike="noStrike" cap="none" normalizeH="0" baseline="0">
                          <a:ln>
                            <a:noFill/>
                          </a:ln>
                          <a:solidFill>
                            <a:srgbClr val="FFFFFF"/>
                          </a:solidFill>
                          <a:effectLst/>
                          <a:latin typeface="District Light" charset="0"/>
                          <a:ea typeface="ＭＳ Ｐゴシック" charset="0"/>
                          <a:cs typeface="District Light" charset="0"/>
                        </a:rPr>
                        <a:t>Terms</a:t>
                      </a:r>
                      <a:endParaRPr kumimoji="0" lang="en-US" sz="900" b="1" i="0" u="none" strike="noStrike" cap="none" normalizeH="0" baseline="0">
                        <a:ln>
                          <a:noFill/>
                        </a:ln>
                        <a:solidFill>
                          <a:srgbClr val="FFFFFF"/>
                        </a:solidFill>
                        <a:effectLst/>
                        <a:latin typeface="District Light" charset="0"/>
                        <a:ea typeface="Times New Roman"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1102D"/>
                    </a:solidFill>
                  </a:tcPr>
                </a:tc>
                <a:tc>
                  <a:txBody>
                    <a:bodyPr/>
                    <a:lstStyle/>
                    <a:p>
                      <a:pPr marL="0" marR="0" lvl="0" indent="0" algn="l" defTabSz="914400" rtl="0" eaLnBrk="1" fontAlgn="base" latinLnBrk="0" hangingPunct="1">
                        <a:lnSpc>
                          <a:spcPct val="100000"/>
                        </a:lnSpc>
                        <a:spcBef>
                          <a:spcPts val="300"/>
                        </a:spcBef>
                        <a:spcAft>
                          <a:spcPts val="300"/>
                        </a:spcAft>
                        <a:buClrTx/>
                        <a:buSzTx/>
                        <a:buFontTx/>
                        <a:buNone/>
                        <a:tabLst>
                          <a:tab pos="0" algn="l"/>
                        </a:tabLst>
                      </a:pPr>
                      <a:r>
                        <a:rPr kumimoji="0" lang="en-US" sz="900" b="0" i="0" u="none" strike="noStrike" cap="none" normalizeH="0" baseline="0">
                          <a:ln>
                            <a:noFill/>
                          </a:ln>
                          <a:solidFill>
                            <a:srgbClr val="FFFFFF"/>
                          </a:solidFill>
                          <a:effectLst/>
                          <a:latin typeface="District Light" charset="0"/>
                          <a:ea typeface="ＭＳ Ｐゴシック" charset="0"/>
                          <a:cs typeface="District Light" charset="0"/>
                        </a:rPr>
                        <a:t>Dys/Mkt</a:t>
                      </a:r>
                      <a:endParaRPr kumimoji="0" lang="en-US" sz="900" b="1" i="0" u="none" strike="noStrike" cap="none" normalizeH="0" baseline="0">
                        <a:ln>
                          <a:noFill/>
                        </a:ln>
                        <a:solidFill>
                          <a:srgbClr val="FFFFFF"/>
                        </a:solidFill>
                        <a:effectLst/>
                        <a:latin typeface="District Light" charset="0"/>
                        <a:ea typeface="Times New Roman"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1102D"/>
                    </a:solidFill>
                  </a:tcPr>
                </a:tc>
                <a:tc>
                  <a:txBody>
                    <a:bodyPr/>
                    <a:lstStyle/>
                    <a:p>
                      <a:pPr marL="0" marR="0" lvl="0" indent="0" algn="l" defTabSz="914400" rtl="0" eaLnBrk="1" fontAlgn="base" latinLnBrk="0" hangingPunct="1">
                        <a:lnSpc>
                          <a:spcPct val="100000"/>
                        </a:lnSpc>
                        <a:spcBef>
                          <a:spcPts val="300"/>
                        </a:spcBef>
                        <a:spcAft>
                          <a:spcPts val="300"/>
                        </a:spcAft>
                        <a:buClrTx/>
                        <a:buSzTx/>
                        <a:buFontTx/>
                        <a:buNone/>
                        <a:tabLst>
                          <a:tab pos="0" algn="l"/>
                        </a:tabLst>
                      </a:pPr>
                      <a:r>
                        <a:rPr kumimoji="0" lang="en-US" sz="900" b="0" i="0" u="none" strike="noStrike" cap="none" normalizeH="0" baseline="0">
                          <a:ln>
                            <a:noFill/>
                          </a:ln>
                          <a:solidFill>
                            <a:srgbClr val="FFFFFF"/>
                          </a:solidFill>
                          <a:effectLst/>
                          <a:latin typeface="District Light" charset="0"/>
                          <a:ea typeface="ＭＳ Ｐゴシック" charset="0"/>
                          <a:cs typeface="District Light" charset="0"/>
                        </a:rPr>
                        <a:t>List $</a:t>
                      </a:r>
                      <a:endParaRPr kumimoji="0" lang="en-US" sz="900" b="1" i="0" u="none" strike="noStrike" cap="none" normalizeH="0" baseline="0">
                        <a:ln>
                          <a:noFill/>
                        </a:ln>
                        <a:solidFill>
                          <a:srgbClr val="FFFFFF"/>
                        </a:solidFill>
                        <a:effectLst/>
                        <a:latin typeface="District Light" charset="0"/>
                        <a:ea typeface="Times New Roman"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1102D"/>
                    </a:solidFill>
                  </a:tcPr>
                </a:tc>
                <a:tc>
                  <a:txBody>
                    <a:bodyPr/>
                    <a:lstStyle/>
                    <a:p>
                      <a:pPr marL="0" marR="0" lvl="0" indent="0" algn="l" defTabSz="914400" rtl="0" eaLnBrk="1" fontAlgn="base" latinLnBrk="0" hangingPunct="1">
                        <a:lnSpc>
                          <a:spcPct val="100000"/>
                        </a:lnSpc>
                        <a:spcBef>
                          <a:spcPts val="300"/>
                        </a:spcBef>
                        <a:spcAft>
                          <a:spcPts val="300"/>
                        </a:spcAft>
                        <a:buClrTx/>
                        <a:buSzTx/>
                        <a:buFontTx/>
                        <a:buNone/>
                        <a:tabLst>
                          <a:tab pos="0" algn="l"/>
                        </a:tabLst>
                      </a:pPr>
                      <a:r>
                        <a:rPr kumimoji="0" lang="en-US" sz="900" b="0" i="0" u="none" strike="noStrike" cap="none" normalizeH="0" baseline="0">
                          <a:ln>
                            <a:noFill/>
                          </a:ln>
                          <a:solidFill>
                            <a:srgbClr val="FFFFFF"/>
                          </a:solidFill>
                          <a:effectLst/>
                          <a:latin typeface="District Light" charset="0"/>
                          <a:ea typeface="ＭＳ Ｐゴシック" charset="0"/>
                          <a:cs typeface="District Light" charset="0"/>
                        </a:rPr>
                        <a:t>Sale $</a:t>
                      </a:r>
                      <a:endParaRPr kumimoji="0" lang="en-US" sz="900" b="1" i="0" u="none" strike="noStrike" cap="none" normalizeH="0" baseline="0">
                        <a:ln>
                          <a:noFill/>
                        </a:ln>
                        <a:solidFill>
                          <a:srgbClr val="FFFFFF"/>
                        </a:solidFill>
                        <a:effectLst/>
                        <a:latin typeface="District Light" charset="0"/>
                        <a:ea typeface="Times New Roman"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1102D"/>
                    </a:solidFill>
                  </a:tcPr>
                </a:tc>
                <a:tc>
                  <a:txBody>
                    <a:bodyPr/>
                    <a:lstStyle/>
                    <a:p>
                      <a:pPr marL="0" marR="0" lvl="0" indent="0" algn="l" defTabSz="914400" rtl="0" eaLnBrk="1" fontAlgn="base" latinLnBrk="0" hangingPunct="1">
                        <a:lnSpc>
                          <a:spcPct val="100000"/>
                        </a:lnSpc>
                        <a:spcBef>
                          <a:spcPts val="300"/>
                        </a:spcBef>
                        <a:spcAft>
                          <a:spcPts val="300"/>
                        </a:spcAft>
                        <a:buClrTx/>
                        <a:buSzTx/>
                        <a:buFontTx/>
                        <a:buNone/>
                        <a:tabLst>
                          <a:tab pos="0" algn="l"/>
                        </a:tabLst>
                      </a:pPr>
                      <a:r>
                        <a:rPr kumimoji="0" lang="en-US" sz="900" b="0" i="0" u="none" strike="noStrike" cap="none" normalizeH="0" baseline="0">
                          <a:ln>
                            <a:noFill/>
                          </a:ln>
                          <a:solidFill>
                            <a:srgbClr val="FFFFFF"/>
                          </a:solidFill>
                          <a:effectLst/>
                          <a:latin typeface="District Light" charset="0"/>
                          <a:ea typeface="ＭＳ Ｐゴシック" charset="0"/>
                          <a:cs typeface="District Light" charset="0"/>
                        </a:rPr>
                        <a:t>Remarks</a:t>
                      </a:r>
                      <a:endParaRPr kumimoji="0" lang="en-US" sz="900" b="1" i="0" u="none" strike="noStrike" cap="none" normalizeH="0" baseline="0">
                        <a:ln>
                          <a:noFill/>
                        </a:ln>
                        <a:solidFill>
                          <a:srgbClr val="FFFFFF"/>
                        </a:solidFill>
                        <a:effectLst/>
                        <a:latin typeface="District Light" charset="0"/>
                        <a:ea typeface="Times New Roman"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1102D"/>
                    </a:solidFill>
                  </a:tcPr>
                </a:tc>
                <a:extLst>
                  <a:ext uri="{0D108BD9-81ED-4DB2-BD59-A6C34878D82A}">
                    <a16:rowId xmlns:a16="http://schemas.microsoft.com/office/drawing/2014/main" val="10000"/>
                  </a:ext>
                </a:extLst>
              </a:tr>
              <a:tr h="14249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r>
                        <a:rPr kumimoji="0" lang="en-US" sz="900" b="1" i="0" u="none" strike="noStrike" cap="none" normalizeH="0" baseline="0" dirty="0" smtClean="0">
                          <a:ln>
                            <a:noFill/>
                          </a:ln>
                          <a:solidFill>
                            <a:srgbClr val="000000"/>
                          </a:solidFill>
                          <a:effectLst/>
                          <a:latin typeface="Arial" charset="0"/>
                          <a:ea typeface="Times New Roman" charset="0"/>
                          <a:cs typeface="Arial" charset="0"/>
                        </a:rPr>
                        <a:t>5,195,000</a:t>
                      </a:r>
                      <a:endParaRPr kumimoji="0" lang="en-US" sz="900" b="1" i="0" u="none" strike="noStrike" cap="none" normalizeH="0" baseline="0" dirty="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249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249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249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endParaRPr kumimoji="0" lang="en-US" sz="900" b="1" i="0" u="none" strike="noStrike" cap="none" normalizeH="0" baseline="0" dirty="0">
                        <a:ln>
                          <a:noFill/>
                        </a:ln>
                        <a:solidFill>
                          <a:srgbClr val="000000"/>
                        </a:solidFill>
                        <a:effectLst/>
                        <a:latin typeface="Arial" charset="0"/>
                        <a:ea typeface="Times New Roman" charset="0"/>
                        <a:cs typeface="Arial" charset="0"/>
                      </a:endParaRPr>
                    </a:p>
                  </a:txBody>
                  <a:tcPr marL="58293" marR="5829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8939" name="Title 13"/>
          <p:cNvSpPr>
            <a:spLocks noGrp="1"/>
          </p:cNvSpPr>
          <p:nvPr>
            <p:ph type="title"/>
          </p:nvPr>
        </p:nvSpPr>
        <p:spPr bwMode="auto">
          <a:xfrm>
            <a:off x="582930" y="2100284"/>
            <a:ext cx="6065441" cy="52085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7724" tIns="38862" rIns="77724" bIns="38862" numCol="1" anchor="t" anchorCtr="0" compatLnSpc="1">
            <a:prstTxWarp prst="textNoShape">
              <a:avLst/>
            </a:prstTxWarp>
            <a:noAutofit/>
          </a:bodyPr>
          <a:lstStyle/>
          <a:p>
            <a:r>
              <a:rPr lang="en-US" altLang="en-US" sz="1700" dirty="0">
                <a:solidFill>
                  <a:schemeClr val="tx1"/>
                </a:solidFill>
                <a:latin typeface="District Light" charset="0"/>
              </a:rPr>
              <a:t>Comparative Market Analysis</a:t>
            </a:r>
          </a:p>
        </p:txBody>
      </p:sp>
    </p:spTree>
    <p:extLst>
      <p:ext uri="{BB962C8B-B14F-4D97-AF65-F5344CB8AC3E}">
        <p14:creationId xmlns:p14="http://schemas.microsoft.com/office/powerpoint/2010/main" val="73177262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82930" y="2956560"/>
          <a:ext cx="6671316" cy="4537952"/>
        </p:xfrm>
        <a:graphic>
          <a:graphicData uri="http://schemas.openxmlformats.org/drawingml/2006/table">
            <a:tbl>
              <a:tblPr/>
              <a:tblGrid>
                <a:gridCol w="555943">
                  <a:extLst>
                    <a:ext uri="{9D8B030D-6E8A-4147-A177-3AD203B41FA5}">
                      <a16:colId xmlns:a16="http://schemas.microsoft.com/office/drawing/2014/main" val="20000"/>
                    </a:ext>
                  </a:extLst>
                </a:gridCol>
                <a:gridCol w="555943">
                  <a:extLst>
                    <a:ext uri="{9D8B030D-6E8A-4147-A177-3AD203B41FA5}">
                      <a16:colId xmlns:a16="http://schemas.microsoft.com/office/drawing/2014/main" val="20001"/>
                    </a:ext>
                  </a:extLst>
                </a:gridCol>
                <a:gridCol w="555943">
                  <a:extLst>
                    <a:ext uri="{9D8B030D-6E8A-4147-A177-3AD203B41FA5}">
                      <a16:colId xmlns:a16="http://schemas.microsoft.com/office/drawing/2014/main" val="20002"/>
                    </a:ext>
                  </a:extLst>
                </a:gridCol>
                <a:gridCol w="555943">
                  <a:extLst>
                    <a:ext uri="{9D8B030D-6E8A-4147-A177-3AD203B41FA5}">
                      <a16:colId xmlns:a16="http://schemas.microsoft.com/office/drawing/2014/main" val="20003"/>
                    </a:ext>
                  </a:extLst>
                </a:gridCol>
                <a:gridCol w="555943">
                  <a:extLst>
                    <a:ext uri="{9D8B030D-6E8A-4147-A177-3AD203B41FA5}">
                      <a16:colId xmlns:a16="http://schemas.microsoft.com/office/drawing/2014/main" val="20004"/>
                    </a:ext>
                  </a:extLst>
                </a:gridCol>
                <a:gridCol w="555943">
                  <a:extLst>
                    <a:ext uri="{9D8B030D-6E8A-4147-A177-3AD203B41FA5}">
                      <a16:colId xmlns:a16="http://schemas.microsoft.com/office/drawing/2014/main" val="20005"/>
                    </a:ext>
                  </a:extLst>
                </a:gridCol>
                <a:gridCol w="555943">
                  <a:extLst>
                    <a:ext uri="{9D8B030D-6E8A-4147-A177-3AD203B41FA5}">
                      <a16:colId xmlns:a16="http://schemas.microsoft.com/office/drawing/2014/main" val="20006"/>
                    </a:ext>
                  </a:extLst>
                </a:gridCol>
                <a:gridCol w="555943">
                  <a:extLst>
                    <a:ext uri="{9D8B030D-6E8A-4147-A177-3AD203B41FA5}">
                      <a16:colId xmlns:a16="http://schemas.microsoft.com/office/drawing/2014/main" val="20007"/>
                    </a:ext>
                  </a:extLst>
                </a:gridCol>
                <a:gridCol w="555943">
                  <a:extLst>
                    <a:ext uri="{9D8B030D-6E8A-4147-A177-3AD203B41FA5}">
                      <a16:colId xmlns:a16="http://schemas.microsoft.com/office/drawing/2014/main" val="20008"/>
                    </a:ext>
                  </a:extLst>
                </a:gridCol>
                <a:gridCol w="555943">
                  <a:extLst>
                    <a:ext uri="{9D8B030D-6E8A-4147-A177-3AD203B41FA5}">
                      <a16:colId xmlns:a16="http://schemas.microsoft.com/office/drawing/2014/main" val="20009"/>
                    </a:ext>
                  </a:extLst>
                </a:gridCol>
                <a:gridCol w="555943">
                  <a:extLst>
                    <a:ext uri="{9D8B030D-6E8A-4147-A177-3AD203B41FA5}">
                      <a16:colId xmlns:a16="http://schemas.microsoft.com/office/drawing/2014/main" val="20010"/>
                    </a:ext>
                  </a:extLst>
                </a:gridCol>
                <a:gridCol w="555943">
                  <a:extLst>
                    <a:ext uri="{9D8B030D-6E8A-4147-A177-3AD203B41FA5}">
                      <a16:colId xmlns:a16="http://schemas.microsoft.com/office/drawing/2014/main" val="20011"/>
                    </a:ext>
                  </a:extLst>
                </a:gridCol>
              </a:tblGrid>
              <a:tr h="694928">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District Light" charset="0"/>
                        <a:ea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District Light" charset="0"/>
                          <a:ea typeface="Times New Roman" charset="0"/>
                        </a:rPr>
                        <a:t>Similar Properties That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chemeClr val="tx1"/>
                          </a:solidFill>
                          <a:effectLst/>
                          <a:latin typeface="District Light" charset="0"/>
                          <a:ea typeface="Times New Roman" charset="0"/>
                        </a:rPr>
                        <a:t>Sold Recently</a:t>
                      </a:r>
                    </a:p>
                  </a:txBody>
                  <a:tcPr marL="56119" marR="56119" marT="0" marB="0"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388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District Light" charset="0"/>
                          <a:ea typeface="Times New Roman" charset="0"/>
                        </a:rPr>
                        <a:t>150</a:t>
                      </a: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District Light" charset="0"/>
                          <a:ea typeface="Times New Roman" charset="0"/>
                        </a:rPr>
                        <a:t>152</a:t>
                      </a: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District Light" charset="0"/>
                          <a:ea typeface="Times New Roman" charset="0"/>
                        </a:rPr>
                        <a:t>154</a:t>
                      </a: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District Light" charset="0"/>
                          <a:ea typeface="Times New Roman" charset="0"/>
                        </a:rPr>
                        <a:t>156</a:t>
                      </a: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District Light" charset="0"/>
                          <a:ea typeface="Times New Roman" charset="0"/>
                        </a:rPr>
                        <a:t>158</a:t>
                      </a: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District Light" charset="0"/>
                          <a:ea typeface="Times New Roman" charset="0"/>
                        </a:rPr>
                        <a:t>160</a:t>
                      </a: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District Light" charset="0"/>
                          <a:ea typeface="Times New Roman" charset="0"/>
                        </a:rPr>
                        <a:t>162</a:t>
                      </a: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District Light" charset="0"/>
                          <a:ea typeface="Times New Roman" charset="0"/>
                        </a:rPr>
                        <a:t>164</a:t>
                      </a: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District Light" charset="0"/>
                          <a:ea typeface="Times New Roman" charset="0"/>
                        </a:rPr>
                        <a:t>166</a:t>
                      </a: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District Light" charset="0"/>
                          <a:ea typeface="Times New Roman" charset="0"/>
                        </a:rPr>
                        <a:t>168</a:t>
                      </a: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District Light" charset="0"/>
                          <a:ea typeface="Times New Roman" charset="0"/>
                        </a:rPr>
                        <a:t>170</a:t>
                      </a: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District Light" charset="0"/>
                          <a:ea typeface="Times New Roman" charset="0"/>
                        </a:rPr>
                        <a:t>172</a:t>
                      </a: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38840">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en-US" sz="1400" b="1" i="0" u="none" strike="noStrike" cap="none" normalizeH="0" baseline="0" dirty="0">
                          <a:ln>
                            <a:noFill/>
                          </a:ln>
                          <a:solidFill>
                            <a:schemeClr val="tx1"/>
                          </a:solidFill>
                          <a:effectLst/>
                          <a:latin typeface="District Light" charset="0"/>
                          <a:ea typeface="Times New Roman" charset="0"/>
                        </a:rPr>
                        <a:t>X</a:t>
                      </a: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endParaRPr kumimoji="0" lang="en-US" sz="1400" b="1" i="0" u="none" strike="noStrike" cap="none" normalizeH="0" baseline="0" dirty="0">
                        <a:ln>
                          <a:noFill/>
                        </a:ln>
                        <a:solidFill>
                          <a:schemeClr val="tx1"/>
                        </a:solidFill>
                        <a:effectLst/>
                        <a:latin typeface="District Light" charset="0"/>
                        <a:ea typeface="Times New Roman" charset="0"/>
                      </a:endParaRP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en-US" sz="1400" b="1" i="0" u="none" strike="noStrike" cap="none" normalizeH="0" baseline="0">
                          <a:ln>
                            <a:noFill/>
                          </a:ln>
                          <a:solidFill>
                            <a:schemeClr val="tx1"/>
                          </a:solidFill>
                          <a:effectLst/>
                          <a:latin typeface="District Light" charset="0"/>
                          <a:ea typeface="Times New Roman" charset="0"/>
                        </a:rPr>
                        <a:t>X </a:t>
                      </a: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en-US" sz="1400" b="1" i="0" u="none" strike="noStrike" cap="none" normalizeH="0" baseline="0">
                          <a:ln>
                            <a:noFill/>
                          </a:ln>
                          <a:solidFill>
                            <a:schemeClr val="tx1"/>
                          </a:solidFill>
                          <a:effectLst/>
                          <a:latin typeface="District Light" charset="0"/>
                          <a:ea typeface="Times New Roman" charset="0"/>
                        </a:rPr>
                        <a:t> xx   </a:t>
                      </a: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endParaRPr kumimoji="0" lang="en-US" sz="1400" b="1" i="0" u="none" strike="noStrike" cap="none" normalizeH="0" baseline="0">
                        <a:ln>
                          <a:noFill/>
                        </a:ln>
                        <a:solidFill>
                          <a:schemeClr val="tx1"/>
                        </a:solidFill>
                        <a:effectLst/>
                        <a:latin typeface="District Light" charset="0"/>
                        <a:ea typeface="Times New Roman" charset="0"/>
                      </a:endParaRP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endParaRPr kumimoji="0" lang="en-US" sz="1400" b="1" i="0" u="none" strike="noStrike" cap="none" normalizeH="0" baseline="0">
                        <a:ln>
                          <a:noFill/>
                        </a:ln>
                        <a:solidFill>
                          <a:schemeClr val="tx1"/>
                        </a:solidFill>
                        <a:effectLst/>
                        <a:latin typeface="District Light" charset="0"/>
                        <a:ea typeface="Times New Roman" charset="0"/>
                      </a:endParaRP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en-US" sz="1400" b="1" i="0" u="none" strike="noStrike" cap="none" normalizeH="0" baseline="0">
                          <a:ln>
                            <a:noFill/>
                          </a:ln>
                          <a:solidFill>
                            <a:schemeClr val="tx1"/>
                          </a:solidFill>
                          <a:effectLst/>
                          <a:latin typeface="District Light" charset="0"/>
                          <a:ea typeface="Times New Roman" charset="0"/>
                        </a:rPr>
                        <a:t>x</a:t>
                      </a: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endParaRPr kumimoji="0" lang="en-US" sz="1400" b="1" i="0" u="none" strike="noStrike" cap="none" normalizeH="0" baseline="0">
                        <a:ln>
                          <a:noFill/>
                        </a:ln>
                        <a:solidFill>
                          <a:schemeClr val="tx1"/>
                        </a:solidFill>
                        <a:effectLst/>
                        <a:latin typeface="District Light" charset="0"/>
                        <a:ea typeface="Times New Roman" charset="0"/>
                      </a:endParaRP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endParaRPr kumimoji="0" lang="en-US" sz="1400" b="1" i="0" u="none" strike="noStrike" cap="none" normalizeH="0" baseline="0">
                        <a:ln>
                          <a:noFill/>
                        </a:ln>
                        <a:solidFill>
                          <a:schemeClr val="tx1"/>
                        </a:solidFill>
                        <a:effectLst/>
                        <a:latin typeface="District Light" charset="0"/>
                        <a:ea typeface="Times New Roman" charset="0"/>
                      </a:endParaRP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endParaRPr kumimoji="0" lang="en-US" sz="1400" b="1" i="0" u="none" strike="noStrike" cap="none" normalizeH="0" baseline="0">
                        <a:ln>
                          <a:noFill/>
                        </a:ln>
                        <a:solidFill>
                          <a:schemeClr val="tx1"/>
                        </a:solidFill>
                        <a:effectLst/>
                        <a:latin typeface="District Light" charset="0"/>
                        <a:ea typeface="Times New Roman" charset="0"/>
                      </a:endParaRP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endParaRPr kumimoji="0" lang="en-US" sz="1400" b="1" i="0" u="none" strike="noStrike" cap="none" normalizeH="0" baseline="0">
                        <a:ln>
                          <a:noFill/>
                        </a:ln>
                        <a:solidFill>
                          <a:schemeClr val="tx1"/>
                        </a:solidFill>
                        <a:effectLst/>
                        <a:latin typeface="District Light" charset="0"/>
                        <a:ea typeface="Times New Roman" charset="0"/>
                      </a:endParaRP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endParaRPr kumimoji="0" lang="en-US" sz="1400" b="1" i="0" u="none" strike="noStrike" cap="none" normalizeH="0" baseline="0">
                        <a:ln>
                          <a:noFill/>
                        </a:ln>
                        <a:solidFill>
                          <a:schemeClr val="tx1"/>
                        </a:solidFill>
                        <a:effectLst/>
                        <a:latin typeface="District Light" charset="0"/>
                        <a:ea typeface="Times New Roman" charset="0"/>
                      </a:endParaRP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0670">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District Light" charset="0"/>
                          <a:ea typeface="Times New Roman" charset="0"/>
                        </a:rPr>
                        <a:t>Actual sales price (in thousands)</a:t>
                      </a:r>
                    </a:p>
                  </a:txBody>
                  <a:tcPr marL="56119" marR="56119"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725963">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District Light" charset="0"/>
                          <a:ea typeface="Times New Roman" charset="0"/>
                        </a:rPr>
                        <a:t>Similar Properties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a:ln>
                            <a:noFill/>
                          </a:ln>
                          <a:solidFill>
                            <a:schemeClr val="tx1"/>
                          </a:solidFill>
                          <a:effectLst/>
                          <a:latin typeface="District Light" charset="0"/>
                          <a:ea typeface="Times New Roman" charset="0"/>
                        </a:rPr>
                        <a:t>Now Active on the Market</a:t>
                      </a:r>
                    </a:p>
                  </a:txBody>
                  <a:tcPr marL="56119" marR="56119" marT="0" marB="0" anchor="ctr"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388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District Light" charset="0"/>
                          <a:ea typeface="Times New Roman" charset="0"/>
                        </a:rPr>
                        <a:t>150</a:t>
                      </a:r>
                    </a:p>
                  </a:txBody>
                  <a:tcPr marL="56119" marR="5611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District Light" charset="0"/>
                          <a:ea typeface="Times New Roman" charset="0"/>
                        </a:rPr>
                        <a:t>152</a:t>
                      </a:r>
                    </a:p>
                  </a:txBody>
                  <a:tcPr marL="56119" marR="5611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District Light" charset="0"/>
                          <a:ea typeface="Times New Roman" charset="0"/>
                        </a:rPr>
                        <a:t>154</a:t>
                      </a:r>
                    </a:p>
                  </a:txBody>
                  <a:tcPr marL="56119" marR="5611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District Light" charset="0"/>
                          <a:ea typeface="Times New Roman" charset="0"/>
                        </a:rPr>
                        <a:t>156</a:t>
                      </a:r>
                    </a:p>
                  </a:txBody>
                  <a:tcPr marL="56119" marR="5611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District Light" charset="0"/>
                          <a:ea typeface="Times New Roman" charset="0"/>
                        </a:rPr>
                        <a:t>158</a:t>
                      </a:r>
                    </a:p>
                  </a:txBody>
                  <a:tcPr marL="56119" marR="5611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District Light" charset="0"/>
                          <a:ea typeface="Times New Roman" charset="0"/>
                        </a:rPr>
                        <a:t>160</a:t>
                      </a:r>
                    </a:p>
                  </a:txBody>
                  <a:tcPr marL="56119" marR="5611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District Light" charset="0"/>
                          <a:ea typeface="Times New Roman" charset="0"/>
                        </a:rPr>
                        <a:t>162</a:t>
                      </a:r>
                    </a:p>
                  </a:txBody>
                  <a:tcPr marL="56119" marR="5611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District Light" charset="0"/>
                          <a:ea typeface="Times New Roman" charset="0"/>
                        </a:rPr>
                        <a:t>164</a:t>
                      </a:r>
                    </a:p>
                  </a:txBody>
                  <a:tcPr marL="56119" marR="5611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District Light" charset="0"/>
                          <a:ea typeface="Times New Roman" charset="0"/>
                        </a:rPr>
                        <a:t>166</a:t>
                      </a:r>
                    </a:p>
                  </a:txBody>
                  <a:tcPr marL="56119" marR="5611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District Light" charset="0"/>
                          <a:ea typeface="Times New Roman" charset="0"/>
                        </a:rPr>
                        <a:t>168</a:t>
                      </a:r>
                    </a:p>
                  </a:txBody>
                  <a:tcPr marL="56119" marR="5611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District Light" charset="0"/>
                          <a:ea typeface="Times New Roman" charset="0"/>
                        </a:rPr>
                        <a:t>170</a:t>
                      </a:r>
                    </a:p>
                  </a:txBody>
                  <a:tcPr marL="56119" marR="5611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District Light" charset="0"/>
                          <a:ea typeface="Times New Roman" charset="0"/>
                        </a:rPr>
                        <a:t>172</a:t>
                      </a:r>
                    </a:p>
                  </a:txBody>
                  <a:tcPr marL="56119" marR="5611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38840">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endParaRPr kumimoji="0" lang="en-US" sz="1400" b="1" i="0" u="none" strike="noStrike" cap="none" normalizeH="0" baseline="0">
                        <a:ln>
                          <a:noFill/>
                        </a:ln>
                        <a:solidFill>
                          <a:schemeClr val="tx1"/>
                        </a:solidFill>
                        <a:effectLst/>
                        <a:latin typeface="District Light" charset="0"/>
                        <a:ea typeface="Times New Roman" charset="0"/>
                      </a:endParaRP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endParaRPr kumimoji="0" lang="en-US" sz="1400" b="1" i="0" u="none" strike="noStrike" cap="none" normalizeH="0" baseline="0">
                        <a:ln>
                          <a:noFill/>
                        </a:ln>
                        <a:solidFill>
                          <a:schemeClr val="tx1"/>
                        </a:solidFill>
                        <a:effectLst/>
                        <a:latin typeface="District Light" charset="0"/>
                        <a:ea typeface="Times New Roman" charset="0"/>
                      </a:endParaRP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endParaRPr kumimoji="0" lang="en-US" sz="1400" b="1" i="0" u="none" strike="noStrike" cap="none" normalizeH="0" baseline="0">
                        <a:ln>
                          <a:noFill/>
                        </a:ln>
                        <a:solidFill>
                          <a:schemeClr val="tx1"/>
                        </a:solidFill>
                        <a:effectLst/>
                        <a:latin typeface="District Light" charset="0"/>
                        <a:ea typeface="Times New Roman" charset="0"/>
                      </a:endParaRP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endParaRPr kumimoji="0" lang="en-US" sz="1400" b="1" i="0" u="none" strike="noStrike" cap="none" normalizeH="0" baseline="0">
                        <a:ln>
                          <a:noFill/>
                        </a:ln>
                        <a:solidFill>
                          <a:schemeClr val="tx1"/>
                        </a:solidFill>
                        <a:effectLst/>
                        <a:latin typeface="District Light" charset="0"/>
                        <a:ea typeface="Times New Roman" charset="0"/>
                      </a:endParaRP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en-US" sz="1400" b="1" i="0" u="none" strike="noStrike" cap="none" normalizeH="0" baseline="0">
                          <a:ln>
                            <a:noFill/>
                          </a:ln>
                          <a:solidFill>
                            <a:schemeClr val="tx1"/>
                          </a:solidFill>
                          <a:effectLst/>
                          <a:latin typeface="District Light" charset="0"/>
                          <a:ea typeface="Times New Roman" charset="0"/>
                        </a:rPr>
                        <a:t>X</a:t>
                      </a: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alpha val="72156"/>
                      </a:srgbClr>
                    </a:solid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endParaRPr kumimoji="0" lang="en-US" sz="1400" b="1" i="0" u="none" strike="noStrike" cap="none" normalizeH="0" baseline="0">
                        <a:ln>
                          <a:noFill/>
                        </a:ln>
                        <a:solidFill>
                          <a:schemeClr val="tx1"/>
                        </a:solidFill>
                        <a:effectLst/>
                        <a:latin typeface="District Light" charset="0"/>
                        <a:ea typeface="Times New Roman" charset="0"/>
                      </a:endParaRP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alpha val="72156"/>
                      </a:srgbClr>
                    </a:solid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en-US" sz="1400" b="1" i="0" u="none" strike="noStrike" cap="none" normalizeH="0" baseline="0">
                          <a:ln>
                            <a:noFill/>
                          </a:ln>
                          <a:solidFill>
                            <a:schemeClr val="tx1"/>
                          </a:solidFill>
                          <a:effectLst/>
                          <a:latin typeface="District Light" charset="0"/>
                          <a:ea typeface="Times New Roman" charset="0"/>
                        </a:rPr>
                        <a:t>X   X</a:t>
                      </a: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alpha val="72156"/>
                      </a:srgbClr>
                    </a:solid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endParaRPr kumimoji="0" lang="en-US" sz="1400" b="1" i="0" u="none" strike="noStrike" cap="none" normalizeH="0" baseline="0">
                        <a:ln>
                          <a:noFill/>
                        </a:ln>
                        <a:solidFill>
                          <a:schemeClr val="tx1"/>
                        </a:solidFill>
                        <a:effectLst/>
                        <a:latin typeface="District Light" charset="0"/>
                        <a:ea typeface="Times New Roman" charset="0"/>
                      </a:endParaRP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endParaRPr kumimoji="0" lang="en-US" sz="1400" b="1" i="0" u="none" strike="noStrike" cap="none" normalizeH="0" baseline="0">
                        <a:ln>
                          <a:noFill/>
                        </a:ln>
                        <a:solidFill>
                          <a:schemeClr val="tx1"/>
                        </a:solidFill>
                        <a:effectLst/>
                        <a:latin typeface="District Light" charset="0"/>
                        <a:ea typeface="Times New Roman" charset="0"/>
                      </a:endParaRP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endParaRPr kumimoji="0" lang="en-US" sz="1400" b="1" i="0" u="none" strike="noStrike" cap="none" normalizeH="0" baseline="0">
                        <a:ln>
                          <a:noFill/>
                        </a:ln>
                        <a:solidFill>
                          <a:schemeClr val="tx1"/>
                        </a:solidFill>
                        <a:effectLst/>
                        <a:latin typeface="District Light" charset="0"/>
                        <a:ea typeface="Times New Roman" charset="0"/>
                      </a:endParaRP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endParaRPr kumimoji="0" lang="en-US" sz="1400" b="1" i="0" u="none" strike="noStrike" cap="none" normalizeH="0" baseline="0">
                        <a:ln>
                          <a:noFill/>
                        </a:ln>
                        <a:solidFill>
                          <a:schemeClr val="tx1"/>
                        </a:solidFill>
                        <a:effectLst/>
                        <a:latin typeface="District Light" charset="0"/>
                        <a:ea typeface="Times New Roman" charset="0"/>
                      </a:endParaRP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endParaRPr kumimoji="0" lang="en-US" sz="1400" b="1" i="0" u="none" strike="noStrike" cap="none" normalizeH="0" baseline="0">
                        <a:ln>
                          <a:noFill/>
                        </a:ln>
                        <a:solidFill>
                          <a:schemeClr val="tx1"/>
                        </a:solidFill>
                        <a:effectLst/>
                        <a:latin typeface="District Light" charset="0"/>
                        <a:ea typeface="Times New Roman" charset="0"/>
                      </a:endParaRP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04959">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District Light" charset="0"/>
                          <a:ea typeface="Times New Roman" charset="0"/>
                        </a:rPr>
                        <a:t>Current list price (in thousands)</a:t>
                      </a:r>
                    </a:p>
                  </a:txBody>
                  <a:tcPr marL="56119" marR="56119"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781288">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District Light" charset="0"/>
                          <a:ea typeface="Times New Roman" charset="0"/>
                        </a:rPr>
                        <a:t>Similar Properties That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a:ln>
                            <a:noFill/>
                          </a:ln>
                          <a:solidFill>
                            <a:schemeClr val="tx1"/>
                          </a:solidFill>
                          <a:effectLst/>
                          <a:latin typeface="District Light" charset="0"/>
                          <a:ea typeface="Times New Roman" charset="0"/>
                        </a:rPr>
                        <a:t>Failed to Sell</a:t>
                      </a:r>
                    </a:p>
                  </a:txBody>
                  <a:tcPr marL="56119" marR="56119" marT="0" marB="0" anchor="ctr"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2388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District Light" charset="0"/>
                          <a:ea typeface="Times New Roman" charset="0"/>
                        </a:rPr>
                        <a:t>150</a:t>
                      </a: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District Light" charset="0"/>
                          <a:ea typeface="Times New Roman" charset="0"/>
                        </a:rPr>
                        <a:t>152</a:t>
                      </a: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District Light" charset="0"/>
                          <a:ea typeface="Times New Roman" charset="0"/>
                        </a:rPr>
                        <a:t>154</a:t>
                      </a: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District Light" charset="0"/>
                          <a:ea typeface="Times New Roman" charset="0"/>
                        </a:rPr>
                        <a:t>156</a:t>
                      </a: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District Light" charset="0"/>
                          <a:ea typeface="Times New Roman" charset="0"/>
                        </a:rPr>
                        <a:t>158</a:t>
                      </a: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District Light" charset="0"/>
                          <a:ea typeface="Times New Roman" charset="0"/>
                        </a:rPr>
                        <a:t>160</a:t>
                      </a: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District Light" charset="0"/>
                          <a:ea typeface="Times New Roman" charset="0"/>
                        </a:rPr>
                        <a:t>162</a:t>
                      </a: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District Light" charset="0"/>
                          <a:ea typeface="Times New Roman" charset="0"/>
                        </a:rPr>
                        <a:t>164</a:t>
                      </a: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District Light" charset="0"/>
                          <a:ea typeface="Times New Roman" charset="0"/>
                        </a:rPr>
                        <a:t>166</a:t>
                      </a: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District Light" charset="0"/>
                          <a:ea typeface="Times New Roman" charset="0"/>
                        </a:rPr>
                        <a:t>168</a:t>
                      </a: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District Light" charset="0"/>
                          <a:ea typeface="Times New Roman" charset="0"/>
                        </a:rPr>
                        <a:t>170</a:t>
                      </a: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District Light" charset="0"/>
                          <a:ea typeface="Times New Roman" charset="0"/>
                        </a:rPr>
                        <a:t>172</a:t>
                      </a: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38840">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endParaRPr kumimoji="0" lang="en-US" sz="1400" b="1" i="0" u="none" strike="noStrike" cap="none" normalizeH="0" baseline="0">
                        <a:ln>
                          <a:noFill/>
                        </a:ln>
                        <a:solidFill>
                          <a:schemeClr val="tx1"/>
                        </a:solidFill>
                        <a:effectLst/>
                        <a:latin typeface="District Light" charset="0"/>
                        <a:ea typeface="Times New Roman" charset="0"/>
                      </a:endParaRP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endParaRPr kumimoji="0" lang="en-US" sz="1400" b="1" i="0" u="none" strike="noStrike" cap="none" normalizeH="0" baseline="0">
                        <a:ln>
                          <a:noFill/>
                        </a:ln>
                        <a:solidFill>
                          <a:schemeClr val="tx1"/>
                        </a:solidFill>
                        <a:effectLst/>
                        <a:latin typeface="District Light" charset="0"/>
                        <a:ea typeface="Times New Roman" charset="0"/>
                      </a:endParaRP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endParaRPr kumimoji="0" lang="en-US" sz="1400" b="1" i="0" u="none" strike="noStrike" cap="none" normalizeH="0" baseline="0">
                        <a:ln>
                          <a:noFill/>
                        </a:ln>
                        <a:solidFill>
                          <a:schemeClr val="tx1"/>
                        </a:solidFill>
                        <a:effectLst/>
                        <a:latin typeface="District Light" charset="0"/>
                        <a:ea typeface="Times New Roman" charset="0"/>
                      </a:endParaRP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endParaRPr kumimoji="0" lang="en-US" sz="1400" b="1" i="0" u="none" strike="noStrike" cap="none" normalizeH="0" baseline="0">
                        <a:ln>
                          <a:noFill/>
                        </a:ln>
                        <a:solidFill>
                          <a:schemeClr val="tx1"/>
                        </a:solidFill>
                        <a:effectLst/>
                        <a:latin typeface="District Light" charset="0"/>
                        <a:ea typeface="Times New Roman" charset="0"/>
                      </a:endParaRP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endParaRPr kumimoji="0" lang="en-US" sz="1400" b="1" i="0" u="none" strike="noStrike" cap="none" normalizeH="0" baseline="0">
                        <a:ln>
                          <a:noFill/>
                        </a:ln>
                        <a:solidFill>
                          <a:schemeClr val="tx1"/>
                        </a:solidFill>
                        <a:effectLst/>
                        <a:latin typeface="District Light" charset="0"/>
                        <a:ea typeface="Times New Roman" charset="0"/>
                      </a:endParaRP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endParaRPr kumimoji="0" lang="en-US" sz="1400" b="1" i="0" u="none" strike="noStrike" cap="none" normalizeH="0" baseline="0">
                        <a:ln>
                          <a:noFill/>
                        </a:ln>
                        <a:solidFill>
                          <a:schemeClr val="tx1"/>
                        </a:solidFill>
                        <a:effectLst/>
                        <a:latin typeface="District Light" charset="0"/>
                        <a:ea typeface="Times New Roman" charset="0"/>
                      </a:endParaRP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endParaRPr kumimoji="0" lang="en-US" sz="1400" b="1" i="0" u="none" strike="noStrike" cap="none" normalizeH="0" baseline="0">
                        <a:ln>
                          <a:noFill/>
                        </a:ln>
                        <a:solidFill>
                          <a:schemeClr val="tx1"/>
                        </a:solidFill>
                        <a:effectLst/>
                        <a:latin typeface="District Light" charset="0"/>
                        <a:ea typeface="Times New Roman" charset="0"/>
                      </a:endParaRP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endParaRPr kumimoji="0" lang="en-US" sz="1400" b="1" i="0" u="none" strike="noStrike" cap="none" normalizeH="0" baseline="0">
                        <a:ln>
                          <a:noFill/>
                        </a:ln>
                        <a:solidFill>
                          <a:schemeClr val="tx1"/>
                        </a:solidFill>
                        <a:effectLst/>
                        <a:latin typeface="District Light" charset="0"/>
                        <a:ea typeface="Times New Roman" charset="0"/>
                      </a:endParaRP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en-US" sz="1400" b="1" i="0" u="none" strike="noStrike" cap="none" normalizeH="0" baseline="0">
                          <a:ln>
                            <a:noFill/>
                          </a:ln>
                          <a:solidFill>
                            <a:schemeClr val="tx1"/>
                          </a:solidFill>
                          <a:effectLst/>
                          <a:latin typeface="District Light" charset="0"/>
                          <a:ea typeface="Times New Roman" charset="0"/>
                        </a:rPr>
                        <a:t>X</a:t>
                      </a: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endParaRPr kumimoji="0" lang="en-US" sz="1400" b="1" i="0" u="none" strike="noStrike" cap="none" normalizeH="0" baseline="0">
                        <a:ln>
                          <a:noFill/>
                        </a:ln>
                        <a:solidFill>
                          <a:schemeClr val="tx1"/>
                        </a:solidFill>
                        <a:effectLst/>
                        <a:latin typeface="District Light" charset="0"/>
                        <a:ea typeface="Times New Roman" charset="0"/>
                      </a:endParaRP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en-US" sz="1400" b="1" i="0" u="none" strike="noStrike" cap="none" normalizeH="0" baseline="0">
                          <a:ln>
                            <a:noFill/>
                          </a:ln>
                          <a:solidFill>
                            <a:schemeClr val="tx1"/>
                          </a:solidFill>
                          <a:effectLst/>
                          <a:latin typeface="District Light" charset="0"/>
                          <a:ea typeface="Times New Roman" charset="0"/>
                        </a:rPr>
                        <a:t>X</a:t>
                      </a: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en-US" sz="1400" b="1" i="0" u="none" strike="noStrike" cap="none" normalizeH="0" baseline="0">
                          <a:ln>
                            <a:noFill/>
                          </a:ln>
                          <a:solidFill>
                            <a:schemeClr val="tx1"/>
                          </a:solidFill>
                          <a:effectLst/>
                          <a:latin typeface="District Light" charset="0"/>
                          <a:ea typeface="Times New Roman" charset="0"/>
                        </a:rPr>
                        <a:t>X</a:t>
                      </a:r>
                    </a:p>
                  </a:txBody>
                  <a:tcPr marL="56119" marR="5611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10"/>
                  </a:ext>
                </a:extLst>
              </a:tr>
              <a:tr h="317104">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District Light" charset="0"/>
                          <a:ea typeface="Times New Roman" charset="0"/>
                        </a:rPr>
                        <a:t>Final list price (in thousands)</a:t>
                      </a:r>
                    </a:p>
                  </a:txBody>
                  <a:tcPr marL="56119" marR="56119"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30846" name="Title 5"/>
          <p:cNvSpPr>
            <a:spLocks noGrp="1"/>
          </p:cNvSpPr>
          <p:nvPr>
            <p:ph type="title"/>
          </p:nvPr>
        </p:nvSpPr>
        <p:spPr bwMode="auto">
          <a:xfrm>
            <a:off x="518161" y="2441099"/>
            <a:ext cx="6668611" cy="52085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7724" tIns="38862" rIns="77724" bIns="38862" numCol="1" anchor="t" anchorCtr="0" compatLnSpc="1">
            <a:prstTxWarp prst="textNoShape">
              <a:avLst/>
            </a:prstTxWarp>
            <a:noAutofit/>
          </a:bodyPr>
          <a:lstStyle/>
          <a:p>
            <a:pPr algn="l"/>
            <a:r>
              <a:rPr lang="en-US" altLang="en-US" sz="1700">
                <a:solidFill>
                  <a:schemeClr val="tx1"/>
                </a:solidFill>
              </a:rPr>
              <a:t>CMA Graph</a:t>
            </a:r>
          </a:p>
        </p:txBody>
      </p:sp>
    </p:spTree>
    <p:extLst>
      <p:ext uri="{BB962C8B-B14F-4D97-AF65-F5344CB8AC3E}">
        <p14:creationId xmlns:p14="http://schemas.microsoft.com/office/powerpoint/2010/main" val="311250887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20"/>
          <p:cNvSpPr txBox="1">
            <a:spLocks noChangeArrowheads="1"/>
          </p:cNvSpPr>
          <p:nvPr/>
        </p:nvSpPr>
        <p:spPr bwMode="auto">
          <a:xfrm>
            <a:off x="582613" y="1606550"/>
            <a:ext cx="2073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200" b="1">
                <a:solidFill>
                  <a:srgbClr val="000000"/>
                </a:solidFill>
                <a:latin typeface="District Light" charset="0"/>
              </a:rPr>
              <a:t>Subject Property:</a:t>
            </a:r>
          </a:p>
        </p:txBody>
      </p:sp>
      <p:sp>
        <p:nvSpPr>
          <p:cNvPr id="27651" name="TextBox 21"/>
          <p:cNvSpPr txBox="1">
            <a:spLocks noChangeArrowheads="1"/>
          </p:cNvSpPr>
          <p:nvPr/>
        </p:nvSpPr>
        <p:spPr bwMode="auto">
          <a:xfrm>
            <a:off x="582613" y="2947988"/>
            <a:ext cx="3951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200" b="1">
                <a:solidFill>
                  <a:srgbClr val="000000"/>
                </a:solidFill>
                <a:latin typeface="District Light" charset="0"/>
              </a:rPr>
              <a:t>Similar Properties That Sold Recently:</a:t>
            </a:r>
          </a:p>
        </p:txBody>
      </p:sp>
      <p:sp>
        <p:nvSpPr>
          <p:cNvPr id="27652" name="TextBox 22"/>
          <p:cNvSpPr txBox="1">
            <a:spLocks noChangeArrowheads="1"/>
          </p:cNvSpPr>
          <p:nvPr/>
        </p:nvSpPr>
        <p:spPr bwMode="auto">
          <a:xfrm>
            <a:off x="582613" y="4914900"/>
            <a:ext cx="39512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200" b="1" dirty="0">
                <a:solidFill>
                  <a:srgbClr val="000000"/>
                </a:solidFill>
                <a:latin typeface="District Light" charset="0"/>
              </a:rPr>
              <a:t>Similar Properties </a:t>
            </a:r>
            <a:r>
              <a:rPr lang="en-US" altLang="en-US" sz="1200" b="1" dirty="0" smtClean="0">
                <a:solidFill>
                  <a:srgbClr val="000000"/>
                </a:solidFill>
                <a:latin typeface="District Light" charset="0"/>
              </a:rPr>
              <a:t> Active </a:t>
            </a:r>
            <a:r>
              <a:rPr lang="en-US" altLang="en-US" sz="1200" b="1" dirty="0">
                <a:solidFill>
                  <a:srgbClr val="000000"/>
                </a:solidFill>
                <a:latin typeface="District Light" charset="0"/>
              </a:rPr>
              <a:t>On The Market:</a:t>
            </a:r>
          </a:p>
        </p:txBody>
      </p:sp>
      <p:sp>
        <p:nvSpPr>
          <p:cNvPr id="27653" name="TextBox 23"/>
          <p:cNvSpPr txBox="1">
            <a:spLocks noChangeArrowheads="1"/>
          </p:cNvSpPr>
          <p:nvPr/>
        </p:nvSpPr>
        <p:spPr bwMode="auto">
          <a:xfrm>
            <a:off x="582613" y="6859588"/>
            <a:ext cx="3951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200" b="1">
                <a:solidFill>
                  <a:srgbClr val="000000"/>
                </a:solidFill>
                <a:latin typeface="District Light" charset="0"/>
              </a:rPr>
              <a:t>Similar Properties That Failed To Sell:</a:t>
            </a:r>
          </a:p>
        </p:txBody>
      </p:sp>
      <p:sp>
        <p:nvSpPr>
          <p:cNvPr id="27655" name="Title 13"/>
          <p:cNvSpPr>
            <a:spLocks noGrp="1"/>
          </p:cNvSpPr>
          <p:nvPr>
            <p:ph type="title"/>
          </p:nvPr>
        </p:nvSpPr>
        <p:spPr bwMode="auto">
          <a:xfrm>
            <a:off x="1619250" y="623888"/>
            <a:ext cx="44958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latin typeface="District Light" charset="0"/>
                <a:ea typeface="ＭＳ Ｐゴシック" panose="020B0600070205080204" pitchFamily="34" charset="-128"/>
              </a:rPr>
              <a:t>Comparative Market Analysis</a:t>
            </a:r>
          </a:p>
        </p:txBody>
      </p:sp>
      <p:sp>
        <p:nvSpPr>
          <p:cNvPr id="3" name="TextBox 2"/>
          <p:cNvSpPr txBox="1"/>
          <p:nvPr/>
        </p:nvSpPr>
        <p:spPr>
          <a:xfrm>
            <a:off x="582613" y="1942106"/>
            <a:ext cx="5682646" cy="307777"/>
          </a:xfrm>
          <a:prstGeom prst="rect">
            <a:avLst/>
          </a:prstGeom>
          <a:noFill/>
        </p:spPr>
        <p:txBody>
          <a:bodyPr wrap="none" rtlCol="0">
            <a:spAutoFit/>
          </a:bodyPr>
          <a:lstStyle/>
          <a:p>
            <a:r>
              <a:rPr lang="en-US" sz="1400" b="1" i="1" u="sng" dirty="0" smtClean="0"/>
              <a:t>… ?????? </a:t>
            </a:r>
            <a:r>
              <a:rPr lang="en-US" sz="1400" b="1" i="1" u="sng" dirty="0"/>
              <a:t>DR  LB 1983 STD </a:t>
            </a:r>
            <a:r>
              <a:rPr lang="en-US" sz="1400" b="1" i="1" u="sng" dirty="0" smtClean="0"/>
              <a:t>                                     </a:t>
            </a:r>
            <a:r>
              <a:rPr lang="en-US" sz="1400" b="1" i="1" u="sng" dirty="0"/>
              <a:t>4 </a:t>
            </a:r>
            <a:r>
              <a:rPr lang="en-US" sz="1400" b="1" i="1" u="sng" dirty="0" smtClean="0"/>
              <a:t>3.00    4,200Sqf   4,600Sqf </a:t>
            </a:r>
            <a:endParaRPr lang="en-US" sz="1400" b="1" i="1" u="sng" dirty="0"/>
          </a:p>
        </p:txBody>
      </p:sp>
      <p:sp>
        <p:nvSpPr>
          <p:cNvPr id="9" name="TextBox 8"/>
          <p:cNvSpPr txBox="1"/>
          <p:nvPr/>
        </p:nvSpPr>
        <p:spPr>
          <a:xfrm>
            <a:off x="582613" y="3364984"/>
            <a:ext cx="6232860" cy="830997"/>
          </a:xfrm>
          <a:prstGeom prst="rect">
            <a:avLst/>
          </a:prstGeom>
          <a:noFill/>
        </p:spPr>
        <p:txBody>
          <a:bodyPr wrap="none" rtlCol="0">
            <a:spAutoFit/>
          </a:bodyPr>
          <a:lstStyle/>
          <a:p>
            <a:r>
              <a:rPr lang="en-US" sz="1200" dirty="0"/>
              <a:t>1074 Van Dyke DR  LB 1932 STD 05/19/2015 5 4.00 99/344 </a:t>
            </a:r>
            <a:r>
              <a:rPr lang="en-US" sz="1200" b="1" dirty="0"/>
              <a:t>3,800</a:t>
            </a:r>
            <a:r>
              <a:rPr lang="en-US" sz="1200" dirty="0"/>
              <a:t> 16,000 $730.26 $2,775,000 </a:t>
            </a:r>
            <a:endParaRPr lang="en-US" sz="1200" dirty="0" smtClean="0"/>
          </a:p>
          <a:p>
            <a:r>
              <a:rPr lang="en-US" sz="1200" dirty="0" smtClean="0"/>
              <a:t>4 </a:t>
            </a:r>
            <a:r>
              <a:rPr lang="en-US" sz="1200" dirty="0"/>
              <a:t>Pacific Vista  LB </a:t>
            </a:r>
            <a:r>
              <a:rPr lang="en-US" sz="1200" dirty="0" smtClean="0"/>
              <a:t>        2008 </a:t>
            </a:r>
            <a:r>
              <a:rPr lang="en-US" sz="1200" dirty="0"/>
              <a:t>STD 05/08/2015 4 4.00 </a:t>
            </a:r>
            <a:r>
              <a:rPr lang="en-US" sz="1200" dirty="0" smtClean="0"/>
              <a:t>75/457 </a:t>
            </a:r>
            <a:r>
              <a:rPr lang="en-US" sz="1200" b="1" dirty="0"/>
              <a:t>4,049</a:t>
            </a:r>
            <a:r>
              <a:rPr lang="en-US" sz="1200" dirty="0"/>
              <a:t> 5,998 $711.29 $</a:t>
            </a:r>
            <a:r>
              <a:rPr lang="en-US" sz="1200" dirty="0" smtClean="0"/>
              <a:t>2,880,000</a:t>
            </a:r>
          </a:p>
          <a:p>
            <a:r>
              <a:rPr lang="en-US" sz="1200" dirty="0" smtClean="0"/>
              <a:t>741 </a:t>
            </a:r>
            <a:r>
              <a:rPr lang="en-US" sz="1200" dirty="0"/>
              <a:t>Summit DR  LB 1928 STD 11/04/2014 2 3.00 22/22 </a:t>
            </a:r>
            <a:r>
              <a:rPr lang="en-US" sz="1200" dirty="0" smtClean="0"/>
              <a:t>      </a:t>
            </a:r>
            <a:r>
              <a:rPr lang="en-US" sz="1200" b="1" dirty="0" smtClean="0"/>
              <a:t>2,606</a:t>
            </a:r>
            <a:r>
              <a:rPr lang="en-US" sz="1200" dirty="0" smtClean="0"/>
              <a:t> </a:t>
            </a:r>
            <a:r>
              <a:rPr lang="en-US" sz="1200" dirty="0"/>
              <a:t>16,988 $959.32 $2,500,000 </a:t>
            </a:r>
            <a:endParaRPr lang="en-US" sz="1200" dirty="0" smtClean="0"/>
          </a:p>
          <a:p>
            <a:r>
              <a:rPr lang="en-US" sz="1200" dirty="0" smtClean="0"/>
              <a:t>802 </a:t>
            </a:r>
            <a:r>
              <a:rPr lang="en-US" sz="1200" dirty="0"/>
              <a:t>Summit DR  LB 2013 STD 04/15/2015 3 4.00 </a:t>
            </a:r>
            <a:r>
              <a:rPr lang="en-US" sz="1200" dirty="0" smtClean="0"/>
              <a:t>544/544   </a:t>
            </a:r>
            <a:r>
              <a:rPr lang="en-US" sz="1200" b="1" dirty="0"/>
              <a:t>3,000</a:t>
            </a:r>
            <a:r>
              <a:rPr lang="en-US" sz="1200" dirty="0"/>
              <a:t> 6,098 $866.67 $2,600,000</a:t>
            </a:r>
          </a:p>
        </p:txBody>
      </p:sp>
      <p:sp>
        <p:nvSpPr>
          <p:cNvPr id="10" name="TextBox 9"/>
          <p:cNvSpPr txBox="1"/>
          <p:nvPr/>
        </p:nvSpPr>
        <p:spPr>
          <a:xfrm>
            <a:off x="582613" y="5240337"/>
            <a:ext cx="6233373" cy="1015663"/>
          </a:xfrm>
          <a:prstGeom prst="rect">
            <a:avLst/>
          </a:prstGeom>
          <a:noFill/>
        </p:spPr>
        <p:txBody>
          <a:bodyPr wrap="none" rtlCol="0">
            <a:spAutoFit/>
          </a:bodyPr>
          <a:lstStyle/>
          <a:p>
            <a:r>
              <a:rPr lang="en-US" sz="1200" dirty="0"/>
              <a:t>631 Buena Vista WY  LB 1996 STD 06/12/2015 4 4.00 3/3 </a:t>
            </a:r>
            <a:r>
              <a:rPr lang="en-US" sz="1200" b="1" dirty="0"/>
              <a:t>3,679</a:t>
            </a:r>
            <a:r>
              <a:rPr lang="en-US" sz="1200" dirty="0"/>
              <a:t> 6,534 $</a:t>
            </a:r>
            <a:r>
              <a:rPr lang="en-US" sz="1200" dirty="0" smtClean="0"/>
              <a:t>951              </a:t>
            </a:r>
            <a:r>
              <a:rPr lang="en-US" sz="1200" dirty="0"/>
              <a:t>$3,499,000 </a:t>
            </a:r>
            <a:endParaRPr lang="en-US" sz="1200" dirty="0" smtClean="0"/>
          </a:p>
          <a:p>
            <a:r>
              <a:rPr lang="en-US" sz="1200" dirty="0" smtClean="0"/>
              <a:t>1090 </a:t>
            </a:r>
            <a:r>
              <a:rPr lang="en-US" sz="1200" dirty="0"/>
              <a:t>Summit WY  LB 2014 STD 04/06/2015 4 5.00 70/245 </a:t>
            </a:r>
            <a:r>
              <a:rPr lang="en-US" sz="1200" b="1" dirty="0"/>
              <a:t>3,700</a:t>
            </a:r>
            <a:r>
              <a:rPr lang="en-US" sz="1200" dirty="0"/>
              <a:t> 6,534 $</a:t>
            </a:r>
            <a:r>
              <a:rPr lang="en-US" sz="1200" dirty="0" smtClean="0"/>
              <a:t>1,013        </a:t>
            </a:r>
            <a:r>
              <a:rPr lang="en-US" sz="1200" dirty="0"/>
              <a:t>$3,750,000 </a:t>
            </a:r>
            <a:endParaRPr lang="en-US" sz="1200" dirty="0" smtClean="0"/>
          </a:p>
          <a:p>
            <a:r>
              <a:rPr lang="en-US" sz="1200" dirty="0" smtClean="0"/>
              <a:t>645 </a:t>
            </a:r>
            <a:r>
              <a:rPr lang="en-US" sz="1200" dirty="0"/>
              <a:t>Buena Vista WY  LB 1998 STD 02/23/2015 4 4.00 112/418 </a:t>
            </a:r>
            <a:r>
              <a:rPr lang="en-US" sz="1200" b="1" dirty="0"/>
              <a:t>4,100</a:t>
            </a:r>
            <a:r>
              <a:rPr lang="en-US" sz="1200" dirty="0"/>
              <a:t> 9,148 $</a:t>
            </a:r>
            <a:r>
              <a:rPr lang="en-US" sz="1200" dirty="0" smtClean="0"/>
              <a:t>974    </a:t>
            </a:r>
            <a:r>
              <a:rPr lang="en-US" sz="1200" dirty="0"/>
              <a:t>$3,995,000 </a:t>
            </a:r>
            <a:endParaRPr lang="en-US" sz="1200" dirty="0" smtClean="0"/>
          </a:p>
          <a:p>
            <a:r>
              <a:rPr lang="en-US" sz="1200" dirty="0" smtClean="0"/>
              <a:t>1047 </a:t>
            </a:r>
            <a:r>
              <a:rPr lang="en-US" sz="1200" dirty="0"/>
              <a:t>Summit WY  </a:t>
            </a:r>
            <a:r>
              <a:rPr lang="en-US" sz="1200" dirty="0" smtClean="0"/>
              <a:t>LB      </a:t>
            </a:r>
            <a:r>
              <a:rPr lang="en-US" sz="1200" dirty="0"/>
              <a:t>2003 STD 06/01/2015 4 5.00 </a:t>
            </a:r>
            <a:r>
              <a:rPr lang="en-US" sz="1200" dirty="0" smtClean="0"/>
              <a:t>14/14    </a:t>
            </a:r>
            <a:r>
              <a:rPr lang="en-US" sz="1200" b="1" dirty="0" smtClean="0"/>
              <a:t>4,000</a:t>
            </a:r>
            <a:r>
              <a:rPr lang="en-US" sz="1200" dirty="0" smtClean="0"/>
              <a:t> 8,019 </a:t>
            </a:r>
            <a:r>
              <a:rPr lang="en-US" sz="1200" dirty="0"/>
              <a:t>$</a:t>
            </a:r>
            <a:r>
              <a:rPr lang="en-US" sz="1200" dirty="0" smtClean="0"/>
              <a:t>1,049  </a:t>
            </a:r>
            <a:r>
              <a:rPr lang="en-US" sz="1200" dirty="0"/>
              <a:t>$4,199,000 </a:t>
            </a:r>
            <a:endParaRPr lang="en-US" sz="1200" dirty="0" smtClean="0"/>
          </a:p>
          <a:p>
            <a:r>
              <a:rPr lang="en-US" sz="1200" dirty="0" smtClean="0"/>
              <a:t>2330 </a:t>
            </a:r>
            <a:r>
              <a:rPr lang="en-US" sz="1200" dirty="0"/>
              <a:t>Crestview DR  LB 2009 STD 02/13/2015 3 4.00 122/122 </a:t>
            </a:r>
            <a:r>
              <a:rPr lang="en-US" sz="1200" b="1" dirty="0" smtClean="0"/>
              <a:t>3,800</a:t>
            </a:r>
            <a:r>
              <a:rPr lang="en-US" sz="1200" dirty="0" smtClean="0"/>
              <a:t> </a:t>
            </a:r>
            <a:r>
              <a:rPr lang="en-US" sz="1200" dirty="0"/>
              <a:t>6,800 </a:t>
            </a:r>
            <a:r>
              <a:rPr lang="en-US" sz="1200" dirty="0" smtClean="0"/>
              <a:t> $1,184  </a:t>
            </a:r>
            <a:r>
              <a:rPr lang="en-US" sz="1200" dirty="0"/>
              <a:t>$4,500,000</a:t>
            </a:r>
          </a:p>
        </p:txBody>
      </p:sp>
      <p:sp>
        <p:nvSpPr>
          <p:cNvPr id="11" name="TextBox 10"/>
          <p:cNvSpPr txBox="1"/>
          <p:nvPr/>
        </p:nvSpPr>
        <p:spPr>
          <a:xfrm>
            <a:off x="566048" y="7276544"/>
            <a:ext cx="6233373" cy="461665"/>
          </a:xfrm>
          <a:prstGeom prst="rect">
            <a:avLst/>
          </a:prstGeom>
          <a:noFill/>
        </p:spPr>
        <p:txBody>
          <a:bodyPr wrap="none" rtlCol="0">
            <a:spAutoFit/>
          </a:bodyPr>
          <a:lstStyle/>
          <a:p>
            <a:r>
              <a:rPr lang="en-US" sz="1200" dirty="0" smtClean="0"/>
              <a:t>1090 </a:t>
            </a:r>
            <a:r>
              <a:rPr lang="en-US" sz="1200" dirty="0"/>
              <a:t>Summit WY  LB 2014 STD 04/06/2015 4 5.00 175/175 </a:t>
            </a:r>
            <a:r>
              <a:rPr lang="en-US" sz="1200" b="1" dirty="0"/>
              <a:t>3,700</a:t>
            </a:r>
            <a:r>
              <a:rPr lang="en-US" sz="1200" dirty="0"/>
              <a:t> 6,534 $</a:t>
            </a:r>
            <a:r>
              <a:rPr lang="en-US" sz="1200" dirty="0" smtClean="0"/>
              <a:t>1,040.54     </a:t>
            </a:r>
            <a:r>
              <a:rPr lang="en-US" sz="1200" dirty="0"/>
              <a:t>$3,850,000 </a:t>
            </a:r>
            <a:endParaRPr lang="en-US" sz="1200" dirty="0" smtClean="0"/>
          </a:p>
          <a:p>
            <a:r>
              <a:rPr lang="en-US" sz="1200" dirty="0" smtClean="0"/>
              <a:t>645 </a:t>
            </a:r>
            <a:r>
              <a:rPr lang="en-US" sz="1200" dirty="0"/>
              <a:t>Buena Vista WY  LB 1998 STD 02/10/2015 4 4.00 306/306 </a:t>
            </a:r>
            <a:r>
              <a:rPr lang="en-US" sz="1200" b="1" dirty="0"/>
              <a:t>4,100</a:t>
            </a:r>
            <a:r>
              <a:rPr lang="en-US" sz="1200" dirty="0"/>
              <a:t> 9,030 $</a:t>
            </a:r>
            <a:r>
              <a:rPr lang="en-US" sz="1200" dirty="0" smtClean="0"/>
              <a:t>1,012     </a:t>
            </a:r>
            <a:r>
              <a:rPr lang="en-US" sz="1200" dirty="0"/>
              <a:t>$4,150,000</a:t>
            </a:r>
          </a:p>
        </p:txBody>
      </p:sp>
      <p:sp>
        <p:nvSpPr>
          <p:cNvPr id="4" name="TextBox 3"/>
          <p:cNvSpPr txBox="1"/>
          <p:nvPr/>
        </p:nvSpPr>
        <p:spPr>
          <a:xfrm>
            <a:off x="729669" y="2516663"/>
            <a:ext cx="5822941" cy="276999"/>
          </a:xfrm>
          <a:prstGeom prst="rect">
            <a:avLst/>
          </a:prstGeom>
          <a:noFill/>
        </p:spPr>
        <p:txBody>
          <a:bodyPr wrap="none" rtlCol="0">
            <a:spAutoFit/>
          </a:bodyPr>
          <a:lstStyle/>
          <a:p>
            <a:r>
              <a:rPr lang="en-US" sz="1200" b="1" dirty="0" smtClean="0"/>
              <a:t>Address                  </a:t>
            </a:r>
            <a:r>
              <a:rPr lang="en-US" sz="1200" b="1" dirty="0" err="1"/>
              <a:t>YrBuilt</a:t>
            </a:r>
            <a:r>
              <a:rPr lang="en-US" sz="1200" b="1" dirty="0"/>
              <a:t> </a:t>
            </a:r>
            <a:r>
              <a:rPr lang="en-US" sz="1200" b="1" dirty="0" smtClean="0"/>
              <a:t> Sale </a:t>
            </a:r>
            <a:r>
              <a:rPr lang="en-US" sz="1200" b="1" dirty="0"/>
              <a:t>Type </a:t>
            </a:r>
            <a:r>
              <a:rPr lang="en-US" sz="1200" b="1" dirty="0" smtClean="0"/>
              <a:t>  Date  Br Bath  DOM   </a:t>
            </a:r>
            <a:r>
              <a:rPr lang="en-US" sz="1200" b="1" dirty="0" err="1"/>
              <a:t>Sqft</a:t>
            </a:r>
            <a:r>
              <a:rPr lang="en-US" sz="1200" b="1" dirty="0"/>
              <a:t> </a:t>
            </a:r>
            <a:r>
              <a:rPr lang="en-US" sz="1200" b="1" dirty="0" smtClean="0"/>
              <a:t>   </a:t>
            </a:r>
            <a:r>
              <a:rPr lang="en-US" sz="1200" b="1" dirty="0" err="1"/>
              <a:t>LSqft</a:t>
            </a:r>
            <a:r>
              <a:rPr lang="en-US" sz="1200" b="1" dirty="0"/>
              <a:t> </a:t>
            </a:r>
            <a:r>
              <a:rPr lang="en-US" sz="1200" b="1" dirty="0" smtClean="0"/>
              <a:t>  $/</a:t>
            </a:r>
            <a:r>
              <a:rPr lang="en-US" sz="1200" b="1" dirty="0" err="1"/>
              <a:t>Sqft</a:t>
            </a:r>
            <a:r>
              <a:rPr lang="en-US" sz="1200" b="1" dirty="0"/>
              <a:t>  </a:t>
            </a:r>
            <a:r>
              <a:rPr lang="en-US" sz="1200" b="1" dirty="0" smtClean="0"/>
              <a:t>   Price</a:t>
            </a:r>
            <a:endParaRPr lang="en-US" sz="1200" b="1" dirty="0"/>
          </a:p>
        </p:txBody>
      </p:sp>
    </p:spTree>
    <p:extLst>
      <p:ext uri="{BB962C8B-B14F-4D97-AF65-F5344CB8AC3E}">
        <p14:creationId xmlns:p14="http://schemas.microsoft.com/office/powerpoint/2010/main" val="58706193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Tree>
    <p:extLst>
      <p:ext uri="{BB962C8B-B14F-4D97-AF65-F5344CB8AC3E}">
        <p14:creationId xmlns:p14="http://schemas.microsoft.com/office/powerpoint/2010/main" val="109532244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Tree>
    <p:extLst>
      <p:ext uri="{BB962C8B-B14F-4D97-AF65-F5344CB8AC3E}">
        <p14:creationId xmlns:p14="http://schemas.microsoft.com/office/powerpoint/2010/main" val="36260349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Tree>
    <p:extLst>
      <p:ext uri="{BB962C8B-B14F-4D97-AF65-F5344CB8AC3E}">
        <p14:creationId xmlns:p14="http://schemas.microsoft.com/office/powerpoint/2010/main" val="167129374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2" cstate="print">
            <a:extLst>
              <a:ext uri="{28A0092B-C50C-407E-A947-70E740481C1C}">
                <a14:useLocalDpi xmlns:a14="http://schemas.microsoft.com/office/drawing/2010/main" val="0"/>
              </a:ext>
            </a:extLst>
          </a:blip>
          <a:srcRect t="50287" b="-49716"/>
          <a:stretch/>
        </p:blipFill>
        <p:spPr>
          <a:xfrm>
            <a:off x="5604522" y="9073055"/>
            <a:ext cx="1857159" cy="909145"/>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6102"/>
          <a:stretch/>
        </p:blipFill>
        <p:spPr>
          <a:xfrm>
            <a:off x="5751" y="1447800"/>
            <a:ext cx="7772400" cy="8633604"/>
          </a:xfrm>
          <a:prstGeom prst="rect">
            <a:avLst/>
          </a:prstGeom>
        </p:spPr>
      </p:pic>
    </p:spTree>
    <p:extLst>
      <p:ext uri="{BB962C8B-B14F-4D97-AF65-F5344CB8AC3E}">
        <p14:creationId xmlns:p14="http://schemas.microsoft.com/office/powerpoint/2010/main" val="1311135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noAutofit/>
          </a:bodyPr>
          <a:lstStyle/>
          <a:p>
            <a:pPr marL="1139190">
              <a:lnSpc>
                <a:spcPts val="4175"/>
              </a:lnSpc>
            </a:pPr>
            <a:r>
              <a:rPr sz="2400" dirty="0" smtClean="0">
                <a:solidFill>
                  <a:srgbClr val="52144D"/>
                </a:solidFill>
                <a:latin typeface="Georgia" panose="02040502050405020303" pitchFamily="18" charset="0"/>
                <a:cs typeface="ITC Eras Std Light"/>
              </a:rPr>
              <a:t>THE ART</a:t>
            </a:r>
            <a:endParaRPr sz="2400" dirty="0">
              <a:latin typeface="Georgia" panose="02040502050405020303" pitchFamily="18" charset="0"/>
              <a:cs typeface="ITC Eras Std Light"/>
            </a:endParaRPr>
          </a:p>
          <a:p>
            <a:pPr marL="1139190">
              <a:lnSpc>
                <a:spcPts val="1495"/>
              </a:lnSpc>
            </a:pPr>
            <a:r>
              <a:rPr sz="1550" dirty="0" smtClean="0">
                <a:solidFill>
                  <a:srgbClr val="52144D"/>
                </a:solidFill>
                <a:latin typeface="Georgia" panose="02040502050405020303" pitchFamily="18" charset="0"/>
                <a:cs typeface="ITC Eras Std Medium"/>
              </a:rPr>
              <a:t>Of Home Pricing</a:t>
            </a:r>
            <a:endParaRPr sz="1550" dirty="0">
              <a:latin typeface="Georgia" panose="02040502050405020303" pitchFamily="18" charset="0"/>
              <a:cs typeface="ITC Eras Std Medium"/>
            </a:endParaRPr>
          </a:p>
        </p:txBody>
      </p:sp>
      <p:sp>
        <p:nvSpPr>
          <p:cNvPr id="4" name="object 4"/>
          <p:cNvSpPr/>
          <p:nvPr/>
        </p:nvSpPr>
        <p:spPr>
          <a:xfrm>
            <a:off x="461962" y="2405062"/>
            <a:ext cx="4214863" cy="0"/>
          </a:xfrm>
          <a:custGeom>
            <a:avLst/>
            <a:gdLst/>
            <a:ahLst/>
            <a:cxnLst/>
            <a:rect l="l" t="t" r="r" b="b"/>
            <a:pathLst>
              <a:path w="4214863">
                <a:moveTo>
                  <a:pt x="0" y="0"/>
                </a:moveTo>
                <a:lnTo>
                  <a:pt x="4214863" y="0"/>
                </a:lnTo>
              </a:path>
            </a:pathLst>
          </a:custGeom>
          <a:ln w="6350">
            <a:solidFill>
              <a:srgbClr val="58595B"/>
            </a:solidFill>
          </a:ln>
        </p:spPr>
        <p:txBody>
          <a:bodyPr wrap="square" lIns="0" tIns="0" rIns="0" bIns="0" rtlCol="0">
            <a:noAutofit/>
          </a:bodyPr>
          <a:lstStyle/>
          <a:p>
            <a:endParaRPr/>
          </a:p>
        </p:txBody>
      </p:sp>
      <p:sp>
        <p:nvSpPr>
          <p:cNvPr id="5" name="object 5"/>
          <p:cNvSpPr/>
          <p:nvPr/>
        </p:nvSpPr>
        <p:spPr>
          <a:xfrm>
            <a:off x="2126341" y="4472923"/>
            <a:ext cx="0" cy="1423073"/>
          </a:xfrm>
          <a:custGeom>
            <a:avLst/>
            <a:gdLst/>
            <a:ahLst/>
            <a:cxnLst/>
            <a:rect l="l" t="t" r="r" b="b"/>
            <a:pathLst>
              <a:path h="1423073">
                <a:moveTo>
                  <a:pt x="0" y="0"/>
                </a:moveTo>
                <a:lnTo>
                  <a:pt x="0" y="1423073"/>
                </a:lnTo>
              </a:path>
            </a:pathLst>
          </a:custGeom>
          <a:ln w="3390">
            <a:solidFill>
              <a:srgbClr val="BCBEC0"/>
            </a:solidFill>
          </a:ln>
        </p:spPr>
        <p:txBody>
          <a:bodyPr wrap="square" lIns="0" tIns="0" rIns="0" bIns="0" rtlCol="0">
            <a:noAutofit/>
          </a:bodyPr>
          <a:lstStyle/>
          <a:p>
            <a:endParaRPr/>
          </a:p>
        </p:txBody>
      </p:sp>
      <p:sp>
        <p:nvSpPr>
          <p:cNvPr id="6" name="object 6"/>
          <p:cNvSpPr/>
          <p:nvPr/>
        </p:nvSpPr>
        <p:spPr>
          <a:xfrm>
            <a:off x="1952097" y="4472161"/>
            <a:ext cx="0" cy="1423835"/>
          </a:xfrm>
          <a:custGeom>
            <a:avLst/>
            <a:gdLst/>
            <a:ahLst/>
            <a:cxnLst/>
            <a:rect l="l" t="t" r="r" b="b"/>
            <a:pathLst>
              <a:path h="1423835">
                <a:moveTo>
                  <a:pt x="0" y="0"/>
                </a:moveTo>
                <a:lnTo>
                  <a:pt x="0" y="1423835"/>
                </a:lnTo>
              </a:path>
            </a:pathLst>
          </a:custGeom>
          <a:ln w="3390">
            <a:solidFill>
              <a:srgbClr val="BCBEC0"/>
            </a:solidFill>
          </a:ln>
        </p:spPr>
        <p:txBody>
          <a:bodyPr wrap="square" lIns="0" tIns="0" rIns="0" bIns="0" rtlCol="0">
            <a:noAutofit/>
          </a:bodyPr>
          <a:lstStyle/>
          <a:p>
            <a:endParaRPr/>
          </a:p>
        </p:txBody>
      </p:sp>
      <p:sp>
        <p:nvSpPr>
          <p:cNvPr id="7" name="object 7"/>
          <p:cNvSpPr/>
          <p:nvPr/>
        </p:nvSpPr>
        <p:spPr>
          <a:xfrm>
            <a:off x="1773256" y="4471285"/>
            <a:ext cx="0" cy="1424711"/>
          </a:xfrm>
          <a:custGeom>
            <a:avLst/>
            <a:gdLst/>
            <a:ahLst/>
            <a:cxnLst/>
            <a:rect l="l" t="t" r="r" b="b"/>
            <a:pathLst>
              <a:path h="1424711">
                <a:moveTo>
                  <a:pt x="0" y="0"/>
                </a:moveTo>
                <a:lnTo>
                  <a:pt x="0" y="1424711"/>
                </a:lnTo>
              </a:path>
            </a:pathLst>
          </a:custGeom>
          <a:ln w="3390">
            <a:solidFill>
              <a:srgbClr val="BCBEC0"/>
            </a:solidFill>
          </a:ln>
        </p:spPr>
        <p:txBody>
          <a:bodyPr wrap="square" lIns="0" tIns="0" rIns="0" bIns="0" rtlCol="0">
            <a:noAutofit/>
          </a:bodyPr>
          <a:lstStyle/>
          <a:p>
            <a:endParaRPr/>
          </a:p>
        </p:txBody>
      </p:sp>
      <p:sp>
        <p:nvSpPr>
          <p:cNvPr id="8" name="object 8"/>
          <p:cNvSpPr/>
          <p:nvPr/>
        </p:nvSpPr>
        <p:spPr>
          <a:xfrm>
            <a:off x="1593246" y="4470040"/>
            <a:ext cx="0" cy="1425955"/>
          </a:xfrm>
          <a:custGeom>
            <a:avLst/>
            <a:gdLst/>
            <a:ahLst/>
            <a:cxnLst/>
            <a:rect l="l" t="t" r="r" b="b"/>
            <a:pathLst>
              <a:path h="1425955">
                <a:moveTo>
                  <a:pt x="0" y="0"/>
                </a:moveTo>
                <a:lnTo>
                  <a:pt x="0" y="1425955"/>
                </a:lnTo>
              </a:path>
            </a:pathLst>
          </a:custGeom>
          <a:ln w="3390">
            <a:solidFill>
              <a:srgbClr val="BCBEC0"/>
            </a:solidFill>
          </a:ln>
        </p:spPr>
        <p:txBody>
          <a:bodyPr wrap="square" lIns="0" tIns="0" rIns="0" bIns="0" rtlCol="0">
            <a:noAutofit/>
          </a:bodyPr>
          <a:lstStyle/>
          <a:p>
            <a:endParaRPr/>
          </a:p>
        </p:txBody>
      </p:sp>
      <p:sp>
        <p:nvSpPr>
          <p:cNvPr id="9" name="object 9"/>
          <p:cNvSpPr/>
          <p:nvPr/>
        </p:nvSpPr>
        <p:spPr>
          <a:xfrm>
            <a:off x="1408652" y="4470040"/>
            <a:ext cx="0" cy="1425955"/>
          </a:xfrm>
          <a:custGeom>
            <a:avLst/>
            <a:gdLst/>
            <a:ahLst/>
            <a:cxnLst/>
            <a:rect l="l" t="t" r="r" b="b"/>
            <a:pathLst>
              <a:path h="1425955">
                <a:moveTo>
                  <a:pt x="0" y="0"/>
                </a:moveTo>
                <a:lnTo>
                  <a:pt x="0" y="1425955"/>
                </a:lnTo>
              </a:path>
            </a:pathLst>
          </a:custGeom>
          <a:ln w="3390">
            <a:solidFill>
              <a:srgbClr val="BCBEC0"/>
            </a:solidFill>
          </a:ln>
        </p:spPr>
        <p:txBody>
          <a:bodyPr wrap="square" lIns="0" tIns="0" rIns="0" bIns="0" rtlCol="0">
            <a:noAutofit/>
          </a:bodyPr>
          <a:lstStyle/>
          <a:p>
            <a:endParaRPr/>
          </a:p>
        </p:txBody>
      </p:sp>
      <p:sp>
        <p:nvSpPr>
          <p:cNvPr id="10" name="object 10"/>
          <p:cNvSpPr/>
          <p:nvPr/>
        </p:nvSpPr>
        <p:spPr>
          <a:xfrm>
            <a:off x="1048467" y="4469608"/>
            <a:ext cx="0" cy="1426387"/>
          </a:xfrm>
          <a:custGeom>
            <a:avLst/>
            <a:gdLst/>
            <a:ahLst/>
            <a:cxnLst/>
            <a:rect l="l" t="t" r="r" b="b"/>
            <a:pathLst>
              <a:path h="1426387">
                <a:moveTo>
                  <a:pt x="0" y="0"/>
                </a:moveTo>
                <a:lnTo>
                  <a:pt x="0" y="1426387"/>
                </a:lnTo>
              </a:path>
            </a:pathLst>
          </a:custGeom>
          <a:ln w="3390">
            <a:solidFill>
              <a:srgbClr val="BCBEC0"/>
            </a:solidFill>
          </a:ln>
        </p:spPr>
        <p:txBody>
          <a:bodyPr wrap="square" lIns="0" tIns="0" rIns="0" bIns="0" rtlCol="0">
            <a:noAutofit/>
          </a:bodyPr>
          <a:lstStyle/>
          <a:p>
            <a:endParaRPr/>
          </a:p>
        </p:txBody>
      </p:sp>
      <p:sp>
        <p:nvSpPr>
          <p:cNvPr id="11" name="object 11"/>
          <p:cNvSpPr/>
          <p:nvPr/>
        </p:nvSpPr>
        <p:spPr>
          <a:xfrm>
            <a:off x="1230268" y="4470929"/>
            <a:ext cx="0" cy="1425066"/>
          </a:xfrm>
          <a:custGeom>
            <a:avLst/>
            <a:gdLst/>
            <a:ahLst/>
            <a:cxnLst/>
            <a:rect l="l" t="t" r="r" b="b"/>
            <a:pathLst>
              <a:path h="1425066">
                <a:moveTo>
                  <a:pt x="0" y="0"/>
                </a:moveTo>
                <a:lnTo>
                  <a:pt x="0" y="1425066"/>
                </a:lnTo>
              </a:path>
            </a:pathLst>
          </a:custGeom>
          <a:ln w="3390">
            <a:solidFill>
              <a:srgbClr val="BCBEC0"/>
            </a:solidFill>
          </a:ln>
        </p:spPr>
        <p:txBody>
          <a:bodyPr wrap="square" lIns="0" tIns="0" rIns="0" bIns="0" rtlCol="0">
            <a:noAutofit/>
          </a:bodyPr>
          <a:lstStyle/>
          <a:p>
            <a:endParaRPr/>
          </a:p>
        </p:txBody>
      </p:sp>
      <p:sp>
        <p:nvSpPr>
          <p:cNvPr id="12" name="object 12"/>
          <p:cNvSpPr/>
          <p:nvPr/>
        </p:nvSpPr>
        <p:spPr>
          <a:xfrm>
            <a:off x="870377" y="5100340"/>
            <a:ext cx="1447393" cy="423684"/>
          </a:xfrm>
          <a:custGeom>
            <a:avLst/>
            <a:gdLst/>
            <a:ahLst/>
            <a:cxnLst/>
            <a:rect l="l" t="t" r="r" b="b"/>
            <a:pathLst>
              <a:path w="1447393" h="423684">
                <a:moveTo>
                  <a:pt x="1447393" y="423684"/>
                </a:moveTo>
                <a:lnTo>
                  <a:pt x="1145717" y="423684"/>
                </a:lnTo>
                <a:lnTo>
                  <a:pt x="1145717" y="291490"/>
                </a:lnTo>
                <a:lnTo>
                  <a:pt x="881316" y="291490"/>
                </a:lnTo>
                <a:lnTo>
                  <a:pt x="881316" y="199974"/>
                </a:lnTo>
                <a:lnTo>
                  <a:pt x="579628" y="199974"/>
                </a:lnTo>
                <a:lnTo>
                  <a:pt x="579628" y="84734"/>
                </a:lnTo>
                <a:lnTo>
                  <a:pt x="338975" y="84734"/>
                </a:lnTo>
                <a:lnTo>
                  <a:pt x="338975" y="0"/>
                </a:lnTo>
                <a:lnTo>
                  <a:pt x="0" y="0"/>
                </a:lnTo>
              </a:path>
            </a:pathLst>
          </a:custGeom>
          <a:ln w="10172">
            <a:solidFill>
              <a:srgbClr val="7E8083"/>
            </a:solidFill>
          </a:ln>
        </p:spPr>
        <p:txBody>
          <a:bodyPr wrap="square" lIns="0" tIns="0" rIns="0" bIns="0" rtlCol="0">
            <a:noAutofit/>
          </a:bodyPr>
          <a:lstStyle/>
          <a:p>
            <a:endParaRPr/>
          </a:p>
        </p:txBody>
      </p:sp>
      <p:sp>
        <p:nvSpPr>
          <p:cNvPr id="13" name="object 13"/>
          <p:cNvSpPr/>
          <p:nvPr/>
        </p:nvSpPr>
        <p:spPr>
          <a:xfrm>
            <a:off x="871512" y="5299374"/>
            <a:ext cx="1441183" cy="0"/>
          </a:xfrm>
          <a:custGeom>
            <a:avLst/>
            <a:gdLst/>
            <a:ahLst/>
            <a:cxnLst/>
            <a:rect l="l" t="t" r="r" b="b"/>
            <a:pathLst>
              <a:path w="1441183">
                <a:moveTo>
                  <a:pt x="0" y="0"/>
                </a:moveTo>
                <a:lnTo>
                  <a:pt x="1441183" y="0"/>
                </a:lnTo>
              </a:path>
            </a:pathLst>
          </a:custGeom>
          <a:ln w="15481">
            <a:solidFill>
              <a:srgbClr val="343536"/>
            </a:solidFill>
            <a:prstDash val="dash"/>
          </a:ln>
        </p:spPr>
        <p:txBody>
          <a:bodyPr wrap="square" lIns="0" tIns="0" rIns="0" bIns="0" rtlCol="0">
            <a:noAutofit/>
          </a:bodyPr>
          <a:lstStyle/>
          <a:p>
            <a:endParaRPr/>
          </a:p>
        </p:txBody>
      </p:sp>
      <p:sp>
        <p:nvSpPr>
          <p:cNvPr id="14" name="object 14"/>
          <p:cNvSpPr/>
          <p:nvPr/>
        </p:nvSpPr>
        <p:spPr>
          <a:xfrm>
            <a:off x="863954" y="4477351"/>
            <a:ext cx="0" cy="1426375"/>
          </a:xfrm>
          <a:custGeom>
            <a:avLst/>
            <a:gdLst/>
            <a:ahLst/>
            <a:cxnLst/>
            <a:rect l="l" t="t" r="r" b="b"/>
            <a:pathLst>
              <a:path h="1426375">
                <a:moveTo>
                  <a:pt x="0" y="0"/>
                </a:moveTo>
                <a:lnTo>
                  <a:pt x="0" y="1426375"/>
                </a:lnTo>
              </a:path>
            </a:pathLst>
          </a:custGeom>
          <a:ln w="11607">
            <a:solidFill>
              <a:srgbClr val="343536"/>
            </a:solidFill>
          </a:ln>
        </p:spPr>
        <p:txBody>
          <a:bodyPr wrap="square" lIns="0" tIns="0" rIns="0" bIns="0" rtlCol="0">
            <a:noAutofit/>
          </a:bodyPr>
          <a:lstStyle/>
          <a:p>
            <a:endParaRPr/>
          </a:p>
        </p:txBody>
      </p:sp>
      <p:sp>
        <p:nvSpPr>
          <p:cNvPr id="15" name="object 15"/>
          <p:cNvSpPr/>
          <p:nvPr/>
        </p:nvSpPr>
        <p:spPr>
          <a:xfrm>
            <a:off x="863949" y="5903728"/>
            <a:ext cx="1460804" cy="0"/>
          </a:xfrm>
          <a:custGeom>
            <a:avLst/>
            <a:gdLst/>
            <a:ahLst/>
            <a:cxnLst/>
            <a:rect l="l" t="t" r="r" b="b"/>
            <a:pathLst>
              <a:path w="1460804">
                <a:moveTo>
                  <a:pt x="1460804" y="0"/>
                </a:moveTo>
                <a:lnTo>
                  <a:pt x="0" y="0"/>
                </a:lnTo>
              </a:path>
            </a:pathLst>
          </a:custGeom>
          <a:ln w="11607">
            <a:solidFill>
              <a:srgbClr val="343536"/>
            </a:solidFill>
          </a:ln>
        </p:spPr>
        <p:txBody>
          <a:bodyPr wrap="square" lIns="0" tIns="0" rIns="0" bIns="0" rtlCol="0">
            <a:noAutofit/>
          </a:bodyPr>
          <a:lstStyle/>
          <a:p>
            <a:endParaRPr/>
          </a:p>
        </p:txBody>
      </p:sp>
      <p:sp>
        <p:nvSpPr>
          <p:cNvPr id="16" name="object 16"/>
          <p:cNvSpPr/>
          <p:nvPr/>
        </p:nvSpPr>
        <p:spPr>
          <a:xfrm>
            <a:off x="3904532" y="4484799"/>
            <a:ext cx="0" cy="1425054"/>
          </a:xfrm>
          <a:custGeom>
            <a:avLst/>
            <a:gdLst/>
            <a:ahLst/>
            <a:cxnLst/>
            <a:rect l="l" t="t" r="r" b="b"/>
            <a:pathLst>
              <a:path h="1425054">
                <a:moveTo>
                  <a:pt x="0" y="0"/>
                </a:moveTo>
                <a:lnTo>
                  <a:pt x="0" y="1425054"/>
                </a:lnTo>
              </a:path>
            </a:pathLst>
          </a:custGeom>
          <a:ln w="3390">
            <a:solidFill>
              <a:srgbClr val="BCBEC0"/>
            </a:solidFill>
          </a:ln>
        </p:spPr>
        <p:txBody>
          <a:bodyPr wrap="square" lIns="0" tIns="0" rIns="0" bIns="0" rtlCol="0">
            <a:noAutofit/>
          </a:bodyPr>
          <a:lstStyle/>
          <a:p>
            <a:endParaRPr/>
          </a:p>
        </p:txBody>
      </p:sp>
      <p:sp>
        <p:nvSpPr>
          <p:cNvPr id="17" name="object 17"/>
          <p:cNvSpPr/>
          <p:nvPr/>
        </p:nvSpPr>
        <p:spPr>
          <a:xfrm>
            <a:off x="3679118" y="4483492"/>
            <a:ext cx="0" cy="1426362"/>
          </a:xfrm>
          <a:custGeom>
            <a:avLst/>
            <a:gdLst/>
            <a:ahLst/>
            <a:cxnLst/>
            <a:rect l="l" t="t" r="r" b="b"/>
            <a:pathLst>
              <a:path h="1426362">
                <a:moveTo>
                  <a:pt x="0" y="0"/>
                </a:moveTo>
                <a:lnTo>
                  <a:pt x="0" y="1426362"/>
                </a:lnTo>
              </a:path>
            </a:pathLst>
          </a:custGeom>
          <a:ln w="3390">
            <a:solidFill>
              <a:srgbClr val="BCBEC0"/>
            </a:solidFill>
          </a:ln>
        </p:spPr>
        <p:txBody>
          <a:bodyPr wrap="square" lIns="0" tIns="0" rIns="0" bIns="0" rtlCol="0">
            <a:noAutofit/>
          </a:bodyPr>
          <a:lstStyle/>
          <a:p>
            <a:endParaRPr/>
          </a:p>
        </p:txBody>
      </p:sp>
      <p:sp>
        <p:nvSpPr>
          <p:cNvPr id="18" name="object 18"/>
          <p:cNvSpPr/>
          <p:nvPr/>
        </p:nvSpPr>
        <p:spPr>
          <a:xfrm>
            <a:off x="4129962" y="4483922"/>
            <a:ext cx="0" cy="1425943"/>
          </a:xfrm>
          <a:custGeom>
            <a:avLst/>
            <a:gdLst/>
            <a:ahLst/>
            <a:cxnLst/>
            <a:rect l="l" t="t" r="r" b="b"/>
            <a:pathLst>
              <a:path h="1425943">
                <a:moveTo>
                  <a:pt x="0" y="0"/>
                </a:moveTo>
                <a:lnTo>
                  <a:pt x="0" y="1425943"/>
                </a:lnTo>
              </a:path>
            </a:pathLst>
          </a:custGeom>
          <a:ln w="3390">
            <a:solidFill>
              <a:srgbClr val="BCBEC0"/>
            </a:solidFill>
          </a:ln>
        </p:spPr>
        <p:txBody>
          <a:bodyPr wrap="square" lIns="0" tIns="0" rIns="0" bIns="0" rtlCol="0">
            <a:noAutofit/>
          </a:bodyPr>
          <a:lstStyle/>
          <a:p>
            <a:endParaRPr/>
          </a:p>
        </p:txBody>
      </p:sp>
      <p:sp>
        <p:nvSpPr>
          <p:cNvPr id="19" name="object 19"/>
          <p:cNvSpPr/>
          <p:nvPr/>
        </p:nvSpPr>
        <p:spPr>
          <a:xfrm>
            <a:off x="4355389" y="4483922"/>
            <a:ext cx="0" cy="1425943"/>
          </a:xfrm>
          <a:custGeom>
            <a:avLst/>
            <a:gdLst/>
            <a:ahLst/>
            <a:cxnLst/>
            <a:rect l="l" t="t" r="r" b="b"/>
            <a:pathLst>
              <a:path h="1425943">
                <a:moveTo>
                  <a:pt x="0" y="0"/>
                </a:moveTo>
                <a:lnTo>
                  <a:pt x="0" y="1425943"/>
                </a:lnTo>
              </a:path>
            </a:pathLst>
          </a:custGeom>
          <a:ln w="3390">
            <a:solidFill>
              <a:srgbClr val="BCBEC0"/>
            </a:solidFill>
          </a:ln>
        </p:spPr>
        <p:txBody>
          <a:bodyPr wrap="square" lIns="0" tIns="0" rIns="0" bIns="0" rtlCol="0">
            <a:noAutofit/>
          </a:bodyPr>
          <a:lstStyle/>
          <a:p>
            <a:endParaRPr/>
          </a:p>
        </p:txBody>
      </p:sp>
      <p:sp>
        <p:nvSpPr>
          <p:cNvPr id="20" name="object 20"/>
          <p:cNvSpPr/>
          <p:nvPr/>
        </p:nvSpPr>
        <p:spPr>
          <a:xfrm>
            <a:off x="4580803" y="4485170"/>
            <a:ext cx="0" cy="1424686"/>
          </a:xfrm>
          <a:custGeom>
            <a:avLst/>
            <a:gdLst/>
            <a:ahLst/>
            <a:cxnLst/>
            <a:rect l="l" t="t" r="r" b="b"/>
            <a:pathLst>
              <a:path h="1424686">
                <a:moveTo>
                  <a:pt x="0" y="0"/>
                </a:moveTo>
                <a:lnTo>
                  <a:pt x="0" y="1424686"/>
                </a:lnTo>
              </a:path>
            </a:pathLst>
          </a:custGeom>
          <a:ln w="3390">
            <a:solidFill>
              <a:srgbClr val="BCBEC0"/>
            </a:solidFill>
          </a:ln>
        </p:spPr>
        <p:txBody>
          <a:bodyPr wrap="square" lIns="0" tIns="0" rIns="0" bIns="0" rtlCol="0">
            <a:noAutofit/>
          </a:bodyPr>
          <a:lstStyle/>
          <a:p>
            <a:endParaRPr/>
          </a:p>
        </p:txBody>
      </p:sp>
      <p:sp>
        <p:nvSpPr>
          <p:cNvPr id="21" name="object 21"/>
          <p:cNvSpPr/>
          <p:nvPr/>
        </p:nvSpPr>
        <p:spPr>
          <a:xfrm>
            <a:off x="4806233" y="4486031"/>
            <a:ext cx="0" cy="1423835"/>
          </a:xfrm>
          <a:custGeom>
            <a:avLst/>
            <a:gdLst/>
            <a:ahLst/>
            <a:cxnLst/>
            <a:rect l="l" t="t" r="r" b="b"/>
            <a:pathLst>
              <a:path h="1423835">
                <a:moveTo>
                  <a:pt x="0" y="0"/>
                </a:moveTo>
                <a:lnTo>
                  <a:pt x="0" y="1423835"/>
                </a:lnTo>
              </a:path>
            </a:pathLst>
          </a:custGeom>
          <a:ln w="3390">
            <a:solidFill>
              <a:srgbClr val="BCBEC0"/>
            </a:solidFill>
          </a:ln>
        </p:spPr>
        <p:txBody>
          <a:bodyPr wrap="square" lIns="0" tIns="0" rIns="0" bIns="0" rtlCol="0">
            <a:noAutofit/>
          </a:bodyPr>
          <a:lstStyle/>
          <a:p>
            <a:endParaRPr/>
          </a:p>
        </p:txBody>
      </p:sp>
      <p:sp>
        <p:nvSpPr>
          <p:cNvPr id="22" name="object 22"/>
          <p:cNvSpPr txBox="1"/>
          <p:nvPr/>
        </p:nvSpPr>
        <p:spPr>
          <a:xfrm>
            <a:off x="3286893" y="4905044"/>
            <a:ext cx="112395" cy="1012825"/>
          </a:xfrm>
          <a:prstGeom prst="rect">
            <a:avLst/>
          </a:prstGeom>
        </p:spPr>
        <p:txBody>
          <a:bodyPr vert="vert270" wrap="square" lIns="0" tIns="0" rIns="0" bIns="0" rtlCol="0">
            <a:noAutofit/>
          </a:bodyPr>
          <a:lstStyle/>
          <a:p>
            <a:pPr marL="12700">
              <a:lnSpc>
                <a:spcPct val="100000"/>
              </a:lnSpc>
            </a:pPr>
            <a:r>
              <a:rPr sz="650" dirty="0" smtClean="0">
                <a:solidFill>
                  <a:srgbClr val="231F20"/>
                </a:solidFill>
                <a:latin typeface="NewsGoth BT"/>
                <a:cs typeface="NewsGoth BT"/>
              </a:rPr>
              <a:t>Number</a:t>
            </a:r>
            <a:r>
              <a:rPr sz="650" spc="5" dirty="0" smtClean="0">
                <a:solidFill>
                  <a:srgbClr val="231F20"/>
                </a:solidFill>
                <a:latin typeface="NewsGoth BT"/>
                <a:cs typeface="NewsGoth BT"/>
              </a:rPr>
              <a:t> </a:t>
            </a:r>
            <a:r>
              <a:rPr sz="650" spc="0" dirty="0" smtClean="0">
                <a:solidFill>
                  <a:srgbClr val="231F20"/>
                </a:solidFill>
                <a:latin typeface="NewsGoth BT"/>
                <a:cs typeface="NewsGoth BT"/>
              </a:rPr>
              <a:t>of</a:t>
            </a:r>
            <a:r>
              <a:rPr sz="650" spc="5" dirty="0" smtClean="0">
                <a:solidFill>
                  <a:srgbClr val="231F20"/>
                </a:solidFill>
                <a:latin typeface="NewsGoth BT"/>
                <a:cs typeface="NewsGoth BT"/>
              </a:rPr>
              <a:t> </a:t>
            </a:r>
            <a:r>
              <a:rPr sz="650" spc="0" dirty="0" smtClean="0">
                <a:solidFill>
                  <a:srgbClr val="231F20"/>
                </a:solidFill>
                <a:latin typeface="NewsGoth BT"/>
                <a:cs typeface="NewsGoth BT"/>
              </a:rPr>
              <a:t>Buyer</a:t>
            </a:r>
            <a:r>
              <a:rPr sz="650" spc="5" dirty="0" smtClean="0">
                <a:solidFill>
                  <a:srgbClr val="231F20"/>
                </a:solidFill>
                <a:latin typeface="NewsGoth BT"/>
                <a:cs typeface="NewsGoth BT"/>
              </a:rPr>
              <a:t> </a:t>
            </a:r>
            <a:r>
              <a:rPr sz="650" spc="0" dirty="0" smtClean="0">
                <a:solidFill>
                  <a:srgbClr val="231F20"/>
                </a:solidFill>
                <a:latin typeface="NewsGoth BT"/>
                <a:cs typeface="NewsGoth BT"/>
              </a:rPr>
              <a:t>Showings</a:t>
            </a:r>
            <a:endParaRPr sz="650">
              <a:latin typeface="NewsGoth BT"/>
              <a:cs typeface="NewsGoth BT"/>
            </a:endParaRPr>
          </a:p>
        </p:txBody>
      </p:sp>
      <p:sp>
        <p:nvSpPr>
          <p:cNvPr id="23" name="object 23"/>
          <p:cNvSpPr/>
          <p:nvPr/>
        </p:nvSpPr>
        <p:spPr>
          <a:xfrm>
            <a:off x="3453691" y="4545324"/>
            <a:ext cx="1352461" cy="1359420"/>
          </a:xfrm>
          <a:custGeom>
            <a:avLst/>
            <a:gdLst/>
            <a:ahLst/>
            <a:cxnLst/>
            <a:rect l="l" t="t" r="r" b="b"/>
            <a:pathLst>
              <a:path w="1352461" h="1359420">
                <a:moveTo>
                  <a:pt x="0" y="1359420"/>
                </a:moveTo>
                <a:lnTo>
                  <a:pt x="20165" y="1321008"/>
                </a:lnTo>
                <a:lnTo>
                  <a:pt x="38324" y="1286118"/>
                </a:lnTo>
                <a:lnTo>
                  <a:pt x="69084" y="1224856"/>
                </a:lnTo>
                <a:lnTo>
                  <a:pt x="93197" y="1171535"/>
                </a:lnTo>
                <a:lnTo>
                  <a:pt x="111581" y="1122059"/>
                </a:lnTo>
                <a:lnTo>
                  <a:pt x="125155" y="1072329"/>
                </a:lnTo>
                <a:lnTo>
                  <a:pt x="134835" y="1018248"/>
                </a:lnTo>
                <a:lnTo>
                  <a:pt x="141540" y="955717"/>
                </a:lnTo>
                <a:lnTo>
                  <a:pt x="146188" y="880640"/>
                </a:lnTo>
                <a:lnTo>
                  <a:pt x="148027" y="837115"/>
                </a:lnTo>
                <a:lnTo>
                  <a:pt x="149697" y="788917"/>
                </a:lnTo>
                <a:lnTo>
                  <a:pt x="151310" y="735534"/>
                </a:lnTo>
                <a:lnTo>
                  <a:pt x="152984" y="676452"/>
                </a:lnTo>
                <a:lnTo>
                  <a:pt x="155005" y="616504"/>
                </a:lnTo>
                <a:lnTo>
                  <a:pt x="157550" y="560763"/>
                </a:lnTo>
                <a:lnTo>
                  <a:pt x="160558" y="509084"/>
                </a:lnTo>
                <a:lnTo>
                  <a:pt x="163973" y="461324"/>
                </a:lnTo>
                <a:lnTo>
                  <a:pt x="167736" y="417336"/>
                </a:lnTo>
                <a:lnTo>
                  <a:pt x="171789" y="376975"/>
                </a:lnTo>
                <a:lnTo>
                  <a:pt x="180534" y="306555"/>
                </a:lnTo>
                <a:lnTo>
                  <a:pt x="189744" y="248904"/>
                </a:lnTo>
                <a:lnTo>
                  <a:pt x="198953" y="202860"/>
                </a:lnTo>
                <a:lnTo>
                  <a:pt x="211752" y="153019"/>
                </a:lnTo>
                <a:lnTo>
                  <a:pt x="224482" y="116357"/>
                </a:lnTo>
                <a:lnTo>
                  <a:pt x="226504" y="111544"/>
                </a:lnTo>
                <a:lnTo>
                  <a:pt x="228379" y="106545"/>
                </a:lnTo>
                <a:lnTo>
                  <a:pt x="230590" y="99877"/>
                </a:lnTo>
                <a:lnTo>
                  <a:pt x="233243" y="91845"/>
                </a:lnTo>
                <a:lnTo>
                  <a:pt x="236441" y="82755"/>
                </a:lnTo>
                <a:lnTo>
                  <a:pt x="256778" y="41895"/>
                </a:lnTo>
                <a:lnTo>
                  <a:pt x="294203" y="8465"/>
                </a:lnTo>
                <a:lnTo>
                  <a:pt x="337505" y="0"/>
                </a:lnTo>
                <a:lnTo>
                  <a:pt x="355399" y="1966"/>
                </a:lnTo>
                <a:lnTo>
                  <a:pt x="397000" y="14909"/>
                </a:lnTo>
                <a:lnTo>
                  <a:pt x="447052" y="41897"/>
                </a:lnTo>
                <a:lnTo>
                  <a:pt x="480113" y="68610"/>
                </a:lnTo>
                <a:lnTo>
                  <a:pt x="507570" y="101819"/>
                </a:lnTo>
                <a:lnTo>
                  <a:pt x="530124" y="140248"/>
                </a:lnTo>
                <a:lnTo>
                  <a:pt x="548476" y="182621"/>
                </a:lnTo>
                <a:lnTo>
                  <a:pt x="563325" y="227660"/>
                </a:lnTo>
                <a:lnTo>
                  <a:pt x="575374" y="274089"/>
                </a:lnTo>
                <a:lnTo>
                  <a:pt x="585321" y="320631"/>
                </a:lnTo>
                <a:lnTo>
                  <a:pt x="593867" y="366010"/>
                </a:lnTo>
                <a:lnTo>
                  <a:pt x="597835" y="387864"/>
                </a:lnTo>
                <a:lnTo>
                  <a:pt x="601714" y="408948"/>
                </a:lnTo>
                <a:lnTo>
                  <a:pt x="609561" y="448170"/>
                </a:lnTo>
                <a:lnTo>
                  <a:pt x="618531" y="485354"/>
                </a:lnTo>
                <a:lnTo>
                  <a:pt x="629317" y="522663"/>
                </a:lnTo>
                <a:lnTo>
                  <a:pt x="642111" y="560163"/>
                </a:lnTo>
                <a:lnTo>
                  <a:pt x="657105" y="597922"/>
                </a:lnTo>
                <a:lnTo>
                  <a:pt x="674490" y="636005"/>
                </a:lnTo>
                <a:lnTo>
                  <a:pt x="694458" y="674481"/>
                </a:lnTo>
                <a:lnTo>
                  <a:pt x="717201" y="713415"/>
                </a:lnTo>
                <a:lnTo>
                  <a:pt x="742909" y="752875"/>
                </a:lnTo>
                <a:lnTo>
                  <a:pt x="771774" y="792927"/>
                </a:lnTo>
                <a:lnTo>
                  <a:pt x="803989" y="833637"/>
                </a:lnTo>
                <a:lnTo>
                  <a:pt x="839744" y="875073"/>
                </a:lnTo>
                <a:lnTo>
                  <a:pt x="879231" y="917302"/>
                </a:lnTo>
                <a:lnTo>
                  <a:pt x="922641" y="960390"/>
                </a:lnTo>
                <a:lnTo>
                  <a:pt x="970167" y="1004403"/>
                </a:lnTo>
                <a:lnTo>
                  <a:pt x="1021999" y="1049409"/>
                </a:lnTo>
                <a:lnTo>
                  <a:pt x="1078329" y="1095475"/>
                </a:lnTo>
                <a:lnTo>
                  <a:pt x="1139348" y="1142667"/>
                </a:lnTo>
                <a:lnTo>
                  <a:pt x="1205249" y="1191051"/>
                </a:lnTo>
                <a:lnTo>
                  <a:pt x="1276223" y="1240695"/>
                </a:lnTo>
                <a:lnTo>
                  <a:pt x="1352461" y="1291666"/>
                </a:lnTo>
              </a:path>
            </a:pathLst>
          </a:custGeom>
          <a:ln w="11607">
            <a:solidFill>
              <a:srgbClr val="7E8083"/>
            </a:solidFill>
          </a:ln>
        </p:spPr>
        <p:txBody>
          <a:bodyPr wrap="square" lIns="0" tIns="0" rIns="0" bIns="0" rtlCol="0">
            <a:noAutofit/>
          </a:bodyPr>
          <a:lstStyle/>
          <a:p>
            <a:endParaRPr/>
          </a:p>
        </p:txBody>
      </p:sp>
      <p:sp>
        <p:nvSpPr>
          <p:cNvPr id="24" name="object 24"/>
          <p:cNvSpPr/>
          <p:nvPr/>
        </p:nvSpPr>
        <p:spPr>
          <a:xfrm>
            <a:off x="3453696" y="5904745"/>
            <a:ext cx="1352537" cy="0"/>
          </a:xfrm>
          <a:custGeom>
            <a:avLst/>
            <a:gdLst/>
            <a:ahLst/>
            <a:cxnLst/>
            <a:rect l="l" t="t" r="r" b="b"/>
            <a:pathLst>
              <a:path w="1352537">
                <a:moveTo>
                  <a:pt x="1352537" y="0"/>
                </a:moveTo>
                <a:lnTo>
                  <a:pt x="0" y="0"/>
                </a:lnTo>
              </a:path>
            </a:pathLst>
          </a:custGeom>
          <a:ln w="11607">
            <a:solidFill>
              <a:srgbClr val="343536"/>
            </a:solidFill>
          </a:ln>
        </p:spPr>
        <p:txBody>
          <a:bodyPr wrap="square" lIns="0" tIns="0" rIns="0" bIns="0" rtlCol="0">
            <a:noAutofit/>
          </a:bodyPr>
          <a:lstStyle/>
          <a:p>
            <a:endParaRPr/>
          </a:p>
        </p:txBody>
      </p:sp>
      <p:sp>
        <p:nvSpPr>
          <p:cNvPr id="25" name="object 25"/>
          <p:cNvSpPr/>
          <p:nvPr/>
        </p:nvSpPr>
        <p:spPr>
          <a:xfrm>
            <a:off x="3453691" y="4483492"/>
            <a:ext cx="0" cy="1426362"/>
          </a:xfrm>
          <a:custGeom>
            <a:avLst/>
            <a:gdLst/>
            <a:ahLst/>
            <a:cxnLst/>
            <a:rect l="l" t="t" r="r" b="b"/>
            <a:pathLst>
              <a:path h="1426362">
                <a:moveTo>
                  <a:pt x="0" y="0"/>
                </a:moveTo>
                <a:lnTo>
                  <a:pt x="0" y="1426362"/>
                </a:lnTo>
              </a:path>
            </a:pathLst>
          </a:custGeom>
          <a:ln w="11607">
            <a:solidFill>
              <a:srgbClr val="343536"/>
            </a:solidFill>
          </a:ln>
        </p:spPr>
        <p:txBody>
          <a:bodyPr wrap="square" lIns="0" tIns="0" rIns="0" bIns="0" rtlCol="0">
            <a:noAutofit/>
          </a:bodyPr>
          <a:lstStyle/>
          <a:p>
            <a:endParaRPr/>
          </a:p>
        </p:txBody>
      </p:sp>
      <p:sp>
        <p:nvSpPr>
          <p:cNvPr id="26" name="object 26"/>
          <p:cNvSpPr txBox="1"/>
          <p:nvPr/>
        </p:nvSpPr>
        <p:spPr>
          <a:xfrm>
            <a:off x="444500" y="2630619"/>
            <a:ext cx="4370070" cy="1596390"/>
          </a:xfrm>
          <a:prstGeom prst="rect">
            <a:avLst/>
          </a:prstGeom>
        </p:spPr>
        <p:txBody>
          <a:bodyPr vert="horz" wrap="square" lIns="0" tIns="0" rIns="0" bIns="0" rtlCol="0">
            <a:noAutofit/>
          </a:bodyPr>
          <a:lstStyle/>
          <a:p>
            <a:pPr marL="12700" marR="12700" algn="just">
              <a:lnSpc>
                <a:spcPct val="128800"/>
              </a:lnSpc>
            </a:pPr>
            <a:r>
              <a:rPr sz="1100" dirty="0" smtClean="0">
                <a:solidFill>
                  <a:srgbClr val="58595B"/>
                </a:solidFill>
                <a:latin typeface="Arial" panose="020B0604020202020204" pitchFamily="34" charset="0"/>
                <a:cs typeface="Arial" panose="020B0604020202020204" pitchFamily="34" charset="0"/>
              </a:rPr>
              <a:t>The majority of showings by sales associates on a new listing occur when the house is first placed on the market. Sales agents arrange for their active, qualified buyers to see a home when it is newly listed.</a:t>
            </a:r>
            <a:endParaRPr sz="1100" dirty="0">
              <a:latin typeface="Arial" panose="020B0604020202020204" pitchFamily="34" charset="0"/>
              <a:cs typeface="Arial" panose="020B0604020202020204" pitchFamily="34" charset="0"/>
            </a:endParaRPr>
          </a:p>
          <a:p>
            <a:pPr>
              <a:lnSpc>
                <a:spcPts val="700"/>
              </a:lnSpc>
              <a:spcBef>
                <a:spcPts val="19"/>
              </a:spcBef>
            </a:pPr>
            <a:endParaRPr sz="700" dirty="0">
              <a:latin typeface="Arial" panose="020B0604020202020204" pitchFamily="34" charset="0"/>
              <a:cs typeface="Arial" panose="020B0604020202020204" pitchFamily="34" charset="0"/>
            </a:endParaRPr>
          </a:p>
          <a:p>
            <a:pPr marL="12700" marR="13970" algn="just">
              <a:lnSpc>
                <a:spcPct val="128800"/>
              </a:lnSpc>
            </a:pPr>
            <a:r>
              <a:rPr sz="1100" dirty="0" smtClean="0">
                <a:solidFill>
                  <a:srgbClr val="58595B"/>
                </a:solidFill>
                <a:latin typeface="Arial" panose="020B0604020202020204" pitchFamily="34" charset="0"/>
                <a:cs typeface="Arial" panose="020B0604020202020204" pitchFamily="34" charset="0"/>
              </a:rPr>
              <a:t>Once this group has seen the property, showing activity decreases to only those buyers new to the market.</a:t>
            </a:r>
            <a:endParaRPr sz="1100" dirty="0">
              <a:latin typeface="Arial" panose="020B0604020202020204" pitchFamily="34" charset="0"/>
              <a:cs typeface="Arial" panose="020B0604020202020204" pitchFamily="34" charset="0"/>
            </a:endParaRPr>
          </a:p>
          <a:p>
            <a:pPr>
              <a:lnSpc>
                <a:spcPts val="900"/>
              </a:lnSpc>
              <a:spcBef>
                <a:spcPts val="11"/>
              </a:spcBef>
            </a:pPr>
            <a:endParaRPr sz="900" dirty="0">
              <a:latin typeface="Arial" panose="020B0604020202020204" pitchFamily="34" charset="0"/>
              <a:cs typeface="Arial" panose="020B0604020202020204" pitchFamily="34" charset="0"/>
            </a:endParaRPr>
          </a:p>
          <a:p>
            <a:pPr>
              <a:lnSpc>
                <a:spcPts val="1000"/>
              </a:lnSpc>
            </a:pPr>
            <a:endParaRPr sz="1000" dirty="0">
              <a:latin typeface="Arial" panose="020B0604020202020204" pitchFamily="34" charset="0"/>
              <a:cs typeface="Arial" panose="020B0604020202020204" pitchFamily="34" charset="0"/>
            </a:endParaRPr>
          </a:p>
          <a:p>
            <a:pPr marL="12700" marR="941069" algn="just">
              <a:lnSpc>
                <a:spcPct val="100000"/>
              </a:lnSpc>
            </a:pPr>
            <a:r>
              <a:rPr sz="1100" b="1" dirty="0" smtClean="0">
                <a:solidFill>
                  <a:srgbClr val="52144D"/>
                </a:solidFill>
                <a:latin typeface="Arial" panose="020B0604020202020204" pitchFamily="34" charset="0"/>
                <a:cs typeface="Arial" panose="020B0604020202020204" pitchFamily="34" charset="0"/>
              </a:rPr>
              <a:t>Effect of Over-Pricing on Time and Selling Price</a:t>
            </a:r>
            <a:endParaRPr sz="1100" dirty="0">
              <a:latin typeface="Arial" panose="020B0604020202020204" pitchFamily="34" charset="0"/>
              <a:cs typeface="Arial" panose="020B0604020202020204" pitchFamily="34" charset="0"/>
            </a:endParaRPr>
          </a:p>
        </p:txBody>
      </p:sp>
      <p:sp>
        <p:nvSpPr>
          <p:cNvPr id="27" name="object 27"/>
          <p:cNvSpPr txBox="1"/>
          <p:nvPr/>
        </p:nvSpPr>
        <p:spPr>
          <a:xfrm>
            <a:off x="917756" y="5919384"/>
            <a:ext cx="1414780" cy="217804"/>
          </a:xfrm>
          <a:prstGeom prst="rect">
            <a:avLst/>
          </a:prstGeom>
        </p:spPr>
        <p:txBody>
          <a:bodyPr vert="horz" wrap="square" lIns="0" tIns="0" rIns="0" bIns="0" rtlCol="0">
            <a:noAutofit/>
          </a:bodyPr>
          <a:lstStyle/>
          <a:p>
            <a:pPr marL="12700">
              <a:lnSpc>
                <a:spcPct val="100000"/>
              </a:lnSpc>
              <a:tabLst>
                <a:tab pos="198120" algn="l"/>
                <a:tab pos="377190" algn="l"/>
                <a:tab pos="558165" algn="l"/>
                <a:tab pos="738505" algn="l"/>
                <a:tab pos="921385" algn="l"/>
                <a:tab pos="1097280" algn="l"/>
                <a:tab pos="1282700" algn="l"/>
              </a:tabLst>
            </a:pPr>
            <a:r>
              <a:rPr sz="600" spc="0" dirty="0" smtClean="0">
                <a:solidFill>
                  <a:srgbClr val="231F20"/>
                </a:solidFill>
                <a:latin typeface="NewsGoth BT"/>
                <a:cs typeface="NewsGoth BT"/>
              </a:rPr>
              <a:t>1	2	3	4	5	6	7	8</a:t>
            </a:r>
            <a:endParaRPr sz="600">
              <a:latin typeface="NewsGoth BT"/>
              <a:cs typeface="NewsGoth BT"/>
            </a:endParaRPr>
          </a:p>
          <a:p>
            <a:pPr marL="778510">
              <a:lnSpc>
                <a:spcPct val="100000"/>
              </a:lnSpc>
              <a:spcBef>
                <a:spcPts val="110"/>
              </a:spcBef>
            </a:pPr>
            <a:r>
              <a:rPr sz="650" spc="-20" dirty="0" smtClean="0">
                <a:solidFill>
                  <a:srgbClr val="231F20"/>
                </a:solidFill>
                <a:latin typeface="NewsGoth BT"/>
                <a:cs typeface="NewsGoth BT"/>
              </a:rPr>
              <a:t>W</a:t>
            </a:r>
            <a:r>
              <a:rPr sz="650" spc="5" dirty="0" smtClean="0">
                <a:solidFill>
                  <a:srgbClr val="231F20"/>
                </a:solidFill>
                <a:latin typeface="NewsGoth BT"/>
                <a:cs typeface="NewsGoth BT"/>
              </a:rPr>
              <a:t>eeks </a:t>
            </a:r>
            <a:r>
              <a:rPr sz="650" spc="10" dirty="0" smtClean="0">
                <a:solidFill>
                  <a:srgbClr val="231F20"/>
                </a:solidFill>
                <a:latin typeface="NewsGoth BT"/>
                <a:cs typeface="NewsGoth BT"/>
              </a:rPr>
              <a:t>on</a:t>
            </a:r>
            <a:r>
              <a:rPr sz="650" spc="5" dirty="0" smtClean="0">
                <a:solidFill>
                  <a:srgbClr val="231F20"/>
                </a:solidFill>
                <a:latin typeface="NewsGoth BT"/>
                <a:cs typeface="NewsGoth BT"/>
              </a:rPr>
              <a:t> </a:t>
            </a:r>
            <a:r>
              <a:rPr sz="650" spc="10" dirty="0" smtClean="0">
                <a:solidFill>
                  <a:srgbClr val="231F20"/>
                </a:solidFill>
                <a:latin typeface="NewsGoth BT"/>
                <a:cs typeface="NewsGoth BT"/>
              </a:rPr>
              <a:t>Mar</a:t>
            </a:r>
            <a:r>
              <a:rPr sz="650" spc="-10" dirty="0" smtClean="0">
                <a:solidFill>
                  <a:srgbClr val="231F20"/>
                </a:solidFill>
                <a:latin typeface="NewsGoth BT"/>
                <a:cs typeface="NewsGoth BT"/>
              </a:rPr>
              <a:t>k</a:t>
            </a:r>
            <a:r>
              <a:rPr sz="650" spc="5" dirty="0" smtClean="0">
                <a:solidFill>
                  <a:srgbClr val="231F20"/>
                </a:solidFill>
                <a:latin typeface="NewsGoth BT"/>
                <a:cs typeface="NewsGoth BT"/>
              </a:rPr>
              <a:t>et</a:t>
            </a:r>
            <a:endParaRPr sz="650">
              <a:latin typeface="NewsGoth BT"/>
              <a:cs typeface="NewsGoth BT"/>
            </a:endParaRPr>
          </a:p>
        </p:txBody>
      </p:sp>
      <p:sp>
        <p:nvSpPr>
          <p:cNvPr id="28" name="object 28"/>
          <p:cNvSpPr txBox="1"/>
          <p:nvPr/>
        </p:nvSpPr>
        <p:spPr>
          <a:xfrm>
            <a:off x="460926" y="5095032"/>
            <a:ext cx="2558415" cy="537845"/>
          </a:xfrm>
          <a:prstGeom prst="rect">
            <a:avLst/>
          </a:prstGeom>
        </p:spPr>
        <p:txBody>
          <a:bodyPr vert="horz" wrap="square" lIns="0" tIns="0" rIns="0" bIns="0" rtlCol="0">
            <a:noAutofit/>
          </a:bodyPr>
          <a:lstStyle/>
          <a:p>
            <a:pPr marL="12700">
              <a:lnSpc>
                <a:spcPct val="100000"/>
              </a:lnSpc>
            </a:pPr>
            <a:r>
              <a:rPr sz="650" spc="5" dirty="0" smtClean="0">
                <a:solidFill>
                  <a:srgbClr val="231F20"/>
                </a:solidFill>
                <a:latin typeface="NewsGoth BT"/>
                <a:cs typeface="NewsGoth BT"/>
              </a:rPr>
              <a:t>List </a:t>
            </a:r>
            <a:r>
              <a:rPr sz="650" spc="-15" dirty="0" smtClean="0">
                <a:solidFill>
                  <a:srgbClr val="231F20"/>
                </a:solidFill>
                <a:latin typeface="NewsGoth BT"/>
                <a:cs typeface="NewsGoth BT"/>
              </a:rPr>
              <a:t>P</a:t>
            </a:r>
            <a:r>
              <a:rPr sz="650" spc="5" dirty="0" smtClean="0">
                <a:solidFill>
                  <a:srgbClr val="231F20"/>
                </a:solidFill>
                <a:latin typeface="NewsGoth BT"/>
                <a:cs typeface="NewsGoth BT"/>
              </a:rPr>
              <a:t>rice</a:t>
            </a:r>
            <a:endParaRPr sz="650">
              <a:latin typeface="NewsGoth BT"/>
              <a:cs typeface="NewsGoth BT"/>
            </a:endParaRPr>
          </a:p>
          <a:p>
            <a:pPr>
              <a:lnSpc>
                <a:spcPts val="800"/>
              </a:lnSpc>
              <a:spcBef>
                <a:spcPts val="44"/>
              </a:spcBef>
            </a:pPr>
            <a:endParaRPr sz="800"/>
          </a:p>
          <a:p>
            <a:pPr marR="12700" algn="r">
              <a:lnSpc>
                <a:spcPct val="100000"/>
              </a:lnSpc>
            </a:pPr>
            <a:r>
              <a:rPr sz="650" spc="-60" dirty="0" smtClean="0">
                <a:solidFill>
                  <a:srgbClr val="343536"/>
                </a:solidFill>
                <a:latin typeface="NewsGoth BT"/>
                <a:cs typeface="NewsGoth BT"/>
              </a:rPr>
              <a:t>T</a:t>
            </a:r>
            <a:r>
              <a:rPr sz="650" spc="5" dirty="0" smtClean="0">
                <a:solidFill>
                  <a:srgbClr val="343536"/>
                </a:solidFill>
                <a:latin typeface="NewsGoth BT"/>
                <a:cs typeface="NewsGoth BT"/>
              </a:rPr>
              <a:t>rue </a:t>
            </a:r>
            <a:r>
              <a:rPr sz="650" spc="10" dirty="0" smtClean="0">
                <a:solidFill>
                  <a:srgbClr val="343536"/>
                </a:solidFill>
                <a:latin typeface="NewsGoth BT"/>
                <a:cs typeface="NewsGoth BT"/>
              </a:rPr>
              <a:t>Mar</a:t>
            </a:r>
            <a:r>
              <a:rPr sz="650" spc="-10" dirty="0" smtClean="0">
                <a:solidFill>
                  <a:srgbClr val="343536"/>
                </a:solidFill>
                <a:latin typeface="NewsGoth BT"/>
                <a:cs typeface="NewsGoth BT"/>
              </a:rPr>
              <a:t>k</a:t>
            </a:r>
            <a:r>
              <a:rPr sz="650" spc="5" dirty="0" smtClean="0">
                <a:solidFill>
                  <a:srgbClr val="343536"/>
                </a:solidFill>
                <a:latin typeface="NewsGoth BT"/>
                <a:cs typeface="NewsGoth BT"/>
              </a:rPr>
              <a:t>et </a:t>
            </a:r>
            <a:r>
              <a:rPr sz="650" spc="-35" dirty="0" smtClean="0">
                <a:solidFill>
                  <a:srgbClr val="343536"/>
                </a:solidFill>
                <a:latin typeface="NewsGoth BT"/>
                <a:cs typeface="NewsGoth BT"/>
              </a:rPr>
              <a:t>V</a:t>
            </a:r>
            <a:r>
              <a:rPr sz="650" spc="5" dirty="0" smtClean="0">
                <a:solidFill>
                  <a:srgbClr val="343536"/>
                </a:solidFill>
                <a:latin typeface="NewsGoth BT"/>
                <a:cs typeface="NewsGoth BT"/>
              </a:rPr>
              <a:t>alue</a:t>
            </a:r>
            <a:endParaRPr sz="650">
              <a:latin typeface="NewsGoth BT"/>
              <a:cs typeface="NewsGoth BT"/>
            </a:endParaRPr>
          </a:p>
          <a:p>
            <a:pPr>
              <a:lnSpc>
                <a:spcPts val="900"/>
              </a:lnSpc>
              <a:spcBef>
                <a:spcPts val="46"/>
              </a:spcBef>
            </a:pPr>
            <a:endParaRPr sz="900"/>
          </a:p>
          <a:p>
            <a:pPr marR="267970" algn="r">
              <a:lnSpc>
                <a:spcPct val="100000"/>
              </a:lnSpc>
            </a:pPr>
            <a:r>
              <a:rPr sz="650" spc="5" dirty="0" smtClean="0">
                <a:solidFill>
                  <a:srgbClr val="231F20"/>
                </a:solidFill>
                <a:latin typeface="NewsGoth BT"/>
                <a:cs typeface="NewsGoth BT"/>
              </a:rPr>
              <a:t>Sales </a:t>
            </a:r>
            <a:r>
              <a:rPr sz="650" spc="-15" dirty="0" smtClean="0">
                <a:solidFill>
                  <a:srgbClr val="231F20"/>
                </a:solidFill>
                <a:latin typeface="NewsGoth BT"/>
                <a:cs typeface="NewsGoth BT"/>
              </a:rPr>
              <a:t>P</a:t>
            </a:r>
            <a:r>
              <a:rPr sz="650" spc="5" dirty="0" smtClean="0">
                <a:solidFill>
                  <a:srgbClr val="231F20"/>
                </a:solidFill>
                <a:latin typeface="NewsGoth BT"/>
                <a:cs typeface="NewsGoth BT"/>
              </a:rPr>
              <a:t>rice</a:t>
            </a:r>
            <a:endParaRPr sz="650">
              <a:latin typeface="NewsGoth BT"/>
              <a:cs typeface="NewsGoth BT"/>
            </a:endParaRPr>
          </a:p>
        </p:txBody>
      </p:sp>
      <p:sp>
        <p:nvSpPr>
          <p:cNvPr id="29" name="object 29"/>
          <p:cNvSpPr txBox="1"/>
          <p:nvPr/>
        </p:nvSpPr>
        <p:spPr>
          <a:xfrm>
            <a:off x="3978223" y="5933255"/>
            <a:ext cx="840740" cy="224154"/>
          </a:xfrm>
          <a:prstGeom prst="rect">
            <a:avLst/>
          </a:prstGeom>
        </p:spPr>
        <p:txBody>
          <a:bodyPr vert="horz" wrap="square" lIns="0" tIns="0" rIns="0" bIns="0" rtlCol="0">
            <a:noAutofit/>
          </a:bodyPr>
          <a:lstStyle/>
          <a:p>
            <a:pPr marL="12700">
              <a:lnSpc>
                <a:spcPct val="100000"/>
              </a:lnSpc>
              <a:tabLst>
                <a:tab pos="236854" algn="l"/>
                <a:tab pos="463550" algn="l"/>
                <a:tab pos="690880" algn="l"/>
              </a:tabLst>
            </a:pPr>
            <a:r>
              <a:rPr sz="600" spc="0" dirty="0" smtClean="0">
                <a:solidFill>
                  <a:srgbClr val="231F20"/>
                </a:solidFill>
                <a:latin typeface="NewsGoth BT"/>
                <a:cs typeface="NewsGoth BT"/>
              </a:rPr>
              <a:t>3	4	5	6</a:t>
            </a:r>
            <a:endParaRPr sz="600">
              <a:latin typeface="NewsGoth BT"/>
              <a:cs typeface="NewsGoth BT"/>
            </a:endParaRPr>
          </a:p>
          <a:p>
            <a:pPr marL="204470">
              <a:lnSpc>
                <a:spcPct val="100000"/>
              </a:lnSpc>
              <a:spcBef>
                <a:spcPts val="160"/>
              </a:spcBef>
            </a:pPr>
            <a:r>
              <a:rPr sz="650" spc="-20" dirty="0" smtClean="0">
                <a:solidFill>
                  <a:srgbClr val="231F20"/>
                </a:solidFill>
                <a:latin typeface="NewsGoth BT"/>
                <a:cs typeface="NewsGoth BT"/>
              </a:rPr>
              <a:t>W</a:t>
            </a:r>
            <a:r>
              <a:rPr sz="650" spc="5" dirty="0" smtClean="0">
                <a:solidFill>
                  <a:srgbClr val="231F20"/>
                </a:solidFill>
                <a:latin typeface="NewsGoth BT"/>
                <a:cs typeface="NewsGoth BT"/>
              </a:rPr>
              <a:t>eeks </a:t>
            </a:r>
            <a:r>
              <a:rPr sz="650" spc="10" dirty="0" smtClean="0">
                <a:solidFill>
                  <a:srgbClr val="231F20"/>
                </a:solidFill>
                <a:latin typeface="NewsGoth BT"/>
                <a:cs typeface="NewsGoth BT"/>
              </a:rPr>
              <a:t>on</a:t>
            </a:r>
            <a:r>
              <a:rPr sz="650" spc="5" dirty="0" smtClean="0">
                <a:solidFill>
                  <a:srgbClr val="231F20"/>
                </a:solidFill>
                <a:latin typeface="NewsGoth BT"/>
                <a:cs typeface="NewsGoth BT"/>
              </a:rPr>
              <a:t> </a:t>
            </a:r>
            <a:r>
              <a:rPr sz="650" spc="10" dirty="0" smtClean="0">
                <a:solidFill>
                  <a:srgbClr val="231F20"/>
                </a:solidFill>
                <a:latin typeface="NewsGoth BT"/>
                <a:cs typeface="NewsGoth BT"/>
              </a:rPr>
              <a:t>Mar</a:t>
            </a:r>
            <a:r>
              <a:rPr sz="650" spc="-10" dirty="0" smtClean="0">
                <a:solidFill>
                  <a:srgbClr val="231F20"/>
                </a:solidFill>
                <a:latin typeface="NewsGoth BT"/>
                <a:cs typeface="NewsGoth BT"/>
              </a:rPr>
              <a:t>k</a:t>
            </a:r>
            <a:r>
              <a:rPr sz="650" spc="5" dirty="0" smtClean="0">
                <a:solidFill>
                  <a:srgbClr val="231F20"/>
                </a:solidFill>
                <a:latin typeface="NewsGoth BT"/>
                <a:cs typeface="NewsGoth BT"/>
              </a:rPr>
              <a:t>et</a:t>
            </a:r>
            <a:endParaRPr sz="650">
              <a:latin typeface="NewsGoth BT"/>
              <a:cs typeface="NewsGoth BT"/>
            </a:endParaRPr>
          </a:p>
        </p:txBody>
      </p:sp>
      <p:sp>
        <p:nvSpPr>
          <p:cNvPr id="30" name="object 30"/>
          <p:cNvSpPr txBox="1"/>
          <p:nvPr/>
        </p:nvSpPr>
        <p:spPr>
          <a:xfrm>
            <a:off x="3530706" y="5933255"/>
            <a:ext cx="72390" cy="104139"/>
          </a:xfrm>
          <a:prstGeom prst="rect">
            <a:avLst/>
          </a:prstGeom>
        </p:spPr>
        <p:txBody>
          <a:bodyPr vert="horz" wrap="square" lIns="0" tIns="0" rIns="0" bIns="0" rtlCol="0">
            <a:noAutofit/>
          </a:bodyPr>
          <a:lstStyle/>
          <a:p>
            <a:pPr marL="12700">
              <a:lnSpc>
                <a:spcPct val="100000"/>
              </a:lnSpc>
            </a:pPr>
            <a:r>
              <a:rPr sz="600" spc="0" dirty="0" smtClean="0">
                <a:solidFill>
                  <a:srgbClr val="231F20"/>
                </a:solidFill>
                <a:latin typeface="NewsGoth BT"/>
                <a:cs typeface="NewsGoth BT"/>
              </a:rPr>
              <a:t>1</a:t>
            </a:r>
            <a:endParaRPr sz="600">
              <a:latin typeface="NewsGoth BT"/>
              <a:cs typeface="NewsGoth BT"/>
            </a:endParaRPr>
          </a:p>
        </p:txBody>
      </p:sp>
      <p:sp>
        <p:nvSpPr>
          <p:cNvPr id="31" name="object 31"/>
          <p:cNvSpPr txBox="1"/>
          <p:nvPr/>
        </p:nvSpPr>
        <p:spPr>
          <a:xfrm>
            <a:off x="3755122" y="5933255"/>
            <a:ext cx="72390" cy="104139"/>
          </a:xfrm>
          <a:prstGeom prst="rect">
            <a:avLst/>
          </a:prstGeom>
        </p:spPr>
        <p:txBody>
          <a:bodyPr vert="horz" wrap="square" lIns="0" tIns="0" rIns="0" bIns="0" rtlCol="0">
            <a:noAutofit/>
          </a:bodyPr>
          <a:lstStyle/>
          <a:p>
            <a:pPr marL="12700">
              <a:lnSpc>
                <a:spcPct val="100000"/>
              </a:lnSpc>
            </a:pPr>
            <a:r>
              <a:rPr sz="600" spc="0" dirty="0" smtClean="0">
                <a:solidFill>
                  <a:srgbClr val="231F20"/>
                </a:solidFill>
                <a:latin typeface="NewsGoth BT"/>
                <a:cs typeface="NewsGoth BT"/>
              </a:rPr>
              <a:t>2</a:t>
            </a:r>
            <a:endParaRPr sz="600">
              <a:latin typeface="NewsGoth BT"/>
              <a:cs typeface="NewsGoth BT"/>
            </a:endParaRPr>
          </a:p>
        </p:txBody>
      </p:sp>
      <p:sp>
        <p:nvSpPr>
          <p:cNvPr id="32" name="object 32"/>
          <p:cNvSpPr txBox="1"/>
          <p:nvPr/>
        </p:nvSpPr>
        <p:spPr>
          <a:xfrm>
            <a:off x="444500" y="6316168"/>
            <a:ext cx="4368800" cy="447675"/>
          </a:xfrm>
          <a:prstGeom prst="rect">
            <a:avLst/>
          </a:prstGeom>
        </p:spPr>
        <p:txBody>
          <a:bodyPr vert="horz" wrap="square" lIns="0" tIns="0" rIns="0" bIns="0" rtlCol="0">
            <a:noAutofit/>
          </a:bodyPr>
          <a:lstStyle/>
          <a:p>
            <a:pPr marL="12700" marR="12700">
              <a:lnSpc>
                <a:spcPct val="128800"/>
              </a:lnSpc>
            </a:pPr>
            <a:r>
              <a:rPr sz="1100" dirty="0" smtClean="0">
                <a:solidFill>
                  <a:srgbClr val="58595B"/>
                </a:solidFill>
                <a:latin typeface="Arial" panose="020B0604020202020204" pitchFamily="34" charset="0"/>
                <a:cs typeface="Arial" panose="020B0604020202020204" pitchFamily="34" charset="0"/>
              </a:rPr>
              <a:t>It’s  important  to  position  your  home  at  the  best  price  during  its  first market exposure.</a:t>
            </a:r>
            <a:endParaRPr sz="1100" dirty="0">
              <a:latin typeface="Arial" panose="020B0604020202020204" pitchFamily="34" charset="0"/>
              <a:cs typeface="Arial" panose="020B0604020202020204" pitchFamily="34" charset="0"/>
            </a:endParaRPr>
          </a:p>
        </p:txBody>
      </p:sp>
      <p:sp>
        <p:nvSpPr>
          <p:cNvPr id="33" name="object 33"/>
          <p:cNvSpPr/>
          <p:nvPr/>
        </p:nvSpPr>
        <p:spPr>
          <a:xfrm>
            <a:off x="5132384" y="2395537"/>
            <a:ext cx="2640015" cy="4358347"/>
          </a:xfrm>
          <a:prstGeom prst="rect">
            <a:avLst/>
          </a:prstGeom>
          <a:blipFill>
            <a:blip r:embed="rId2" cstate="print"/>
            <a:stretch>
              <a:fillRect/>
            </a:stretch>
          </a:blipFill>
        </p:spPr>
        <p:txBody>
          <a:bodyPr wrap="square" lIns="0" tIns="0" rIns="0" bIns="0" rtlCol="0">
            <a:noAutofit/>
          </a:bodyPr>
          <a:lstStyle/>
          <a:p>
            <a:endParaRPr/>
          </a:p>
        </p:txBody>
      </p:sp>
      <p:pic>
        <p:nvPicPr>
          <p:cNvPr id="37" name="Picture 36"/>
          <p:cNvPicPr>
            <a:picLocks noChangeAspect="1"/>
          </p:cNvPicPr>
          <p:nvPr/>
        </p:nvPicPr>
        <p:blipFill rotWithShape="1">
          <a:blip r:embed="rId3" cstate="print">
            <a:extLst>
              <a:ext uri="{28A0092B-C50C-407E-A947-70E740481C1C}">
                <a14:useLocalDpi xmlns:a14="http://schemas.microsoft.com/office/drawing/2010/main" val="0"/>
              </a:ext>
            </a:extLst>
          </a:blip>
          <a:srcRect t="50287" b="-49716"/>
          <a:stretch/>
        </p:blipFill>
        <p:spPr>
          <a:xfrm>
            <a:off x="5604522" y="9073055"/>
            <a:ext cx="1857159" cy="909145"/>
          </a:xfrm>
          <a:prstGeom prst="rect">
            <a:avLst/>
          </a:prstGeom>
        </p:spPr>
      </p:pic>
    </p:spTree>
    <p:extLst>
      <p:ext uri="{BB962C8B-B14F-4D97-AF65-F5344CB8AC3E}">
        <p14:creationId xmlns:p14="http://schemas.microsoft.com/office/powerpoint/2010/main" val="429345301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7"/>
          <p:cNvSpPr>
            <a:spLocks noGrp="1"/>
          </p:cNvSpPr>
          <p:nvPr>
            <p:ph type="title"/>
          </p:nvPr>
        </p:nvSpPr>
        <p:spPr bwMode="auto">
          <a:xfrm>
            <a:off x="1656556" y="609600"/>
            <a:ext cx="4687887" cy="7318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ct val="0"/>
              </a:spcBef>
            </a:pPr>
            <a:r>
              <a:rPr lang="en-US" altLang="en-US" dirty="0" smtClean="0">
                <a:solidFill>
                  <a:srgbClr val="31102D"/>
                </a:solidFill>
                <a:latin typeface="District Light" charset="0"/>
                <a:ea typeface="ＭＳ Ｐゴシック" panose="020B0600070205080204" pitchFamily="34" charset="-128"/>
              </a:rPr>
              <a:t>Your Needs Come First</a:t>
            </a:r>
          </a:p>
        </p:txBody>
      </p:sp>
      <p:sp>
        <p:nvSpPr>
          <p:cNvPr id="10243" name="Rectangle 3"/>
          <p:cNvSpPr>
            <a:spLocks noGrp="1" noChangeArrowheads="1"/>
          </p:cNvSpPr>
          <p:nvPr>
            <p:ph idx="1"/>
          </p:nvPr>
        </p:nvSpPr>
        <p:spPr bwMode="auto">
          <a:xfrm>
            <a:off x="685800" y="1722438"/>
            <a:ext cx="6629400" cy="5364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30000"/>
              </a:lnSpc>
              <a:spcBef>
                <a:spcPct val="0"/>
              </a:spcBef>
              <a:spcAft>
                <a:spcPts val="900"/>
              </a:spcAft>
            </a:pPr>
            <a:r>
              <a:rPr lang="en-US" altLang="en-US" sz="1500" b="1" dirty="0" smtClean="0">
                <a:solidFill>
                  <a:srgbClr val="31102D"/>
                </a:solidFill>
                <a:latin typeface="District Light" charset="0"/>
                <a:ea typeface="ＭＳ Ｐゴシック" panose="020B0600070205080204" pitchFamily="34" charset="-128"/>
              </a:rPr>
              <a:t>The process of marketing and selling your house must match your objectives, priorities and needs.</a:t>
            </a:r>
          </a:p>
          <a:p>
            <a:pPr marL="0" indent="0" eaLnBrk="1" hangingPunct="1">
              <a:lnSpc>
                <a:spcPct val="130000"/>
              </a:lnSpc>
              <a:spcBef>
                <a:spcPct val="0"/>
              </a:spcBef>
              <a:spcAft>
                <a:spcPts val="900"/>
              </a:spcAft>
            </a:pPr>
            <a:r>
              <a:rPr lang="en-US" altLang="en-US" sz="1500" dirty="0" smtClean="0">
                <a:solidFill>
                  <a:srgbClr val="31102D"/>
                </a:solidFill>
                <a:latin typeface="District Light" charset="0"/>
                <a:ea typeface="ＭＳ Ｐゴシック" panose="020B0600070205080204" pitchFamily="34" charset="-128"/>
              </a:rPr>
              <a:t>In order to best serve you, I want to learn more about your plans and </a:t>
            </a:r>
            <a:r>
              <a:rPr lang="en-US" altLang="en-US" sz="1500" dirty="0" smtClean="0">
                <a:latin typeface="District Light" charset="0"/>
                <a:ea typeface="ＭＳ Ｐゴシック" panose="020B0600070205080204" pitchFamily="34" charset="-128"/>
              </a:rPr>
              <a:t>housing priorities. </a:t>
            </a:r>
            <a:r>
              <a:rPr lang="en-US" altLang="en-US" sz="1500" dirty="0" smtClean="0">
                <a:solidFill>
                  <a:srgbClr val="31102D"/>
                </a:solidFill>
                <a:latin typeface="District Light" charset="0"/>
                <a:ea typeface="ＭＳ Ｐゴシック" panose="020B0600070205080204" pitchFamily="34" charset="-128"/>
              </a:rPr>
              <a:t>The following topics outlined below can help me understand your goals and help us build a strong working relationship:</a:t>
            </a:r>
          </a:p>
          <a:p>
            <a:pPr marL="515938" lvl="1" eaLnBrk="1" hangingPunct="1">
              <a:lnSpc>
                <a:spcPct val="130000"/>
              </a:lnSpc>
              <a:spcBef>
                <a:spcPct val="0"/>
              </a:spcBef>
              <a:spcAft>
                <a:spcPts val="900"/>
              </a:spcAft>
              <a:buFont typeface="Wingdings" pitchFamily="2" charset="2"/>
              <a:buChar char="u"/>
            </a:pPr>
            <a:r>
              <a:rPr lang="en-US" altLang="en-US" sz="1500" dirty="0" smtClean="0">
                <a:solidFill>
                  <a:srgbClr val="31102D"/>
                </a:solidFill>
                <a:latin typeface="District Light" charset="0"/>
                <a:ea typeface="Arial" panose="020B0604020202020204" pitchFamily="34" charset="0"/>
              </a:rPr>
              <a:t>How we will work together in the marketing and sale of your property.</a:t>
            </a:r>
          </a:p>
          <a:p>
            <a:pPr marL="515938" lvl="1" eaLnBrk="1" hangingPunct="1">
              <a:lnSpc>
                <a:spcPct val="130000"/>
              </a:lnSpc>
              <a:spcBef>
                <a:spcPct val="0"/>
              </a:spcBef>
              <a:spcAft>
                <a:spcPts val="900"/>
              </a:spcAft>
              <a:buFont typeface="Wingdings" pitchFamily="2" charset="2"/>
              <a:buChar char="u"/>
            </a:pPr>
            <a:r>
              <a:rPr lang="en-US" altLang="en-US" sz="1500" dirty="0" smtClean="0">
                <a:solidFill>
                  <a:srgbClr val="31102D"/>
                </a:solidFill>
                <a:latin typeface="District Light" charset="0"/>
                <a:ea typeface="Arial" panose="020B0604020202020204" pitchFamily="34" charset="0"/>
              </a:rPr>
              <a:t>The objectives you want to achieve from the sale of your house and the support you expect to receive from me.</a:t>
            </a:r>
          </a:p>
          <a:p>
            <a:pPr marL="515938" lvl="1" eaLnBrk="1" hangingPunct="1">
              <a:lnSpc>
                <a:spcPct val="130000"/>
              </a:lnSpc>
              <a:spcBef>
                <a:spcPct val="0"/>
              </a:spcBef>
              <a:spcAft>
                <a:spcPts val="900"/>
              </a:spcAft>
              <a:buFont typeface="Wingdings" pitchFamily="2" charset="2"/>
              <a:buChar char="u"/>
            </a:pPr>
            <a:r>
              <a:rPr lang="en-US" altLang="en-US" sz="1500" dirty="0" smtClean="0">
                <a:solidFill>
                  <a:srgbClr val="31102D"/>
                </a:solidFill>
                <a:latin typeface="District Light" charset="0"/>
                <a:ea typeface="Arial" panose="020B0604020202020204" pitchFamily="34" charset="0"/>
              </a:rPr>
              <a:t>How the </a:t>
            </a:r>
            <a:r>
              <a:rPr lang="en-US" altLang="en-US" sz="1500" dirty="0" err="1" smtClean="0">
                <a:solidFill>
                  <a:srgbClr val="31102D"/>
                </a:solidFill>
                <a:latin typeface="District Light" charset="0"/>
                <a:ea typeface="Arial" panose="020B0604020202020204" pitchFamily="34" charset="0"/>
              </a:rPr>
              <a:t>homeselling</a:t>
            </a:r>
            <a:r>
              <a:rPr lang="en-US" altLang="en-US" sz="1500" dirty="0" smtClean="0">
                <a:solidFill>
                  <a:srgbClr val="31102D"/>
                </a:solidFill>
                <a:latin typeface="District Light" charset="0"/>
                <a:ea typeface="Arial" panose="020B0604020202020204" pitchFamily="34" charset="0"/>
              </a:rPr>
              <a:t> process should be tailored to fit the characteristics of your </a:t>
            </a:r>
            <a:br>
              <a:rPr lang="en-US" altLang="en-US" sz="1500" dirty="0" smtClean="0">
                <a:solidFill>
                  <a:srgbClr val="31102D"/>
                </a:solidFill>
                <a:latin typeface="District Light" charset="0"/>
                <a:ea typeface="Arial" panose="020B0604020202020204" pitchFamily="34" charset="0"/>
              </a:rPr>
            </a:br>
            <a:r>
              <a:rPr lang="en-US" altLang="en-US" sz="1500" dirty="0" smtClean="0">
                <a:solidFill>
                  <a:srgbClr val="31102D"/>
                </a:solidFill>
                <a:latin typeface="District Light" charset="0"/>
                <a:ea typeface="Arial" panose="020B0604020202020204" pitchFamily="34" charset="0"/>
              </a:rPr>
              <a:t>property.</a:t>
            </a:r>
          </a:p>
        </p:txBody>
      </p:sp>
    </p:spTree>
    <p:extLst>
      <p:ext uri="{BB962C8B-B14F-4D97-AF65-F5344CB8AC3E}">
        <p14:creationId xmlns:p14="http://schemas.microsoft.com/office/powerpoint/2010/main" val="25013261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object 3"/>
          <p:cNvSpPr>
            <a:spLocks noChangeArrowheads="1"/>
          </p:cNvSpPr>
          <p:nvPr/>
        </p:nvSpPr>
        <p:spPr bwMode="auto">
          <a:xfrm>
            <a:off x="-76200" y="0"/>
            <a:ext cx="7931150" cy="103632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 name="object 4"/>
          <p:cNvSpPr txBox="1"/>
          <p:nvPr/>
        </p:nvSpPr>
        <p:spPr>
          <a:xfrm>
            <a:off x="7375525" y="6523038"/>
            <a:ext cx="173038" cy="954087"/>
          </a:xfrm>
          <a:prstGeom prst="rect">
            <a:avLst/>
          </a:prstGeom>
        </p:spPr>
        <p:txBody>
          <a:bodyPr vert="vert" lIns="0" tIns="0" rIns="0" bIns="0"/>
          <a:lstStyle/>
          <a:p>
            <a:pPr marL="11654">
              <a:defRPr/>
            </a:pPr>
            <a:r>
              <a:rPr sz="1100" spc="233" dirty="0">
                <a:solidFill>
                  <a:srgbClr val="E5DCBD"/>
                </a:solidFill>
                <a:latin typeface="Arial"/>
                <a:cs typeface="Arial"/>
              </a:rPr>
              <a:t>prope</a:t>
            </a:r>
            <a:r>
              <a:rPr sz="1100" dirty="0">
                <a:solidFill>
                  <a:srgbClr val="E5DCBD"/>
                </a:solidFill>
                <a:latin typeface="Arial"/>
                <a:cs typeface="Arial"/>
              </a:rPr>
              <a:t>r</a:t>
            </a:r>
            <a:r>
              <a:rPr sz="1100" spc="-96" dirty="0">
                <a:solidFill>
                  <a:srgbClr val="E5DCBD"/>
                </a:solidFill>
                <a:latin typeface="Arial"/>
                <a:cs typeface="Arial"/>
              </a:rPr>
              <a:t> </a:t>
            </a:r>
            <a:r>
              <a:rPr sz="1100" dirty="0">
                <a:solidFill>
                  <a:srgbClr val="E5DCBD"/>
                </a:solidFill>
                <a:latin typeface="Arial"/>
                <a:cs typeface="Arial"/>
              </a:rPr>
              <a:t>t</a:t>
            </a:r>
            <a:r>
              <a:rPr sz="1100" spc="-87" dirty="0">
                <a:solidFill>
                  <a:srgbClr val="E5DCBD"/>
                </a:solidFill>
                <a:latin typeface="Arial"/>
                <a:cs typeface="Arial"/>
              </a:rPr>
              <a:t> </a:t>
            </a:r>
            <a:r>
              <a:rPr sz="1100" dirty="0">
                <a:solidFill>
                  <a:srgbClr val="E5DCBD"/>
                </a:solidFill>
                <a:latin typeface="Arial"/>
                <a:cs typeface="Arial"/>
              </a:rPr>
              <a:t>y</a:t>
            </a:r>
            <a:endParaRPr sz="1100" dirty="0">
              <a:latin typeface="Arial"/>
              <a:cs typeface="Arial"/>
            </a:endParaRPr>
          </a:p>
        </p:txBody>
      </p:sp>
      <p:sp>
        <p:nvSpPr>
          <p:cNvPr id="5" name="object 5"/>
          <p:cNvSpPr txBox="1"/>
          <p:nvPr/>
        </p:nvSpPr>
        <p:spPr>
          <a:xfrm>
            <a:off x="1585913" y="1047750"/>
            <a:ext cx="5576887" cy="1466850"/>
          </a:xfrm>
          <a:prstGeom prst="rect">
            <a:avLst/>
          </a:prstGeom>
        </p:spPr>
        <p:txBody>
          <a:bodyPr lIns="0" tIns="0" rIns="0" bIns="0"/>
          <a:lstStyle/>
          <a:p>
            <a:pPr marL="11654">
              <a:lnSpc>
                <a:spcPts val="5689"/>
              </a:lnSpc>
              <a:defRPr/>
            </a:pPr>
            <a:r>
              <a:rPr lang="en-US" sz="5000" b="1" spc="863" dirty="0">
                <a:solidFill>
                  <a:srgbClr val="705A6A"/>
                </a:solidFill>
                <a:latin typeface="Arial"/>
                <a:cs typeface="Arial"/>
              </a:rPr>
              <a:t>PROPERTY</a:t>
            </a:r>
            <a:endParaRPr sz="5000" b="1" dirty="0">
              <a:latin typeface="Arial"/>
              <a:cs typeface="Arial"/>
            </a:endParaRPr>
          </a:p>
          <a:p>
            <a:pPr marL="2768294">
              <a:lnSpc>
                <a:spcPts val="2629"/>
              </a:lnSpc>
              <a:defRPr/>
            </a:pPr>
            <a:r>
              <a:rPr lang="en-US" sz="2500" b="1" spc="642" dirty="0">
                <a:solidFill>
                  <a:srgbClr val="705A6A"/>
                </a:solidFill>
                <a:latin typeface="Arial"/>
                <a:cs typeface="Arial"/>
              </a:rPr>
              <a:t>FOR SALE</a:t>
            </a:r>
            <a:endParaRPr sz="2500" b="1" dirty="0">
              <a:latin typeface="Arial"/>
              <a:cs typeface="Arial"/>
            </a:endParaRPr>
          </a:p>
        </p:txBody>
      </p:sp>
      <p:sp>
        <p:nvSpPr>
          <p:cNvPr id="6" name="object 6"/>
          <p:cNvSpPr txBox="1"/>
          <p:nvPr/>
        </p:nvSpPr>
        <p:spPr>
          <a:xfrm>
            <a:off x="817563" y="752475"/>
            <a:ext cx="4897437" cy="388938"/>
          </a:xfrm>
          <a:prstGeom prst="rect">
            <a:avLst/>
          </a:prstGeom>
        </p:spPr>
        <p:txBody>
          <a:bodyPr lIns="0" tIns="0" rIns="0" bIns="0"/>
          <a:lstStyle/>
          <a:p>
            <a:pPr marL="11654">
              <a:lnSpc>
                <a:spcPts val="2996"/>
              </a:lnSpc>
              <a:defRPr/>
            </a:pPr>
            <a:r>
              <a:rPr lang="en-US" sz="2500" b="1" spc="450" dirty="0">
                <a:solidFill>
                  <a:srgbClr val="705A6A"/>
                </a:solidFill>
                <a:latin typeface="Arial"/>
                <a:cs typeface="Arial"/>
              </a:rPr>
              <a:t>PREPARING YOUR</a:t>
            </a:r>
            <a:endParaRPr sz="2500" b="1" dirty="0">
              <a:latin typeface="Arial"/>
              <a:cs typeface="Arial"/>
            </a:endParaRPr>
          </a:p>
        </p:txBody>
      </p:sp>
    </p:spTree>
    <p:extLst>
      <p:ext uri="{BB962C8B-B14F-4D97-AF65-F5344CB8AC3E}">
        <p14:creationId xmlns:p14="http://schemas.microsoft.com/office/powerpoint/2010/main" val="15245934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Content Placeholder 6"/>
          <p:cNvSpPr>
            <a:spLocks noGrp="1"/>
          </p:cNvSpPr>
          <p:nvPr>
            <p:ph idx="1"/>
          </p:nvPr>
        </p:nvSpPr>
        <p:spPr>
          <a:xfrm>
            <a:off x="685800" y="1676400"/>
            <a:ext cx="6705600" cy="5364163"/>
          </a:xfrm>
        </p:spPr>
        <p:txBody>
          <a:bodyPr/>
          <a:lstStyle/>
          <a:p>
            <a:pPr marL="0" indent="0">
              <a:lnSpc>
                <a:spcPct val="120000"/>
              </a:lnSpc>
              <a:spcAft>
                <a:spcPts val="600"/>
              </a:spcAft>
              <a:defRPr/>
            </a:pPr>
            <a:r>
              <a:rPr lang="en-US" sz="1500" b="1" dirty="0" smtClean="0">
                <a:latin typeface="District Light"/>
                <a:ea typeface="+mn-ea"/>
                <a:cs typeface="District Light"/>
              </a:rPr>
              <a:t>No one has a more important role in the homeselling process than you. Here are some ways your participation can contribute to a successful sale:</a:t>
            </a:r>
          </a:p>
          <a:p>
            <a:pPr marL="285750" indent="-285750">
              <a:lnSpc>
                <a:spcPct val="140000"/>
              </a:lnSpc>
              <a:buClr>
                <a:srgbClr val="F2E8C6"/>
              </a:buClr>
              <a:buSzPct val="75000"/>
              <a:buFont typeface="Wingdings" charset="2"/>
              <a:buChar char="u"/>
              <a:defRPr/>
            </a:pPr>
            <a:r>
              <a:rPr lang="en-US" sz="1500" dirty="0" smtClean="0">
                <a:latin typeface="District Light"/>
                <a:ea typeface="+mn-ea"/>
                <a:cs typeface="District Light"/>
              </a:rPr>
              <a:t>Maintain the property in ready-to-show condition.</a:t>
            </a:r>
          </a:p>
          <a:p>
            <a:pPr marL="285750" indent="-285750">
              <a:lnSpc>
                <a:spcPct val="140000"/>
              </a:lnSpc>
              <a:buClr>
                <a:srgbClr val="F2E8C6"/>
              </a:buClr>
              <a:buSzPct val="75000"/>
              <a:buFont typeface="Wingdings" charset="2"/>
              <a:buChar char="u"/>
              <a:defRPr/>
            </a:pPr>
            <a:r>
              <a:rPr lang="en-US" sz="1500" dirty="0" smtClean="0">
                <a:latin typeface="District Light"/>
                <a:ea typeface="+mn-ea"/>
                <a:cs typeface="District Light"/>
              </a:rPr>
              <a:t>Ensure that the house is easily accessible to real </a:t>
            </a:r>
            <a:br>
              <a:rPr lang="en-US" sz="1500" dirty="0" smtClean="0">
                <a:latin typeface="District Light"/>
                <a:ea typeface="+mn-ea"/>
                <a:cs typeface="District Light"/>
              </a:rPr>
            </a:br>
            <a:r>
              <a:rPr lang="en-US" sz="1500" dirty="0" smtClean="0">
                <a:latin typeface="District Light"/>
                <a:ea typeface="+mn-ea"/>
                <a:cs typeface="District Light"/>
              </a:rPr>
              <a:t>estate professionals (lock box and key).</a:t>
            </a:r>
          </a:p>
          <a:p>
            <a:pPr marL="285750" indent="-285750">
              <a:lnSpc>
                <a:spcPct val="140000"/>
              </a:lnSpc>
              <a:buClr>
                <a:srgbClr val="F2E8C6"/>
              </a:buClr>
              <a:buSzPct val="75000"/>
              <a:buFont typeface="Wingdings" charset="2"/>
              <a:buChar char="u"/>
              <a:defRPr/>
            </a:pPr>
            <a:r>
              <a:rPr lang="en-US" sz="1500" dirty="0" smtClean="0">
                <a:latin typeface="District Light"/>
                <a:ea typeface="+mn-ea"/>
                <a:cs typeface="District Light"/>
              </a:rPr>
              <a:t>Try to be flexible in the scheduling of showings.</a:t>
            </a:r>
          </a:p>
          <a:p>
            <a:pPr marL="285750" indent="-285750">
              <a:lnSpc>
                <a:spcPct val="140000"/>
              </a:lnSpc>
              <a:buClr>
                <a:srgbClr val="F2E8C6"/>
              </a:buClr>
              <a:buSzPct val="75000"/>
              <a:buFont typeface="Wingdings" charset="2"/>
              <a:buChar char="u"/>
              <a:defRPr/>
            </a:pPr>
            <a:r>
              <a:rPr lang="en-US" sz="1500" dirty="0" smtClean="0">
                <a:latin typeface="District Light"/>
                <a:ea typeface="+mn-ea"/>
                <a:cs typeface="District Light"/>
              </a:rPr>
              <a:t>When you are not at home, let me know how you </a:t>
            </a:r>
            <a:br>
              <a:rPr lang="en-US" sz="1500" dirty="0" smtClean="0">
                <a:latin typeface="District Light"/>
                <a:ea typeface="+mn-ea"/>
                <a:cs typeface="District Light"/>
              </a:rPr>
            </a:br>
            <a:r>
              <a:rPr lang="en-US" sz="1500" dirty="0" smtClean="0">
                <a:latin typeface="District Light"/>
                <a:ea typeface="+mn-ea"/>
                <a:cs typeface="District Light"/>
              </a:rPr>
              <a:t>can be reached in case an offer is received.</a:t>
            </a:r>
          </a:p>
          <a:p>
            <a:pPr marL="285750" indent="-285750">
              <a:lnSpc>
                <a:spcPct val="140000"/>
              </a:lnSpc>
              <a:buClr>
                <a:srgbClr val="F2E8C6"/>
              </a:buClr>
              <a:buSzPct val="75000"/>
              <a:buFont typeface="Wingdings" charset="2"/>
              <a:buChar char="u"/>
              <a:defRPr/>
            </a:pPr>
            <a:r>
              <a:rPr lang="en-US" sz="1500" dirty="0" smtClean="0">
                <a:latin typeface="District Light"/>
                <a:ea typeface="+mn-ea"/>
                <a:cs typeface="District Light"/>
              </a:rPr>
              <a:t>If approached directly by a buyer who is not represented by a real estate professional, please contact me. Do not allow them into the property unescorted.</a:t>
            </a:r>
          </a:p>
          <a:p>
            <a:pPr marL="285750" indent="-285750">
              <a:lnSpc>
                <a:spcPct val="140000"/>
              </a:lnSpc>
              <a:buClr>
                <a:srgbClr val="F2E8C6"/>
              </a:buClr>
              <a:buSzPct val="75000"/>
              <a:buFont typeface="Wingdings" charset="2"/>
              <a:buChar char="u"/>
              <a:defRPr/>
            </a:pPr>
            <a:r>
              <a:rPr lang="en-US" sz="1500" dirty="0" smtClean="0">
                <a:latin typeface="District Light"/>
                <a:ea typeface="+mn-ea"/>
                <a:cs typeface="District Light"/>
              </a:rPr>
              <a:t>Remove or lock up valuables, jewelry, cash and prescription medications.</a:t>
            </a:r>
          </a:p>
          <a:p>
            <a:pPr>
              <a:lnSpc>
                <a:spcPct val="140000"/>
              </a:lnSpc>
              <a:defRPr/>
            </a:pPr>
            <a:endParaRPr lang="en-US" sz="1500" dirty="0" smtClean="0">
              <a:ea typeface="+mn-ea"/>
            </a:endParaRPr>
          </a:p>
          <a:p>
            <a:pPr>
              <a:lnSpc>
                <a:spcPct val="140000"/>
              </a:lnSpc>
              <a:defRPr/>
            </a:pPr>
            <a:endParaRPr lang="en-US" dirty="0" smtClean="0">
              <a:ea typeface="+mn-ea"/>
            </a:endParaRPr>
          </a:p>
        </p:txBody>
      </p:sp>
      <p:sp>
        <p:nvSpPr>
          <p:cNvPr id="37891" name="Title 5"/>
          <p:cNvSpPr txBox="1">
            <a:spLocks/>
          </p:cNvSpPr>
          <p:nvPr/>
        </p:nvSpPr>
        <p:spPr bwMode="auto">
          <a:xfrm>
            <a:off x="666750" y="381000"/>
            <a:ext cx="6669087"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2000" dirty="0">
                <a:latin typeface="District Light" charset="0"/>
              </a:rPr>
              <a:t>You are the Key Player on the </a:t>
            </a:r>
          </a:p>
          <a:p>
            <a:pPr algn="ctr"/>
            <a:r>
              <a:rPr lang="en-US" altLang="en-US" sz="2000" dirty="0" smtClean="0">
                <a:latin typeface="District Light" charset="0"/>
              </a:rPr>
              <a:t>Home selling </a:t>
            </a:r>
            <a:r>
              <a:rPr lang="en-US" altLang="en-US" sz="2000" dirty="0">
                <a:latin typeface="District Light" charset="0"/>
              </a:rPr>
              <a:t>Team</a:t>
            </a:r>
          </a:p>
        </p:txBody>
      </p:sp>
    </p:spTree>
    <p:extLst>
      <p:ext uri="{BB962C8B-B14F-4D97-AF65-F5344CB8AC3E}">
        <p14:creationId xmlns:p14="http://schemas.microsoft.com/office/powerpoint/2010/main" val="8868317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9" descr="8316372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5988" y="5710238"/>
            <a:ext cx="2665412" cy="1752600"/>
          </a:xfrm>
          <a:prstGeom prst="rect">
            <a:avLst/>
          </a:prstGeom>
          <a:noFill/>
          <a:ln>
            <a:noFill/>
          </a:ln>
          <a:effectLst>
            <a:outerShdw dist="38100" dir="2700000" algn="tl"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7" descr="AA01470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36988" y="3805238"/>
            <a:ext cx="2716212" cy="1981200"/>
          </a:xfrm>
          <a:prstGeom prst="rect">
            <a:avLst/>
          </a:prstGeom>
          <a:noFill/>
          <a:ln>
            <a:noFill/>
          </a:ln>
          <a:effectLst>
            <a:outerShdw dist="38100" dir="2700000" algn="tl"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Content Placeholder 7"/>
          <p:cNvSpPr>
            <a:spLocks noGrp="1"/>
          </p:cNvSpPr>
          <p:nvPr>
            <p:ph sz="half" idx="1"/>
          </p:nvPr>
        </p:nvSpPr>
        <p:spPr bwMode="auto">
          <a:xfrm>
            <a:off x="514350" y="2895600"/>
            <a:ext cx="3141663" cy="3128963"/>
          </a:xfrm>
          <a:extLst/>
        </p:spPr>
        <p:txBody>
          <a:bodyPr vert="horz" wrap="square" lIns="91440" tIns="45720" rIns="91440" bIns="45720" numCol="1" anchor="t" anchorCtr="0" compatLnSpc="1">
            <a:prstTxWarp prst="textNoShape">
              <a:avLst/>
            </a:prstTxWarp>
          </a:bodyPr>
          <a:lstStyle/>
          <a:p>
            <a:pPr marL="120650" indent="-120650">
              <a:lnSpc>
                <a:spcPct val="110000"/>
              </a:lnSpc>
              <a:spcBef>
                <a:spcPct val="10000"/>
              </a:spcBef>
              <a:defRPr/>
            </a:pPr>
            <a:r>
              <a:rPr lang="en-US" b="1" dirty="0">
                <a:solidFill>
                  <a:srgbClr val="231F20"/>
                </a:solidFill>
                <a:cs typeface="District Light"/>
              </a:rPr>
              <a:t>Exterior</a:t>
            </a:r>
          </a:p>
          <a:p>
            <a:pPr>
              <a:lnSpc>
                <a:spcPct val="110000"/>
              </a:lnSpc>
              <a:spcBef>
                <a:spcPct val="10000"/>
              </a:spcBef>
              <a:buClr>
                <a:srgbClr val="F2E8C6"/>
              </a:buClr>
              <a:buSzPct val="75000"/>
              <a:buFont typeface="Wingdings" charset="2"/>
              <a:buChar char="u"/>
              <a:defRPr/>
            </a:pPr>
            <a:r>
              <a:rPr lang="en-US" dirty="0">
                <a:solidFill>
                  <a:srgbClr val="231F20"/>
                </a:solidFill>
                <a:cs typeface="District Light"/>
              </a:rPr>
              <a:t>Clutter</a:t>
            </a:r>
          </a:p>
          <a:p>
            <a:pPr>
              <a:lnSpc>
                <a:spcPct val="110000"/>
              </a:lnSpc>
              <a:spcBef>
                <a:spcPct val="10000"/>
              </a:spcBef>
              <a:buClr>
                <a:srgbClr val="F2E8C6"/>
              </a:buClr>
              <a:buSzPct val="75000"/>
              <a:buFont typeface="Wingdings" charset="2"/>
              <a:buChar char="u"/>
              <a:defRPr/>
            </a:pPr>
            <a:r>
              <a:rPr lang="en-US" dirty="0">
                <a:solidFill>
                  <a:srgbClr val="231F20"/>
                </a:solidFill>
                <a:cs typeface="District Light"/>
              </a:rPr>
              <a:t>Lawn needs mowing and edging</a:t>
            </a:r>
          </a:p>
          <a:p>
            <a:pPr>
              <a:lnSpc>
                <a:spcPct val="110000"/>
              </a:lnSpc>
              <a:spcBef>
                <a:spcPct val="10000"/>
              </a:spcBef>
              <a:buClr>
                <a:srgbClr val="F2E8C6"/>
              </a:buClr>
              <a:buSzPct val="75000"/>
              <a:buFont typeface="Wingdings" charset="2"/>
              <a:buChar char="u"/>
              <a:defRPr/>
            </a:pPr>
            <a:r>
              <a:rPr lang="en-US" dirty="0">
                <a:solidFill>
                  <a:srgbClr val="231F20"/>
                </a:solidFill>
                <a:cs typeface="District Light"/>
              </a:rPr>
              <a:t>Untrimmed hedges and shrubs</a:t>
            </a:r>
          </a:p>
          <a:p>
            <a:pPr>
              <a:lnSpc>
                <a:spcPct val="110000"/>
              </a:lnSpc>
              <a:spcBef>
                <a:spcPct val="10000"/>
              </a:spcBef>
              <a:buClr>
                <a:srgbClr val="F2E8C6"/>
              </a:buClr>
              <a:buSzPct val="75000"/>
              <a:buFont typeface="Wingdings" charset="2"/>
              <a:buChar char="u"/>
              <a:defRPr/>
            </a:pPr>
            <a:r>
              <a:rPr lang="en-US" dirty="0">
                <a:solidFill>
                  <a:srgbClr val="231F20"/>
                </a:solidFill>
                <a:cs typeface="District Light"/>
              </a:rPr>
              <a:t>Dead and dying plants</a:t>
            </a:r>
          </a:p>
          <a:p>
            <a:pPr>
              <a:lnSpc>
                <a:spcPct val="110000"/>
              </a:lnSpc>
              <a:spcBef>
                <a:spcPct val="10000"/>
              </a:spcBef>
              <a:buClr>
                <a:srgbClr val="F2E8C6"/>
              </a:buClr>
              <a:buSzPct val="75000"/>
              <a:buFont typeface="Wingdings" charset="2"/>
              <a:buChar char="u"/>
              <a:defRPr/>
            </a:pPr>
            <a:r>
              <a:rPr lang="en-US" dirty="0">
                <a:solidFill>
                  <a:srgbClr val="231F20"/>
                </a:solidFill>
                <a:cs typeface="District Light"/>
              </a:rPr>
              <a:t>Grease or oil spots on the driveway</a:t>
            </a:r>
          </a:p>
          <a:p>
            <a:pPr>
              <a:lnSpc>
                <a:spcPct val="110000"/>
              </a:lnSpc>
              <a:spcBef>
                <a:spcPct val="10000"/>
              </a:spcBef>
              <a:buClr>
                <a:srgbClr val="F2E8C6"/>
              </a:buClr>
              <a:buSzPct val="75000"/>
              <a:buFont typeface="Wingdings" charset="2"/>
              <a:buChar char="u"/>
              <a:defRPr/>
            </a:pPr>
            <a:r>
              <a:rPr lang="en-US" dirty="0">
                <a:solidFill>
                  <a:srgbClr val="231F20"/>
                </a:solidFill>
                <a:cs typeface="District Light"/>
              </a:rPr>
              <a:t>Peeling paint</a:t>
            </a:r>
          </a:p>
          <a:p>
            <a:pPr>
              <a:lnSpc>
                <a:spcPct val="110000"/>
              </a:lnSpc>
              <a:spcBef>
                <a:spcPct val="10000"/>
              </a:spcBef>
              <a:buClr>
                <a:srgbClr val="F2E8C6"/>
              </a:buClr>
              <a:buSzPct val="75000"/>
              <a:buFont typeface="Wingdings" charset="2"/>
              <a:buChar char="u"/>
              <a:defRPr/>
            </a:pPr>
            <a:r>
              <a:rPr lang="en-US" dirty="0">
                <a:solidFill>
                  <a:srgbClr val="231F20"/>
                </a:solidFill>
                <a:cs typeface="District Light"/>
              </a:rPr>
              <a:t>Anything that looks old or worn</a:t>
            </a:r>
            <a:endParaRPr lang="en-US" dirty="0">
              <a:cs typeface="District Light"/>
            </a:endParaRPr>
          </a:p>
        </p:txBody>
      </p:sp>
      <p:sp>
        <p:nvSpPr>
          <p:cNvPr id="9" name="Content Placeholder 8"/>
          <p:cNvSpPr>
            <a:spLocks noGrp="1"/>
          </p:cNvSpPr>
          <p:nvPr>
            <p:ph sz="half" idx="2"/>
          </p:nvPr>
        </p:nvSpPr>
        <p:spPr>
          <a:xfrm>
            <a:off x="592138" y="6248400"/>
            <a:ext cx="4208462" cy="2794000"/>
          </a:xfrm>
        </p:spPr>
        <p:txBody>
          <a:bodyPr/>
          <a:lstStyle/>
          <a:p>
            <a:pPr marL="120650" indent="-120650">
              <a:lnSpc>
                <a:spcPct val="110000"/>
              </a:lnSpc>
              <a:spcBef>
                <a:spcPct val="10000"/>
              </a:spcBef>
              <a:defRPr/>
            </a:pPr>
            <a:r>
              <a:rPr lang="en-US" b="1" dirty="0" smtClean="0">
                <a:solidFill>
                  <a:srgbClr val="231F20"/>
                </a:solidFill>
                <a:ea typeface="+mn-ea"/>
                <a:cs typeface="District Light"/>
              </a:rPr>
              <a:t>Interior</a:t>
            </a:r>
          </a:p>
          <a:p>
            <a:pPr>
              <a:lnSpc>
                <a:spcPct val="110000"/>
              </a:lnSpc>
              <a:spcBef>
                <a:spcPct val="10000"/>
              </a:spcBef>
              <a:buClr>
                <a:srgbClr val="F2E8C6"/>
              </a:buClr>
              <a:buSzPct val="75000"/>
              <a:buFont typeface="Wingdings" charset="2"/>
              <a:buChar char="u"/>
              <a:defRPr/>
            </a:pPr>
            <a:r>
              <a:rPr lang="en-US" dirty="0" smtClean="0">
                <a:solidFill>
                  <a:srgbClr val="231F20"/>
                </a:solidFill>
                <a:ea typeface="+mn-ea"/>
                <a:cs typeface="District Light"/>
              </a:rPr>
              <a:t>Worn carpets and drapes</a:t>
            </a:r>
          </a:p>
          <a:p>
            <a:pPr>
              <a:lnSpc>
                <a:spcPct val="110000"/>
              </a:lnSpc>
              <a:spcBef>
                <a:spcPct val="10000"/>
              </a:spcBef>
              <a:buClr>
                <a:srgbClr val="F2E8C6"/>
              </a:buClr>
              <a:buSzPct val="75000"/>
              <a:buFont typeface="Wingdings" charset="2"/>
              <a:buChar char="u"/>
              <a:defRPr/>
            </a:pPr>
            <a:r>
              <a:rPr lang="en-US" dirty="0" smtClean="0">
                <a:solidFill>
                  <a:srgbClr val="231F20"/>
                </a:solidFill>
                <a:ea typeface="+mn-ea"/>
                <a:cs typeface="District Light"/>
              </a:rPr>
              <a:t>Soiled windows, kitchen, baths</a:t>
            </a:r>
          </a:p>
          <a:p>
            <a:pPr>
              <a:lnSpc>
                <a:spcPct val="110000"/>
              </a:lnSpc>
              <a:spcBef>
                <a:spcPct val="10000"/>
              </a:spcBef>
              <a:buClr>
                <a:srgbClr val="F2E8C6"/>
              </a:buClr>
              <a:buSzPct val="75000"/>
              <a:buFont typeface="Wingdings" charset="2"/>
              <a:buChar char="u"/>
              <a:defRPr/>
            </a:pPr>
            <a:r>
              <a:rPr lang="en-US" dirty="0" smtClean="0">
                <a:solidFill>
                  <a:srgbClr val="231F20"/>
                </a:solidFill>
                <a:ea typeface="+mn-ea"/>
                <a:cs typeface="District Light"/>
              </a:rPr>
              <a:t>Clutter</a:t>
            </a:r>
          </a:p>
          <a:p>
            <a:pPr>
              <a:lnSpc>
                <a:spcPct val="110000"/>
              </a:lnSpc>
              <a:spcBef>
                <a:spcPct val="10000"/>
              </a:spcBef>
              <a:buClr>
                <a:srgbClr val="F2E8C6"/>
              </a:buClr>
              <a:buSzPct val="75000"/>
              <a:buFont typeface="Wingdings" charset="2"/>
              <a:buChar char="u"/>
              <a:defRPr/>
            </a:pPr>
            <a:r>
              <a:rPr lang="en-US" dirty="0" smtClean="0">
                <a:solidFill>
                  <a:srgbClr val="231F20"/>
                </a:solidFill>
                <a:ea typeface="+mn-ea"/>
                <a:cs typeface="District Light"/>
              </a:rPr>
              <a:t>Pet and smoking odors</a:t>
            </a:r>
          </a:p>
          <a:p>
            <a:pPr>
              <a:lnSpc>
                <a:spcPct val="110000"/>
              </a:lnSpc>
              <a:spcBef>
                <a:spcPct val="10000"/>
              </a:spcBef>
              <a:buClr>
                <a:srgbClr val="F2E8C6"/>
              </a:buClr>
              <a:buSzPct val="75000"/>
              <a:buFont typeface="Wingdings" charset="2"/>
              <a:buChar char="u"/>
              <a:defRPr/>
            </a:pPr>
            <a:r>
              <a:rPr lang="en-US" dirty="0" smtClean="0">
                <a:solidFill>
                  <a:srgbClr val="231F20"/>
                </a:solidFill>
                <a:ea typeface="+mn-ea"/>
                <a:cs typeface="District Light"/>
              </a:rPr>
              <a:t>Peeling paint, smudges or marks on walls</a:t>
            </a:r>
          </a:p>
          <a:p>
            <a:pPr>
              <a:lnSpc>
                <a:spcPct val="110000"/>
              </a:lnSpc>
              <a:defRPr/>
            </a:pPr>
            <a:endParaRPr lang="en-US" dirty="0">
              <a:ea typeface="+mn-ea"/>
            </a:endParaRPr>
          </a:p>
        </p:txBody>
      </p:sp>
      <p:sp>
        <p:nvSpPr>
          <p:cNvPr id="38918" name="Content Placeholder 9"/>
          <p:cNvSpPr>
            <a:spLocks noGrp="1"/>
          </p:cNvSpPr>
          <p:nvPr>
            <p:ph idx="10"/>
          </p:nvPr>
        </p:nvSpPr>
        <p:spPr bwMode="auto">
          <a:xfrm>
            <a:off x="609600" y="1600200"/>
            <a:ext cx="6669088" cy="1452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120000"/>
              </a:lnSpc>
            </a:pPr>
            <a:r>
              <a:rPr lang="en-US" altLang="en-US" dirty="0" smtClean="0">
                <a:solidFill>
                  <a:srgbClr val="000000"/>
                </a:solidFill>
                <a:latin typeface="District Light" charset="0"/>
                <a:ea typeface="ＭＳ Ｐゴシック" panose="020B0600070205080204" pitchFamily="34" charset="-128"/>
              </a:rPr>
              <a:t>It is important for a property to make the best possible impression on prospective buyers. The following can interfere with a buyer</a:t>
            </a:r>
            <a:r>
              <a:rPr lang="ja-JP" altLang="en-US" smtClean="0">
                <a:solidFill>
                  <a:srgbClr val="000000"/>
                </a:solidFill>
                <a:latin typeface="District Light" charset="0"/>
                <a:ea typeface="ＭＳ Ｐゴシック" panose="020B0600070205080204" pitchFamily="34" charset="-128"/>
              </a:rPr>
              <a:t>’</a:t>
            </a:r>
            <a:r>
              <a:rPr lang="en-US" altLang="ja-JP" dirty="0" smtClean="0">
                <a:solidFill>
                  <a:srgbClr val="000000"/>
                </a:solidFill>
                <a:latin typeface="District Light" charset="0"/>
                <a:ea typeface="ＭＳ Ｐゴシック" panose="020B0600070205080204" pitchFamily="34" charset="-128"/>
              </a:rPr>
              <a:t>s appreciation of a property:</a:t>
            </a:r>
          </a:p>
          <a:p>
            <a:pPr>
              <a:lnSpc>
                <a:spcPct val="120000"/>
              </a:lnSpc>
            </a:pPr>
            <a:endParaRPr lang="en-US" altLang="en-US" dirty="0" smtClean="0">
              <a:solidFill>
                <a:srgbClr val="000000"/>
              </a:solidFill>
              <a:latin typeface="District Light" charset="0"/>
              <a:ea typeface="ＭＳ Ｐゴシック" panose="020B0600070205080204" pitchFamily="34" charset="-128"/>
            </a:endParaRPr>
          </a:p>
        </p:txBody>
      </p:sp>
      <p:sp>
        <p:nvSpPr>
          <p:cNvPr id="38919" name="Title 5"/>
          <p:cNvSpPr txBox="1">
            <a:spLocks/>
          </p:cNvSpPr>
          <p:nvPr/>
        </p:nvSpPr>
        <p:spPr bwMode="auto">
          <a:xfrm>
            <a:off x="1426369" y="503238"/>
            <a:ext cx="4459288"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dirty="0">
                <a:latin typeface="District Light" charset="0"/>
              </a:rPr>
              <a:t>How Will Buyers See Your Property</a:t>
            </a:r>
          </a:p>
        </p:txBody>
      </p:sp>
    </p:spTree>
    <p:extLst>
      <p:ext uri="{BB962C8B-B14F-4D97-AF65-F5344CB8AC3E}">
        <p14:creationId xmlns:p14="http://schemas.microsoft.com/office/powerpoint/2010/main" val="20665175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829579" y="9580035"/>
            <a:ext cx="2092325" cy="106045"/>
          </a:xfrm>
          <a:prstGeom prst="rect">
            <a:avLst/>
          </a:prstGeom>
        </p:spPr>
        <p:txBody>
          <a:bodyPr vert="horz" wrap="square" lIns="0" tIns="0" rIns="0" bIns="0" rtlCol="0">
            <a:noAutofit/>
          </a:bodyPr>
          <a:lstStyle/>
          <a:p>
            <a:pPr marL="12700">
              <a:lnSpc>
                <a:spcPct val="100000"/>
              </a:lnSpc>
            </a:pPr>
            <a:r>
              <a:rPr sz="600" dirty="0" smtClean="0">
                <a:solidFill>
                  <a:srgbClr val="58595B"/>
                </a:solidFill>
                <a:latin typeface="ITC Eras Std Book"/>
                <a:cs typeface="ITC Eras Std Book"/>
              </a:rPr>
              <a:t>© 2013 Berkshi</a:t>
            </a:r>
            <a:r>
              <a:rPr sz="600" spc="-20" dirty="0" smtClean="0">
                <a:solidFill>
                  <a:srgbClr val="58595B"/>
                </a:solidFill>
                <a:latin typeface="ITC Eras Std Book"/>
                <a:cs typeface="ITC Eras Std Book"/>
              </a:rPr>
              <a:t>r</a:t>
            </a:r>
            <a:r>
              <a:rPr sz="600" spc="0" dirty="0" smtClean="0">
                <a:solidFill>
                  <a:srgbClr val="58595B"/>
                </a:solidFill>
                <a:latin typeface="ITC Eras Std Book"/>
                <a:cs typeface="ITC Eras Std Book"/>
              </a:rPr>
              <a:t>e Hathaway HomeSe</a:t>
            </a:r>
            <a:r>
              <a:rPr sz="600" spc="5" dirty="0" smtClean="0">
                <a:solidFill>
                  <a:srgbClr val="58595B"/>
                </a:solidFill>
                <a:latin typeface="ITC Eras Std Book"/>
                <a:cs typeface="ITC Eras Std Book"/>
              </a:rPr>
              <a:t>r</a:t>
            </a:r>
            <a:r>
              <a:rPr sz="600" spc="0" dirty="0" smtClean="0">
                <a:solidFill>
                  <a:srgbClr val="58595B"/>
                </a:solidFill>
                <a:latin typeface="ITC Eras Std Book"/>
                <a:cs typeface="ITC Eras Std Book"/>
              </a:rPr>
              <a:t>vices California P</a:t>
            </a:r>
            <a:r>
              <a:rPr sz="600" spc="-20" dirty="0" smtClean="0">
                <a:solidFill>
                  <a:srgbClr val="58595B"/>
                </a:solidFill>
                <a:latin typeface="ITC Eras Std Book"/>
                <a:cs typeface="ITC Eras Std Book"/>
              </a:rPr>
              <a:t>r</a:t>
            </a:r>
            <a:r>
              <a:rPr sz="600" spc="0" dirty="0" smtClean="0">
                <a:solidFill>
                  <a:srgbClr val="58595B"/>
                </a:solidFill>
                <a:latin typeface="ITC Eras Std Book"/>
                <a:cs typeface="ITC Eras Std Book"/>
              </a:rPr>
              <a:t>operties</a:t>
            </a:r>
            <a:endParaRPr sz="600" dirty="0">
              <a:latin typeface="ITC Eras Std Book"/>
              <a:cs typeface="ITC Eras Std Book"/>
            </a:endParaRPr>
          </a:p>
        </p:txBody>
      </p:sp>
      <p:sp>
        <p:nvSpPr>
          <p:cNvPr id="3" name="object 3"/>
          <p:cNvSpPr txBox="1"/>
          <p:nvPr/>
        </p:nvSpPr>
        <p:spPr>
          <a:xfrm>
            <a:off x="3078215" y="8574073"/>
            <a:ext cx="1616075" cy="800100"/>
          </a:xfrm>
          <a:prstGeom prst="rect">
            <a:avLst/>
          </a:prstGeom>
        </p:spPr>
        <p:txBody>
          <a:bodyPr vert="horz" wrap="square" lIns="0" tIns="0" rIns="0" bIns="0" rtlCol="0">
            <a:noAutofit/>
          </a:bodyPr>
          <a:lstStyle/>
          <a:p>
            <a:pPr marR="0" algn="ctr">
              <a:lnSpc>
                <a:spcPct val="100000"/>
              </a:lnSpc>
            </a:pPr>
            <a:endParaRPr sz="900" dirty="0">
              <a:latin typeface="ITC Eras Std Book"/>
              <a:cs typeface="ITC Eras Std Book"/>
            </a:endParaRPr>
          </a:p>
        </p:txBody>
      </p:sp>
      <p:sp>
        <p:nvSpPr>
          <p:cNvPr id="4" name="object 5"/>
          <p:cNvSpPr txBox="1">
            <a:spLocks/>
          </p:cNvSpPr>
          <p:nvPr/>
        </p:nvSpPr>
        <p:spPr>
          <a:xfrm>
            <a:off x="397002" y="457200"/>
            <a:ext cx="6978396" cy="745640"/>
          </a:xfrm>
          <a:prstGeom prst="rect">
            <a:avLst/>
          </a:prstGeom>
        </p:spPr>
        <p:txBody>
          <a:bodyPr vert="horz" wrap="square" lIns="0" tIns="0" rIns="0" bIns="0" rtlCol="0">
            <a:noAutofit/>
          </a:bodyPr>
          <a:lstStyle/>
          <a:p>
            <a:pPr marL="1139190">
              <a:lnSpc>
                <a:spcPts val="4185"/>
              </a:lnSpc>
            </a:pPr>
            <a:r>
              <a:rPr lang="en-US" sz="2400" kern="0" dirty="0" smtClean="0">
                <a:solidFill>
                  <a:srgbClr val="52144D"/>
                </a:solidFill>
                <a:latin typeface="Georgia" panose="02040502050405020303" pitchFamily="18" charset="0"/>
                <a:cs typeface="ITC Eras Std Light"/>
              </a:rPr>
              <a:t>Maximizing First Impressions</a:t>
            </a:r>
            <a:endParaRPr lang="en-US" sz="2400" kern="0" dirty="0">
              <a:solidFill>
                <a:sysClr val="windowText" lastClr="000000"/>
              </a:solidFill>
              <a:latin typeface="Georgia" panose="02040502050405020303" pitchFamily="18" charset="0"/>
              <a:cs typeface="ITC Eras Std Light"/>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50287" b="-49716"/>
          <a:stretch/>
        </p:blipFill>
        <p:spPr>
          <a:xfrm>
            <a:off x="6172200" y="9296400"/>
            <a:ext cx="1462084" cy="71574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99032"/>
            <a:ext cx="7772400" cy="7897368"/>
          </a:xfrm>
          <a:prstGeom prst="rect">
            <a:avLst/>
          </a:prstGeom>
        </p:spPr>
      </p:pic>
    </p:spTree>
    <p:extLst>
      <p:ext uri="{BB962C8B-B14F-4D97-AF65-F5344CB8AC3E}">
        <p14:creationId xmlns:p14="http://schemas.microsoft.com/office/powerpoint/2010/main" val="13857394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noAutofit/>
          </a:bodyPr>
          <a:lstStyle/>
          <a:p>
            <a:pPr marL="1131570">
              <a:lnSpc>
                <a:spcPts val="1555"/>
              </a:lnSpc>
            </a:pPr>
            <a:r>
              <a:rPr lang="en-US" sz="2400" dirty="0" smtClean="0">
                <a:latin typeface="Georgia" panose="02040502050405020303" pitchFamily="18" charset="0"/>
                <a:cs typeface="ITC Eras Std Medium"/>
              </a:rPr>
              <a:t>Activity Report for Seller</a:t>
            </a:r>
            <a:endParaRPr sz="2400" dirty="0">
              <a:latin typeface="Georgia" panose="02040502050405020303" pitchFamily="18" charset="0"/>
              <a:cs typeface="ITC Eras Std Medium"/>
            </a:endParaRPr>
          </a:p>
        </p:txBody>
      </p:sp>
      <p:sp>
        <p:nvSpPr>
          <p:cNvPr id="3" name="object 3"/>
          <p:cNvSpPr/>
          <p:nvPr/>
        </p:nvSpPr>
        <p:spPr>
          <a:xfrm>
            <a:off x="0" y="9820656"/>
            <a:ext cx="7772400" cy="237744"/>
          </a:xfrm>
          <a:custGeom>
            <a:avLst/>
            <a:gdLst/>
            <a:ahLst/>
            <a:cxnLst/>
            <a:rect l="l" t="t" r="r" b="b"/>
            <a:pathLst>
              <a:path w="7772400" h="237744">
                <a:moveTo>
                  <a:pt x="0" y="237744"/>
                </a:moveTo>
                <a:lnTo>
                  <a:pt x="7772400" y="237744"/>
                </a:lnTo>
                <a:lnTo>
                  <a:pt x="7772400" y="0"/>
                </a:lnTo>
                <a:lnTo>
                  <a:pt x="0" y="0"/>
                </a:lnTo>
                <a:lnTo>
                  <a:pt x="0" y="237744"/>
                </a:lnTo>
                <a:close/>
              </a:path>
            </a:pathLst>
          </a:custGeom>
          <a:solidFill>
            <a:srgbClr val="52144D"/>
          </a:solidFill>
        </p:spPr>
        <p:txBody>
          <a:bodyPr wrap="square" lIns="0" tIns="0" rIns="0" bIns="0" rtlCol="0">
            <a:noAutofit/>
          </a:bodyPr>
          <a:lstStyle/>
          <a:p>
            <a:endParaRPr dirty="0"/>
          </a:p>
        </p:txBody>
      </p:sp>
      <p:sp>
        <p:nvSpPr>
          <p:cNvPr id="4" name="object 4"/>
          <p:cNvSpPr/>
          <p:nvPr/>
        </p:nvSpPr>
        <p:spPr>
          <a:xfrm>
            <a:off x="583455" y="557240"/>
            <a:ext cx="680132" cy="679450"/>
          </a:xfrm>
          <a:prstGeom prst="rect">
            <a:avLst/>
          </a:prstGeom>
          <a:blipFill>
            <a:blip r:embed="rId2" cstate="print"/>
            <a:stretch>
              <a:fillRect/>
            </a:stretch>
          </a:blipFill>
        </p:spPr>
        <p:txBody>
          <a:bodyPr wrap="square" lIns="0" tIns="0" rIns="0" bIns="0" rtlCol="0">
            <a:noAutofit/>
          </a:bodyPr>
          <a:lstStyle/>
          <a:p>
            <a:endParaRPr dirty="0"/>
          </a:p>
        </p:txBody>
      </p:sp>
      <p:sp>
        <p:nvSpPr>
          <p:cNvPr id="6" name="object 6"/>
          <p:cNvSpPr txBox="1"/>
          <p:nvPr/>
        </p:nvSpPr>
        <p:spPr>
          <a:xfrm>
            <a:off x="444500" y="1998159"/>
            <a:ext cx="6867524" cy="7460615"/>
          </a:xfrm>
          <a:prstGeom prst="rect">
            <a:avLst/>
          </a:prstGeom>
        </p:spPr>
        <p:txBody>
          <a:bodyPr vert="horz" wrap="square" lIns="0" tIns="0" rIns="0" bIns="0" rtlCol="0">
            <a:noAutofit/>
          </a:bodyPr>
          <a:lstStyle/>
          <a:p>
            <a:pPr marL="12700" marR="12700" algn="just">
              <a:lnSpc>
                <a:spcPct val="128800"/>
              </a:lnSpc>
            </a:pPr>
            <a:endParaRPr sz="1100" dirty="0">
              <a:latin typeface="ITC Eras Std Book"/>
              <a:cs typeface="ITC Eras Std Book"/>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50287" b="-49716"/>
          <a:stretch/>
        </p:blipFill>
        <p:spPr>
          <a:xfrm>
            <a:off x="5604522" y="9073055"/>
            <a:ext cx="1857159" cy="909145"/>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2745" t="15151" r="13726" b="11364"/>
          <a:stretch/>
        </p:blipFill>
        <p:spPr>
          <a:xfrm>
            <a:off x="990600" y="1524000"/>
            <a:ext cx="5715000" cy="7391400"/>
          </a:xfrm>
          <a:prstGeom prst="rect">
            <a:avLst/>
          </a:prstGeom>
        </p:spPr>
      </p:pic>
    </p:spTree>
    <p:extLst>
      <p:ext uri="{BB962C8B-B14F-4D97-AF65-F5344CB8AC3E}">
        <p14:creationId xmlns:p14="http://schemas.microsoft.com/office/powerpoint/2010/main" val="270113728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829579" y="9580035"/>
            <a:ext cx="2092325" cy="106045"/>
          </a:xfrm>
          <a:prstGeom prst="rect">
            <a:avLst/>
          </a:prstGeom>
        </p:spPr>
        <p:txBody>
          <a:bodyPr vert="horz" wrap="square" lIns="0" tIns="0" rIns="0" bIns="0" rtlCol="0">
            <a:noAutofit/>
          </a:bodyPr>
          <a:lstStyle/>
          <a:p>
            <a:pPr marL="12700">
              <a:lnSpc>
                <a:spcPct val="100000"/>
              </a:lnSpc>
            </a:pPr>
            <a:r>
              <a:rPr sz="600" dirty="0" smtClean="0">
                <a:solidFill>
                  <a:srgbClr val="58595B"/>
                </a:solidFill>
                <a:latin typeface="ITC Eras Std Book"/>
                <a:cs typeface="ITC Eras Std Book"/>
              </a:rPr>
              <a:t>© 2013 Berkshi</a:t>
            </a:r>
            <a:r>
              <a:rPr sz="600" spc="-20" dirty="0" smtClean="0">
                <a:solidFill>
                  <a:srgbClr val="58595B"/>
                </a:solidFill>
                <a:latin typeface="ITC Eras Std Book"/>
                <a:cs typeface="ITC Eras Std Book"/>
              </a:rPr>
              <a:t>r</a:t>
            </a:r>
            <a:r>
              <a:rPr sz="600" spc="0" dirty="0" smtClean="0">
                <a:solidFill>
                  <a:srgbClr val="58595B"/>
                </a:solidFill>
                <a:latin typeface="ITC Eras Std Book"/>
                <a:cs typeface="ITC Eras Std Book"/>
              </a:rPr>
              <a:t>e Hathaway HomeSe</a:t>
            </a:r>
            <a:r>
              <a:rPr sz="600" spc="5" dirty="0" smtClean="0">
                <a:solidFill>
                  <a:srgbClr val="58595B"/>
                </a:solidFill>
                <a:latin typeface="ITC Eras Std Book"/>
                <a:cs typeface="ITC Eras Std Book"/>
              </a:rPr>
              <a:t>r</a:t>
            </a:r>
            <a:r>
              <a:rPr sz="600" spc="0" dirty="0" smtClean="0">
                <a:solidFill>
                  <a:srgbClr val="58595B"/>
                </a:solidFill>
                <a:latin typeface="ITC Eras Std Book"/>
                <a:cs typeface="ITC Eras Std Book"/>
              </a:rPr>
              <a:t>vices California P</a:t>
            </a:r>
            <a:r>
              <a:rPr sz="600" spc="-20" dirty="0" smtClean="0">
                <a:solidFill>
                  <a:srgbClr val="58595B"/>
                </a:solidFill>
                <a:latin typeface="ITC Eras Std Book"/>
                <a:cs typeface="ITC Eras Std Book"/>
              </a:rPr>
              <a:t>r</a:t>
            </a:r>
            <a:r>
              <a:rPr sz="600" spc="0" dirty="0" smtClean="0">
                <a:solidFill>
                  <a:srgbClr val="58595B"/>
                </a:solidFill>
                <a:latin typeface="ITC Eras Std Book"/>
                <a:cs typeface="ITC Eras Std Book"/>
              </a:rPr>
              <a:t>operties</a:t>
            </a:r>
            <a:endParaRPr sz="600" dirty="0">
              <a:latin typeface="ITC Eras Std Book"/>
              <a:cs typeface="ITC Eras Std Book"/>
            </a:endParaRPr>
          </a:p>
        </p:txBody>
      </p:sp>
      <p:sp>
        <p:nvSpPr>
          <p:cNvPr id="3" name="object 3"/>
          <p:cNvSpPr txBox="1"/>
          <p:nvPr/>
        </p:nvSpPr>
        <p:spPr>
          <a:xfrm>
            <a:off x="3078215" y="8574073"/>
            <a:ext cx="1616075" cy="800100"/>
          </a:xfrm>
          <a:prstGeom prst="rect">
            <a:avLst/>
          </a:prstGeom>
        </p:spPr>
        <p:txBody>
          <a:bodyPr vert="horz" wrap="square" lIns="0" tIns="0" rIns="0" bIns="0" rtlCol="0">
            <a:noAutofit/>
          </a:bodyPr>
          <a:lstStyle/>
          <a:p>
            <a:pPr marR="0" algn="ctr">
              <a:lnSpc>
                <a:spcPct val="100000"/>
              </a:lnSpc>
            </a:pPr>
            <a:endParaRPr sz="900" dirty="0">
              <a:latin typeface="ITC Eras Std Book"/>
              <a:cs typeface="ITC Eras Std Book"/>
            </a:endParaRPr>
          </a:p>
        </p:txBody>
      </p:sp>
      <p:sp>
        <p:nvSpPr>
          <p:cNvPr id="4" name="object 5"/>
          <p:cNvSpPr txBox="1">
            <a:spLocks/>
          </p:cNvSpPr>
          <p:nvPr/>
        </p:nvSpPr>
        <p:spPr>
          <a:xfrm>
            <a:off x="397001" y="691298"/>
            <a:ext cx="6978396" cy="745640"/>
          </a:xfrm>
          <a:prstGeom prst="rect">
            <a:avLst/>
          </a:prstGeom>
        </p:spPr>
        <p:txBody>
          <a:bodyPr vert="horz" wrap="square" lIns="0" tIns="0" rIns="0" bIns="0" rtlCol="0">
            <a:noAutofit/>
          </a:bodyPr>
          <a:lstStyle/>
          <a:p>
            <a:pPr marL="1139190">
              <a:lnSpc>
                <a:spcPts val="4185"/>
              </a:lnSpc>
            </a:pPr>
            <a:r>
              <a:rPr lang="en-US" sz="2400" dirty="0" smtClean="0"/>
              <a:t>Showing feedback from other agents</a:t>
            </a:r>
            <a:endParaRPr lang="en-US" sz="2400" kern="0" dirty="0">
              <a:solidFill>
                <a:sysClr val="windowText" lastClr="000000"/>
              </a:solidFill>
              <a:latin typeface="Georgia" panose="02040502050405020303" pitchFamily="18" charset="0"/>
              <a:cs typeface="ITC Eras Std Light"/>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50287" b="-49716"/>
          <a:stretch/>
        </p:blipFill>
        <p:spPr>
          <a:xfrm>
            <a:off x="5604522" y="9073055"/>
            <a:ext cx="1857159" cy="909145"/>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3726" t="15505" r="19607" b="15910"/>
          <a:stretch/>
        </p:blipFill>
        <p:spPr>
          <a:xfrm>
            <a:off x="1295399" y="1675461"/>
            <a:ext cx="5181600" cy="6898612"/>
          </a:xfrm>
          <a:prstGeom prst="rect">
            <a:avLst/>
          </a:prstGeom>
        </p:spPr>
      </p:pic>
    </p:spTree>
    <p:extLst>
      <p:ext uri="{BB962C8B-B14F-4D97-AF65-F5344CB8AC3E}">
        <p14:creationId xmlns:p14="http://schemas.microsoft.com/office/powerpoint/2010/main" val="15469561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375525" y="8507413"/>
            <a:ext cx="173038" cy="919162"/>
          </a:xfrm>
          <a:prstGeom prst="rect">
            <a:avLst/>
          </a:prstGeom>
        </p:spPr>
        <p:txBody>
          <a:bodyPr vert="vert" lIns="0" tIns="0" rIns="0" bIns="0"/>
          <a:lstStyle/>
          <a:p>
            <a:pPr marL="11654">
              <a:defRPr/>
            </a:pPr>
            <a:r>
              <a:rPr sz="1100" spc="233" dirty="0">
                <a:solidFill>
                  <a:srgbClr val="E5DCBD"/>
                </a:solidFill>
                <a:latin typeface="Arial"/>
                <a:cs typeface="Arial"/>
              </a:rPr>
              <a:t>a</a:t>
            </a:r>
            <a:r>
              <a:rPr sz="1100" dirty="0">
                <a:solidFill>
                  <a:srgbClr val="E5DCBD"/>
                </a:solidFill>
                <a:latin typeface="Arial"/>
                <a:cs typeface="Arial"/>
              </a:rPr>
              <a:t>b</a:t>
            </a:r>
            <a:r>
              <a:rPr sz="1100" spc="-83" dirty="0">
                <a:solidFill>
                  <a:srgbClr val="E5DCBD"/>
                </a:solidFill>
                <a:latin typeface="Arial"/>
                <a:cs typeface="Arial"/>
              </a:rPr>
              <a:t> </a:t>
            </a:r>
            <a:r>
              <a:rPr sz="1100" spc="233" dirty="0">
                <a:solidFill>
                  <a:srgbClr val="E5DCBD"/>
                </a:solidFill>
                <a:latin typeface="Arial"/>
                <a:cs typeface="Arial"/>
              </a:rPr>
              <a:t>ou</a:t>
            </a:r>
            <a:r>
              <a:rPr sz="1100" dirty="0">
                <a:solidFill>
                  <a:srgbClr val="E5DCBD"/>
                </a:solidFill>
                <a:latin typeface="Arial"/>
                <a:cs typeface="Arial"/>
              </a:rPr>
              <a:t>t </a:t>
            </a:r>
            <a:r>
              <a:rPr sz="1100" spc="133" dirty="0">
                <a:solidFill>
                  <a:srgbClr val="E5DCBD"/>
                </a:solidFill>
                <a:latin typeface="Arial"/>
                <a:cs typeface="Arial"/>
              </a:rPr>
              <a:t> </a:t>
            </a:r>
            <a:r>
              <a:rPr sz="1100" dirty="0">
                <a:solidFill>
                  <a:srgbClr val="E5DCBD"/>
                </a:solidFill>
                <a:latin typeface="Arial"/>
                <a:cs typeface="Arial"/>
              </a:rPr>
              <a:t>u</a:t>
            </a:r>
            <a:r>
              <a:rPr sz="1100" spc="-87" dirty="0">
                <a:solidFill>
                  <a:srgbClr val="E5DCBD"/>
                </a:solidFill>
                <a:latin typeface="Arial"/>
                <a:cs typeface="Arial"/>
              </a:rPr>
              <a:t> </a:t>
            </a:r>
            <a:r>
              <a:rPr sz="1100" dirty="0">
                <a:solidFill>
                  <a:srgbClr val="E5DCBD"/>
                </a:solidFill>
                <a:latin typeface="Arial"/>
                <a:cs typeface="Arial"/>
              </a:rPr>
              <a:t>s</a:t>
            </a:r>
            <a:endParaRPr sz="1100" dirty="0">
              <a:latin typeface="Arial"/>
              <a:cs typeface="Arial"/>
            </a:endParaRPr>
          </a:p>
        </p:txBody>
      </p:sp>
      <p:sp>
        <p:nvSpPr>
          <p:cNvPr id="40963" name="object 3"/>
          <p:cNvSpPr>
            <a:spLocks noChangeArrowheads="1"/>
          </p:cNvSpPr>
          <p:nvPr/>
        </p:nvSpPr>
        <p:spPr bwMode="auto">
          <a:xfrm>
            <a:off x="-152400" y="-76200"/>
            <a:ext cx="7924800" cy="104394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dirty="0"/>
          </a:p>
        </p:txBody>
      </p:sp>
      <p:sp>
        <p:nvSpPr>
          <p:cNvPr id="4" name="object 4"/>
          <p:cNvSpPr txBox="1"/>
          <p:nvPr/>
        </p:nvSpPr>
        <p:spPr>
          <a:xfrm>
            <a:off x="1066800" y="228600"/>
            <a:ext cx="3810000" cy="1128713"/>
          </a:xfrm>
          <a:prstGeom prst="rect">
            <a:avLst/>
          </a:prstGeom>
        </p:spPr>
        <p:txBody>
          <a:bodyPr lIns="0" tIns="0" rIns="0" bIns="0"/>
          <a:lstStyle/>
          <a:p>
            <a:pPr marL="11654">
              <a:defRPr/>
            </a:pPr>
            <a:r>
              <a:rPr lang="en-US" sz="5000" b="1" spc="-18" dirty="0">
                <a:solidFill>
                  <a:srgbClr val="705A6A"/>
                </a:solidFill>
                <a:latin typeface="Arial"/>
                <a:cs typeface="Arial"/>
              </a:rPr>
              <a:t>WHO</a:t>
            </a:r>
            <a:endParaRPr sz="5000" b="1" dirty="0">
              <a:latin typeface="Arial"/>
              <a:cs typeface="Arial"/>
            </a:endParaRPr>
          </a:p>
          <a:p>
            <a:pPr marL="612975">
              <a:lnSpc>
                <a:spcPts val="2592"/>
              </a:lnSpc>
              <a:defRPr/>
            </a:pPr>
            <a:r>
              <a:rPr lang="en-US" sz="2500" b="1" spc="-9" dirty="0">
                <a:solidFill>
                  <a:srgbClr val="705A6A"/>
                </a:solidFill>
                <a:latin typeface="Arial"/>
                <a:cs typeface="Arial"/>
              </a:rPr>
              <a:t> WE ARE</a:t>
            </a:r>
            <a:endParaRPr sz="2500" b="1" dirty="0">
              <a:latin typeface="Arial"/>
              <a:cs typeface="Arial"/>
            </a:endParaRPr>
          </a:p>
        </p:txBody>
      </p:sp>
    </p:spTree>
    <p:extLst>
      <p:ext uri="{BB962C8B-B14F-4D97-AF65-F5344CB8AC3E}">
        <p14:creationId xmlns:p14="http://schemas.microsoft.com/office/powerpoint/2010/main" val="38269087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829579" y="9580035"/>
            <a:ext cx="2092325" cy="106045"/>
          </a:xfrm>
          <a:prstGeom prst="rect">
            <a:avLst/>
          </a:prstGeom>
        </p:spPr>
        <p:txBody>
          <a:bodyPr vert="horz" wrap="square" lIns="0" tIns="0" rIns="0" bIns="0" rtlCol="0">
            <a:noAutofit/>
          </a:bodyPr>
          <a:lstStyle/>
          <a:p>
            <a:pPr marL="12700">
              <a:lnSpc>
                <a:spcPct val="100000"/>
              </a:lnSpc>
            </a:pPr>
            <a:r>
              <a:rPr sz="600" dirty="0" smtClean="0">
                <a:solidFill>
                  <a:srgbClr val="58595B"/>
                </a:solidFill>
                <a:latin typeface="ITC Eras Std Book"/>
                <a:cs typeface="ITC Eras Std Book"/>
              </a:rPr>
              <a:t>© 2013 Berkshi</a:t>
            </a:r>
            <a:r>
              <a:rPr sz="600" spc="-20" dirty="0" smtClean="0">
                <a:solidFill>
                  <a:srgbClr val="58595B"/>
                </a:solidFill>
                <a:latin typeface="ITC Eras Std Book"/>
                <a:cs typeface="ITC Eras Std Book"/>
              </a:rPr>
              <a:t>r</a:t>
            </a:r>
            <a:r>
              <a:rPr sz="600" spc="0" dirty="0" smtClean="0">
                <a:solidFill>
                  <a:srgbClr val="58595B"/>
                </a:solidFill>
                <a:latin typeface="ITC Eras Std Book"/>
                <a:cs typeface="ITC Eras Std Book"/>
              </a:rPr>
              <a:t>e Hathaway HomeSe</a:t>
            </a:r>
            <a:r>
              <a:rPr sz="600" spc="5" dirty="0" smtClean="0">
                <a:solidFill>
                  <a:srgbClr val="58595B"/>
                </a:solidFill>
                <a:latin typeface="ITC Eras Std Book"/>
                <a:cs typeface="ITC Eras Std Book"/>
              </a:rPr>
              <a:t>r</a:t>
            </a:r>
            <a:r>
              <a:rPr sz="600" spc="0" dirty="0" smtClean="0">
                <a:solidFill>
                  <a:srgbClr val="58595B"/>
                </a:solidFill>
                <a:latin typeface="ITC Eras Std Book"/>
                <a:cs typeface="ITC Eras Std Book"/>
              </a:rPr>
              <a:t>vices California P</a:t>
            </a:r>
            <a:r>
              <a:rPr sz="600" spc="-20" dirty="0" smtClean="0">
                <a:solidFill>
                  <a:srgbClr val="58595B"/>
                </a:solidFill>
                <a:latin typeface="ITC Eras Std Book"/>
                <a:cs typeface="ITC Eras Std Book"/>
              </a:rPr>
              <a:t>r</a:t>
            </a:r>
            <a:r>
              <a:rPr sz="600" spc="0" dirty="0" smtClean="0">
                <a:solidFill>
                  <a:srgbClr val="58595B"/>
                </a:solidFill>
                <a:latin typeface="ITC Eras Std Book"/>
                <a:cs typeface="ITC Eras Std Book"/>
              </a:rPr>
              <a:t>operties</a:t>
            </a:r>
            <a:endParaRPr sz="600" dirty="0">
              <a:latin typeface="ITC Eras Std Book"/>
              <a:cs typeface="ITC Eras Std Book"/>
            </a:endParaRPr>
          </a:p>
        </p:txBody>
      </p:sp>
      <p:sp>
        <p:nvSpPr>
          <p:cNvPr id="3" name="object 3"/>
          <p:cNvSpPr txBox="1"/>
          <p:nvPr/>
        </p:nvSpPr>
        <p:spPr>
          <a:xfrm>
            <a:off x="3078215" y="8574073"/>
            <a:ext cx="1616075" cy="800100"/>
          </a:xfrm>
          <a:prstGeom prst="rect">
            <a:avLst/>
          </a:prstGeom>
        </p:spPr>
        <p:txBody>
          <a:bodyPr vert="horz" wrap="square" lIns="0" tIns="0" rIns="0" bIns="0" rtlCol="0">
            <a:noAutofit/>
          </a:bodyPr>
          <a:lstStyle/>
          <a:p>
            <a:pPr marR="0" algn="ctr">
              <a:lnSpc>
                <a:spcPct val="100000"/>
              </a:lnSpc>
            </a:pPr>
            <a:endParaRPr sz="900" dirty="0">
              <a:latin typeface="ITC Eras Std Book"/>
              <a:cs typeface="ITC Eras Std Book"/>
            </a:endParaRPr>
          </a:p>
        </p:txBody>
      </p:sp>
      <p:sp>
        <p:nvSpPr>
          <p:cNvPr id="4" name="object 5"/>
          <p:cNvSpPr txBox="1">
            <a:spLocks/>
          </p:cNvSpPr>
          <p:nvPr/>
        </p:nvSpPr>
        <p:spPr>
          <a:xfrm>
            <a:off x="489204" y="667511"/>
            <a:ext cx="6978396" cy="745640"/>
          </a:xfrm>
          <a:prstGeom prst="rect">
            <a:avLst/>
          </a:prstGeom>
        </p:spPr>
        <p:txBody>
          <a:bodyPr vert="horz" wrap="square" lIns="0" tIns="0" rIns="0" bIns="0" rtlCol="0">
            <a:noAutofit/>
          </a:bodyPr>
          <a:lstStyle/>
          <a:p>
            <a:pPr marL="1139190">
              <a:lnSpc>
                <a:spcPts val="4185"/>
              </a:lnSpc>
            </a:pPr>
            <a:r>
              <a:rPr lang="en-US" sz="2400" kern="0" dirty="0" smtClean="0">
                <a:solidFill>
                  <a:srgbClr val="52144D"/>
                </a:solidFill>
                <a:latin typeface="Georgia" panose="02040502050405020303" pitchFamily="18" charset="0"/>
                <a:cs typeface="ITC Eras Std Light"/>
              </a:rPr>
              <a:t>Strength </a:t>
            </a:r>
          </a:p>
          <a:p>
            <a:pPr marL="1139190">
              <a:lnSpc>
                <a:spcPts val="4185"/>
              </a:lnSpc>
            </a:pPr>
            <a:r>
              <a:rPr lang="en-US" sz="2400" kern="0" dirty="0" smtClean="0">
                <a:solidFill>
                  <a:srgbClr val="52144D"/>
                </a:solidFill>
                <a:latin typeface="Georgia" panose="02040502050405020303" pitchFamily="18" charset="0"/>
                <a:cs typeface="ITC Eras Std Light"/>
              </a:rPr>
              <a:t>You Can Rely On</a:t>
            </a:r>
            <a:endParaRPr lang="en-US" sz="2400" kern="0" dirty="0">
              <a:solidFill>
                <a:sysClr val="windowText" lastClr="000000"/>
              </a:solidFill>
              <a:latin typeface="Georgia" panose="02040502050405020303" pitchFamily="18" charset="0"/>
              <a:cs typeface="ITC Eras Std Light"/>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50287" b="-49716"/>
          <a:stretch/>
        </p:blipFill>
        <p:spPr>
          <a:xfrm>
            <a:off x="5604522" y="9073055"/>
            <a:ext cx="1857159" cy="909145"/>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9608" t="16843" b="16667"/>
          <a:stretch/>
        </p:blipFill>
        <p:spPr>
          <a:xfrm>
            <a:off x="1524000" y="1676400"/>
            <a:ext cx="6248400" cy="6705600"/>
          </a:xfrm>
          <a:prstGeom prst="rect">
            <a:avLst/>
          </a:prstGeom>
        </p:spPr>
      </p:pic>
    </p:spTree>
    <p:extLst>
      <p:ext uri="{BB962C8B-B14F-4D97-AF65-F5344CB8AC3E}">
        <p14:creationId xmlns:p14="http://schemas.microsoft.com/office/powerpoint/2010/main" val="10915389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829579" y="9580035"/>
            <a:ext cx="2092325" cy="106045"/>
          </a:xfrm>
          <a:prstGeom prst="rect">
            <a:avLst/>
          </a:prstGeom>
        </p:spPr>
        <p:txBody>
          <a:bodyPr vert="horz" wrap="square" lIns="0" tIns="0" rIns="0" bIns="0" rtlCol="0">
            <a:noAutofit/>
          </a:bodyPr>
          <a:lstStyle/>
          <a:p>
            <a:pPr marL="12700">
              <a:lnSpc>
                <a:spcPct val="100000"/>
              </a:lnSpc>
            </a:pPr>
            <a:r>
              <a:rPr sz="600" dirty="0" smtClean="0">
                <a:solidFill>
                  <a:srgbClr val="58595B"/>
                </a:solidFill>
                <a:latin typeface="ITC Eras Std Book"/>
                <a:cs typeface="ITC Eras Std Book"/>
              </a:rPr>
              <a:t>© 2013 Berkshi</a:t>
            </a:r>
            <a:r>
              <a:rPr sz="600" spc="-20" dirty="0" smtClean="0">
                <a:solidFill>
                  <a:srgbClr val="58595B"/>
                </a:solidFill>
                <a:latin typeface="ITC Eras Std Book"/>
                <a:cs typeface="ITC Eras Std Book"/>
              </a:rPr>
              <a:t>r</a:t>
            </a:r>
            <a:r>
              <a:rPr sz="600" spc="0" dirty="0" smtClean="0">
                <a:solidFill>
                  <a:srgbClr val="58595B"/>
                </a:solidFill>
                <a:latin typeface="ITC Eras Std Book"/>
                <a:cs typeface="ITC Eras Std Book"/>
              </a:rPr>
              <a:t>e Hathaway HomeSe</a:t>
            </a:r>
            <a:r>
              <a:rPr sz="600" spc="5" dirty="0" smtClean="0">
                <a:solidFill>
                  <a:srgbClr val="58595B"/>
                </a:solidFill>
                <a:latin typeface="ITC Eras Std Book"/>
                <a:cs typeface="ITC Eras Std Book"/>
              </a:rPr>
              <a:t>r</a:t>
            </a:r>
            <a:r>
              <a:rPr sz="600" spc="0" dirty="0" smtClean="0">
                <a:solidFill>
                  <a:srgbClr val="58595B"/>
                </a:solidFill>
                <a:latin typeface="ITC Eras Std Book"/>
                <a:cs typeface="ITC Eras Std Book"/>
              </a:rPr>
              <a:t>vices California P</a:t>
            </a:r>
            <a:r>
              <a:rPr sz="600" spc="-20" dirty="0" smtClean="0">
                <a:solidFill>
                  <a:srgbClr val="58595B"/>
                </a:solidFill>
                <a:latin typeface="ITC Eras Std Book"/>
                <a:cs typeface="ITC Eras Std Book"/>
              </a:rPr>
              <a:t>r</a:t>
            </a:r>
            <a:r>
              <a:rPr sz="600" spc="0" dirty="0" smtClean="0">
                <a:solidFill>
                  <a:srgbClr val="58595B"/>
                </a:solidFill>
                <a:latin typeface="ITC Eras Std Book"/>
                <a:cs typeface="ITC Eras Std Book"/>
              </a:rPr>
              <a:t>operties</a:t>
            </a:r>
            <a:endParaRPr sz="600" dirty="0">
              <a:latin typeface="ITC Eras Std Book"/>
              <a:cs typeface="ITC Eras Std Book"/>
            </a:endParaRPr>
          </a:p>
        </p:txBody>
      </p:sp>
      <p:sp>
        <p:nvSpPr>
          <p:cNvPr id="3" name="object 3"/>
          <p:cNvSpPr txBox="1"/>
          <p:nvPr/>
        </p:nvSpPr>
        <p:spPr>
          <a:xfrm>
            <a:off x="3078215" y="8574073"/>
            <a:ext cx="1616075" cy="800100"/>
          </a:xfrm>
          <a:prstGeom prst="rect">
            <a:avLst/>
          </a:prstGeom>
        </p:spPr>
        <p:txBody>
          <a:bodyPr vert="horz" wrap="square" lIns="0" tIns="0" rIns="0" bIns="0" rtlCol="0">
            <a:noAutofit/>
          </a:bodyPr>
          <a:lstStyle/>
          <a:p>
            <a:pPr marR="0" algn="ctr">
              <a:lnSpc>
                <a:spcPct val="100000"/>
              </a:lnSpc>
            </a:pPr>
            <a:endParaRPr sz="900" dirty="0">
              <a:latin typeface="ITC Eras Std Book"/>
              <a:cs typeface="ITC Eras Std Book"/>
            </a:endParaRPr>
          </a:p>
        </p:txBody>
      </p:sp>
      <p:sp>
        <p:nvSpPr>
          <p:cNvPr id="4" name="object 5"/>
          <p:cNvSpPr txBox="1">
            <a:spLocks/>
          </p:cNvSpPr>
          <p:nvPr/>
        </p:nvSpPr>
        <p:spPr>
          <a:xfrm>
            <a:off x="489204" y="667511"/>
            <a:ext cx="6978396" cy="745640"/>
          </a:xfrm>
          <a:prstGeom prst="rect">
            <a:avLst/>
          </a:prstGeom>
        </p:spPr>
        <p:txBody>
          <a:bodyPr vert="horz" wrap="square" lIns="0" tIns="0" rIns="0" bIns="0" rtlCol="0">
            <a:noAutofit/>
          </a:bodyPr>
          <a:lstStyle/>
          <a:p>
            <a:pPr marL="1139190">
              <a:lnSpc>
                <a:spcPts val="4185"/>
              </a:lnSpc>
            </a:pPr>
            <a:r>
              <a:rPr lang="en-US" sz="2400" kern="0" dirty="0" smtClean="0">
                <a:solidFill>
                  <a:srgbClr val="52144D"/>
                </a:solidFill>
                <a:latin typeface="Georgia" panose="02040502050405020303" pitchFamily="18" charset="0"/>
                <a:cs typeface="ITC Eras Std Light"/>
              </a:rPr>
              <a:t>Strength </a:t>
            </a:r>
          </a:p>
          <a:p>
            <a:pPr marL="1139190">
              <a:lnSpc>
                <a:spcPts val="4185"/>
              </a:lnSpc>
            </a:pPr>
            <a:r>
              <a:rPr lang="en-US" sz="2400" kern="0" dirty="0" smtClean="0">
                <a:solidFill>
                  <a:srgbClr val="52144D"/>
                </a:solidFill>
                <a:latin typeface="Georgia" panose="02040502050405020303" pitchFamily="18" charset="0"/>
                <a:cs typeface="ITC Eras Std Light"/>
              </a:rPr>
              <a:t>You Can Rely On</a:t>
            </a:r>
            <a:endParaRPr lang="en-US" sz="2400" kern="0" dirty="0">
              <a:solidFill>
                <a:sysClr val="windowText" lastClr="000000"/>
              </a:solidFill>
              <a:latin typeface="Georgia" panose="02040502050405020303" pitchFamily="18" charset="0"/>
              <a:cs typeface="ITC Eras Std Light"/>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50287" b="-49716"/>
          <a:stretch/>
        </p:blipFill>
        <p:spPr>
          <a:xfrm>
            <a:off x="5604522" y="9073055"/>
            <a:ext cx="1857159" cy="909145"/>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1961" b="7708"/>
          <a:stretch/>
        </p:blipFill>
        <p:spPr>
          <a:xfrm>
            <a:off x="0" y="6626"/>
            <a:ext cx="7772400" cy="9746974"/>
          </a:xfrm>
          <a:prstGeom prst="rect">
            <a:avLst/>
          </a:prstGeom>
        </p:spPr>
      </p:pic>
    </p:spTree>
    <p:extLst>
      <p:ext uri="{BB962C8B-B14F-4D97-AF65-F5344CB8AC3E}">
        <p14:creationId xmlns:p14="http://schemas.microsoft.com/office/powerpoint/2010/main" val="37249561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829579" y="9580035"/>
            <a:ext cx="2092325" cy="106045"/>
          </a:xfrm>
          <a:prstGeom prst="rect">
            <a:avLst/>
          </a:prstGeom>
        </p:spPr>
        <p:txBody>
          <a:bodyPr vert="horz" wrap="square" lIns="0" tIns="0" rIns="0" bIns="0" rtlCol="0">
            <a:noAutofit/>
          </a:bodyPr>
          <a:lstStyle/>
          <a:p>
            <a:pPr marL="12700">
              <a:lnSpc>
                <a:spcPct val="100000"/>
              </a:lnSpc>
            </a:pPr>
            <a:r>
              <a:rPr sz="600" dirty="0" smtClean="0">
                <a:solidFill>
                  <a:srgbClr val="58595B"/>
                </a:solidFill>
                <a:latin typeface="ITC Eras Std Book"/>
                <a:cs typeface="ITC Eras Std Book"/>
              </a:rPr>
              <a:t>© 2013 Berkshi</a:t>
            </a:r>
            <a:r>
              <a:rPr sz="600" spc="-20" dirty="0" smtClean="0">
                <a:solidFill>
                  <a:srgbClr val="58595B"/>
                </a:solidFill>
                <a:latin typeface="ITC Eras Std Book"/>
                <a:cs typeface="ITC Eras Std Book"/>
              </a:rPr>
              <a:t>r</a:t>
            </a:r>
            <a:r>
              <a:rPr sz="600" spc="0" dirty="0" smtClean="0">
                <a:solidFill>
                  <a:srgbClr val="58595B"/>
                </a:solidFill>
                <a:latin typeface="ITC Eras Std Book"/>
                <a:cs typeface="ITC Eras Std Book"/>
              </a:rPr>
              <a:t>e Hathaway HomeSe</a:t>
            </a:r>
            <a:r>
              <a:rPr sz="600" spc="5" dirty="0" smtClean="0">
                <a:solidFill>
                  <a:srgbClr val="58595B"/>
                </a:solidFill>
                <a:latin typeface="ITC Eras Std Book"/>
                <a:cs typeface="ITC Eras Std Book"/>
              </a:rPr>
              <a:t>r</a:t>
            </a:r>
            <a:r>
              <a:rPr sz="600" spc="0" dirty="0" smtClean="0">
                <a:solidFill>
                  <a:srgbClr val="58595B"/>
                </a:solidFill>
                <a:latin typeface="ITC Eras Std Book"/>
                <a:cs typeface="ITC Eras Std Book"/>
              </a:rPr>
              <a:t>vices California P</a:t>
            </a:r>
            <a:r>
              <a:rPr sz="600" spc="-20" dirty="0" smtClean="0">
                <a:solidFill>
                  <a:srgbClr val="58595B"/>
                </a:solidFill>
                <a:latin typeface="ITC Eras Std Book"/>
                <a:cs typeface="ITC Eras Std Book"/>
              </a:rPr>
              <a:t>r</a:t>
            </a:r>
            <a:r>
              <a:rPr sz="600" spc="0" dirty="0" smtClean="0">
                <a:solidFill>
                  <a:srgbClr val="58595B"/>
                </a:solidFill>
                <a:latin typeface="ITC Eras Std Book"/>
                <a:cs typeface="ITC Eras Std Book"/>
              </a:rPr>
              <a:t>operties</a:t>
            </a:r>
            <a:endParaRPr sz="600" dirty="0">
              <a:latin typeface="ITC Eras Std Book"/>
              <a:cs typeface="ITC Eras Std Book"/>
            </a:endParaRPr>
          </a:p>
        </p:txBody>
      </p:sp>
      <p:sp>
        <p:nvSpPr>
          <p:cNvPr id="3" name="object 3"/>
          <p:cNvSpPr txBox="1"/>
          <p:nvPr/>
        </p:nvSpPr>
        <p:spPr>
          <a:xfrm>
            <a:off x="3078215" y="8574073"/>
            <a:ext cx="1616075" cy="800100"/>
          </a:xfrm>
          <a:prstGeom prst="rect">
            <a:avLst/>
          </a:prstGeom>
        </p:spPr>
        <p:txBody>
          <a:bodyPr vert="horz" wrap="square" lIns="0" tIns="0" rIns="0" bIns="0" rtlCol="0">
            <a:noAutofit/>
          </a:bodyPr>
          <a:lstStyle/>
          <a:p>
            <a:pPr marR="0" algn="ctr">
              <a:lnSpc>
                <a:spcPct val="100000"/>
              </a:lnSpc>
            </a:pPr>
            <a:endParaRPr sz="900" dirty="0">
              <a:latin typeface="ITC Eras Std Book"/>
              <a:cs typeface="ITC Eras Std Book"/>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50287" b="-49716"/>
          <a:stretch/>
        </p:blipFill>
        <p:spPr>
          <a:xfrm>
            <a:off x="5604522" y="9073055"/>
            <a:ext cx="1857159" cy="909145"/>
          </a:xfrm>
          <a:prstGeom prst="rect">
            <a:avLst/>
          </a:prstGeom>
        </p:spPr>
      </p:pic>
      <p:sp>
        <p:nvSpPr>
          <p:cNvPr id="5" name="TextBox 4"/>
          <p:cNvSpPr txBox="1"/>
          <p:nvPr/>
        </p:nvSpPr>
        <p:spPr>
          <a:xfrm>
            <a:off x="1219200" y="2057400"/>
            <a:ext cx="45719" cy="369332"/>
          </a:xfrm>
          <a:prstGeom prst="rect">
            <a:avLst/>
          </a:prstGeom>
          <a:noFill/>
        </p:spPr>
        <p:txBody>
          <a:bodyPr wrap="square" rtlCol="0">
            <a:spAutoFit/>
          </a:bodyPr>
          <a:lstStyle/>
          <a:p>
            <a:endParaRPr lang="en-US" dirty="0"/>
          </a:p>
        </p:txBody>
      </p:sp>
      <p:sp>
        <p:nvSpPr>
          <p:cNvPr id="8" name="TextBox 7"/>
          <p:cNvSpPr txBox="1"/>
          <p:nvPr/>
        </p:nvSpPr>
        <p:spPr>
          <a:xfrm>
            <a:off x="408641" y="828280"/>
            <a:ext cx="6934200" cy="8156079"/>
          </a:xfrm>
          <a:prstGeom prst="rect">
            <a:avLst/>
          </a:prstGeom>
          <a:noFill/>
        </p:spPr>
        <p:txBody>
          <a:bodyPr wrap="square" rtlCol="0">
            <a:spAutoFit/>
          </a:bodyPr>
          <a:lstStyle/>
          <a:p>
            <a:r>
              <a:rPr lang="en-US" sz="1200" dirty="0"/>
              <a:t> </a:t>
            </a:r>
          </a:p>
          <a:p>
            <a:pPr algn="ctr"/>
            <a:r>
              <a:rPr lang="en-US" sz="2000" dirty="0"/>
              <a:t>Company Overview</a:t>
            </a:r>
          </a:p>
          <a:p>
            <a:r>
              <a:rPr lang="en-US" sz="1200" dirty="0"/>
              <a:t> </a:t>
            </a:r>
          </a:p>
          <a:p>
            <a:r>
              <a:rPr lang="en-US" sz="1200" dirty="0"/>
              <a:t> </a:t>
            </a:r>
          </a:p>
          <a:p>
            <a:pPr algn="ctr"/>
            <a:r>
              <a:rPr lang="en-US" sz="1200" dirty="0"/>
              <a:t>When the most respected brand in the world, Berkshire Hathaway, puts its name on a real estate sign, that’s good for the market and great for you.</a:t>
            </a:r>
          </a:p>
          <a:p>
            <a:r>
              <a:rPr lang="en-US" sz="1200" dirty="0"/>
              <a:t> </a:t>
            </a:r>
          </a:p>
          <a:p>
            <a:r>
              <a:rPr lang="en-US" sz="1200" dirty="0"/>
              <a:t>  </a:t>
            </a:r>
          </a:p>
          <a:p>
            <a:r>
              <a:rPr lang="en-US" sz="1200" dirty="0"/>
              <a:t>California Properties</a:t>
            </a:r>
          </a:p>
          <a:p>
            <a:r>
              <a:rPr lang="en-US" sz="1200" dirty="0"/>
              <a:t>•    More than $12 Billion sold in 2013</a:t>
            </a:r>
          </a:p>
          <a:p>
            <a:r>
              <a:rPr lang="en-US" sz="1200" dirty="0"/>
              <a:t>•    One of the top 5 largest brokerages in the nation</a:t>
            </a:r>
          </a:p>
          <a:p>
            <a:r>
              <a:rPr lang="en-US" sz="1200" dirty="0"/>
              <a:t>•    3,000 sales professionals</a:t>
            </a:r>
          </a:p>
          <a:p>
            <a:r>
              <a:rPr lang="en-US" sz="1200" dirty="0"/>
              <a:t>•    60 offices across Southern California and the Central Coast</a:t>
            </a:r>
          </a:p>
          <a:p>
            <a:r>
              <a:rPr lang="en-US" sz="1200" dirty="0"/>
              <a:t>•    More than 14,000 transactions in 2013</a:t>
            </a:r>
          </a:p>
          <a:p>
            <a:r>
              <a:rPr lang="en-US" sz="1200" dirty="0"/>
              <a:t>•    Berkshire Hathaway HomeServices California Properties is the #1 company in the network, 2013</a:t>
            </a:r>
          </a:p>
          <a:p>
            <a:r>
              <a:rPr lang="en-US" sz="1200" dirty="0"/>
              <a:t> </a:t>
            </a:r>
          </a:p>
          <a:p>
            <a:r>
              <a:rPr lang="en-US" sz="1200" dirty="0"/>
              <a:t> </a:t>
            </a:r>
          </a:p>
          <a:p>
            <a:r>
              <a:rPr lang="en-US" sz="1200" dirty="0"/>
              <a:t>Berkshire Hathaway HomeServices Real Estate Brand</a:t>
            </a:r>
          </a:p>
          <a:p>
            <a:r>
              <a:rPr lang="en-US" sz="1200" dirty="0"/>
              <a:t>•     In a little over one year, the Berkshire Hathaway HomeServices network has grown to 34,548 agents and    </a:t>
            </a:r>
          </a:p>
          <a:p>
            <a:r>
              <a:rPr lang="en-US" sz="1200" dirty="0"/>
              <a:t>      1,075 offices in 47 states</a:t>
            </a:r>
          </a:p>
          <a:p>
            <a:r>
              <a:rPr lang="en-US" sz="1200" dirty="0"/>
              <a:t>•    Gold Stevie Award Winner - Berkshire Hathaway HomeServices 2014 American Business Award</a:t>
            </a:r>
          </a:p>
          <a:p>
            <a:r>
              <a:rPr lang="en-US" sz="1200" dirty="0"/>
              <a:t>•    Berkshire Hathaway HomeServices No. 1 in real estate brand equity - 2014 Harris Poll </a:t>
            </a:r>
            <a:r>
              <a:rPr lang="en-US" sz="1200" dirty="0" err="1"/>
              <a:t>Equitrend</a:t>
            </a:r>
            <a:r>
              <a:rPr lang="en-US" sz="1200" dirty="0"/>
              <a:t>® Study</a:t>
            </a:r>
          </a:p>
          <a:p>
            <a:r>
              <a:rPr lang="en-US" sz="1200" dirty="0"/>
              <a:t> </a:t>
            </a:r>
          </a:p>
          <a:p>
            <a:r>
              <a:rPr lang="en-US" sz="1200" dirty="0"/>
              <a:t> </a:t>
            </a:r>
          </a:p>
          <a:p>
            <a:r>
              <a:rPr lang="en-US" sz="1200" dirty="0"/>
              <a:t>Berkshire Hathaway</a:t>
            </a:r>
          </a:p>
          <a:p>
            <a:r>
              <a:rPr lang="en-US" sz="1200" dirty="0"/>
              <a:t>•    Berkshire Hathaway named Barron’s 2013 Most Respected Company in the World</a:t>
            </a:r>
          </a:p>
          <a:p>
            <a:r>
              <a:rPr lang="en-US" sz="1200" dirty="0"/>
              <a:t>•    Berkshire Hathaway named Barron’s 2014 2nd Most Respected Company in the World</a:t>
            </a:r>
          </a:p>
          <a:p>
            <a:r>
              <a:rPr lang="en-US" sz="1200" dirty="0"/>
              <a:t>•    Berkshire Hathaway ranked #4 on Fortune’s 2014 World’s Most Admired Companies</a:t>
            </a:r>
          </a:p>
          <a:p>
            <a:r>
              <a:rPr lang="en-US" sz="1200" dirty="0"/>
              <a:t> </a:t>
            </a:r>
          </a:p>
          <a:p>
            <a:r>
              <a:rPr lang="en-US" sz="1200" dirty="0"/>
              <a:t> </a:t>
            </a:r>
          </a:p>
          <a:p>
            <a:r>
              <a:rPr lang="en-US" sz="1200" dirty="0"/>
              <a:t>Real estate is local, but property marketing is global. When your home carries the Berkshire Hathaway brand, it’s immediately recognized and esteemed by buyers all over the world. The name stands for strength, integrity and trust, and buyers who see it on a yard sign are instantly impressed. Selling your home could be the biggest financial decision you’ll ever make. It’s reassuring to be backed by a company legendary for trust, integrity and stability. “Berkshire Hathaway wants to be in businesses that are enduring,” says Warren Buffett. He sees real estate as that kind of business.</a:t>
            </a:r>
          </a:p>
          <a:p>
            <a:r>
              <a:rPr lang="en-US" sz="1200" dirty="0"/>
              <a:t> </a:t>
            </a:r>
          </a:p>
          <a:p>
            <a:r>
              <a:rPr lang="en-US" sz="1200" dirty="0"/>
              <a:t> </a:t>
            </a:r>
          </a:p>
          <a:p>
            <a:r>
              <a:rPr lang="en-US" sz="1200" dirty="0"/>
              <a:t>Berkshire Hathaway HomeServices is also grounded in the financial strength, efficiency and long tradition of parent companies that are immersed in every aspect of residential real estate. Having that depth of expertise on your side is invaluable.</a:t>
            </a:r>
          </a:p>
          <a:p>
            <a:endParaRPr lang="en-US" sz="1200" dirty="0"/>
          </a:p>
        </p:txBody>
      </p:sp>
    </p:spTree>
    <p:extLst>
      <p:ext uri="{BB962C8B-B14F-4D97-AF65-F5344CB8AC3E}">
        <p14:creationId xmlns:p14="http://schemas.microsoft.com/office/powerpoint/2010/main" val="298425247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Tree>
    <p:extLst>
      <p:ext uri="{BB962C8B-B14F-4D97-AF65-F5344CB8AC3E}">
        <p14:creationId xmlns:p14="http://schemas.microsoft.com/office/powerpoint/2010/main" val="7109164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5303"/>
          <a:stretch/>
        </p:blipFill>
        <p:spPr>
          <a:xfrm>
            <a:off x="0" y="0"/>
            <a:ext cx="7772400" cy="9525000"/>
          </a:xfrm>
          <a:prstGeom prst="rect">
            <a:avLst/>
          </a:prstGeom>
        </p:spPr>
      </p:pic>
    </p:spTree>
    <p:extLst>
      <p:ext uri="{BB962C8B-B14F-4D97-AF65-F5344CB8AC3E}">
        <p14:creationId xmlns:p14="http://schemas.microsoft.com/office/powerpoint/2010/main" val="8475711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00" y="0"/>
            <a:ext cx="931443" cy="1355852"/>
          </a:xfrm>
          <a:custGeom>
            <a:avLst/>
            <a:gdLst/>
            <a:ahLst/>
            <a:cxnLst/>
            <a:rect l="l" t="t" r="r" b="b"/>
            <a:pathLst>
              <a:path w="931443" h="1355852">
                <a:moveTo>
                  <a:pt x="0" y="1355852"/>
                </a:moveTo>
                <a:lnTo>
                  <a:pt x="931443" y="1355852"/>
                </a:lnTo>
                <a:lnTo>
                  <a:pt x="931443" y="0"/>
                </a:lnTo>
                <a:lnTo>
                  <a:pt x="0" y="0"/>
                </a:lnTo>
                <a:lnTo>
                  <a:pt x="0" y="1355852"/>
                </a:lnTo>
                <a:close/>
              </a:path>
            </a:pathLst>
          </a:custGeom>
          <a:solidFill>
            <a:srgbClr val="52144D"/>
          </a:solidFill>
        </p:spPr>
        <p:txBody>
          <a:bodyPr wrap="square" lIns="0" tIns="0" rIns="0" bIns="0" rtlCol="0">
            <a:noAutofit/>
          </a:bodyPr>
          <a:lstStyle/>
          <a:p>
            <a:endParaRPr dirty="0"/>
          </a:p>
        </p:txBody>
      </p:sp>
      <p:sp>
        <p:nvSpPr>
          <p:cNvPr id="3" name="object 3"/>
          <p:cNvSpPr txBox="1">
            <a:spLocks noGrp="1"/>
          </p:cNvSpPr>
          <p:nvPr>
            <p:ph type="title"/>
          </p:nvPr>
        </p:nvSpPr>
        <p:spPr>
          <a:prstGeom prst="rect">
            <a:avLst/>
          </a:prstGeom>
        </p:spPr>
        <p:txBody>
          <a:bodyPr vert="horz" wrap="square" lIns="0" tIns="0" rIns="0" bIns="0" rtlCol="0">
            <a:noAutofit/>
          </a:bodyPr>
          <a:lstStyle/>
          <a:p>
            <a:pPr marL="1139190">
              <a:lnSpc>
                <a:spcPts val="4185"/>
              </a:lnSpc>
            </a:pPr>
            <a:r>
              <a:rPr sz="2400" dirty="0" smtClean="0">
                <a:solidFill>
                  <a:srgbClr val="52144D"/>
                </a:solidFill>
                <a:latin typeface="Georgia" panose="02040502050405020303" pitchFamily="18" charset="0"/>
                <a:cs typeface="ITC Eras Std Light"/>
              </a:rPr>
              <a:t>THE POWER</a:t>
            </a:r>
            <a:endParaRPr sz="2400" dirty="0">
              <a:latin typeface="Georgia" panose="02040502050405020303" pitchFamily="18" charset="0"/>
              <a:cs typeface="ITC Eras Std Light"/>
            </a:endParaRPr>
          </a:p>
          <a:p>
            <a:pPr marL="1139190">
              <a:lnSpc>
                <a:spcPts val="1555"/>
              </a:lnSpc>
            </a:pPr>
            <a:r>
              <a:rPr sz="1600" dirty="0" smtClean="0">
                <a:solidFill>
                  <a:srgbClr val="52144D"/>
                </a:solidFill>
                <a:latin typeface="Georgia" panose="02040502050405020303" pitchFamily="18" charset="0"/>
                <a:cs typeface="ITC Eras Std Medium"/>
              </a:rPr>
              <a:t>Of Berkshire Hathaway HomeServices California Properties</a:t>
            </a:r>
            <a:endParaRPr sz="1600" dirty="0">
              <a:latin typeface="Georgia" panose="02040502050405020303" pitchFamily="18" charset="0"/>
              <a:cs typeface="ITC Eras Std Medium"/>
            </a:endParaRPr>
          </a:p>
        </p:txBody>
      </p:sp>
      <p:sp>
        <p:nvSpPr>
          <p:cNvPr id="5" name="object 5"/>
          <p:cNvSpPr/>
          <p:nvPr/>
        </p:nvSpPr>
        <p:spPr>
          <a:xfrm>
            <a:off x="0" y="9820656"/>
            <a:ext cx="7772400" cy="237744"/>
          </a:xfrm>
          <a:custGeom>
            <a:avLst/>
            <a:gdLst/>
            <a:ahLst/>
            <a:cxnLst/>
            <a:rect l="l" t="t" r="r" b="b"/>
            <a:pathLst>
              <a:path w="7772400" h="237744">
                <a:moveTo>
                  <a:pt x="0" y="237744"/>
                </a:moveTo>
                <a:lnTo>
                  <a:pt x="7772400" y="237744"/>
                </a:lnTo>
                <a:lnTo>
                  <a:pt x="7772400" y="0"/>
                </a:lnTo>
                <a:lnTo>
                  <a:pt x="0" y="0"/>
                </a:lnTo>
                <a:lnTo>
                  <a:pt x="0" y="237744"/>
                </a:lnTo>
                <a:close/>
              </a:path>
            </a:pathLst>
          </a:custGeom>
          <a:solidFill>
            <a:srgbClr val="52144D"/>
          </a:solidFill>
        </p:spPr>
        <p:txBody>
          <a:bodyPr wrap="square" lIns="0" tIns="0" rIns="0" bIns="0" rtlCol="0">
            <a:noAutofit/>
          </a:bodyPr>
          <a:lstStyle/>
          <a:p>
            <a:endParaRPr dirty="0"/>
          </a:p>
        </p:txBody>
      </p:sp>
      <p:sp>
        <p:nvSpPr>
          <p:cNvPr id="6" name="object 6"/>
          <p:cNvSpPr/>
          <p:nvPr/>
        </p:nvSpPr>
        <p:spPr>
          <a:xfrm>
            <a:off x="583455" y="557240"/>
            <a:ext cx="680132" cy="679450"/>
          </a:xfrm>
          <a:prstGeom prst="rect">
            <a:avLst/>
          </a:prstGeom>
          <a:blipFill>
            <a:blip r:embed="rId2" cstate="print"/>
            <a:stretch>
              <a:fillRect/>
            </a:stretch>
          </a:blipFill>
        </p:spPr>
        <p:txBody>
          <a:bodyPr wrap="square" lIns="0" tIns="0" rIns="0" bIns="0" rtlCol="0">
            <a:noAutofit/>
          </a:bodyPr>
          <a:lstStyle/>
          <a:p>
            <a:endParaRPr dirty="0"/>
          </a:p>
        </p:txBody>
      </p:sp>
      <p:sp>
        <p:nvSpPr>
          <p:cNvPr id="7" name="object 7"/>
          <p:cNvSpPr/>
          <p:nvPr/>
        </p:nvSpPr>
        <p:spPr>
          <a:xfrm>
            <a:off x="5145087" y="2400300"/>
            <a:ext cx="2627312" cy="3271227"/>
          </a:xfrm>
          <a:prstGeom prst="rect">
            <a:avLst/>
          </a:prstGeom>
          <a:blipFill>
            <a:blip r:embed="rId3" cstate="print"/>
            <a:stretch>
              <a:fillRect/>
            </a:stretch>
          </a:blipFill>
        </p:spPr>
        <p:txBody>
          <a:bodyPr wrap="square" lIns="0" tIns="0" rIns="0" bIns="0" rtlCol="0">
            <a:noAutofit/>
          </a:bodyPr>
          <a:lstStyle/>
          <a:p>
            <a:endParaRPr dirty="0"/>
          </a:p>
        </p:txBody>
      </p:sp>
      <p:sp>
        <p:nvSpPr>
          <p:cNvPr id="8" name="object 8"/>
          <p:cNvSpPr txBox="1"/>
          <p:nvPr/>
        </p:nvSpPr>
        <p:spPr>
          <a:xfrm>
            <a:off x="444500" y="2630619"/>
            <a:ext cx="4508500" cy="3084830"/>
          </a:xfrm>
          <a:prstGeom prst="rect">
            <a:avLst/>
          </a:prstGeom>
        </p:spPr>
        <p:txBody>
          <a:bodyPr vert="horz" wrap="square" lIns="0" tIns="0" rIns="0" bIns="0" rtlCol="0">
            <a:noAutofit/>
          </a:bodyPr>
          <a:lstStyle/>
          <a:p>
            <a:pPr marL="12700" marR="12700">
              <a:lnSpc>
                <a:spcPct val="128800"/>
              </a:lnSpc>
            </a:pPr>
            <a:r>
              <a:rPr sz="1100" dirty="0" smtClean="0">
                <a:solidFill>
                  <a:srgbClr val="58595B"/>
                </a:solidFill>
                <a:latin typeface="Arial" panose="020B0604020202020204" pitchFamily="34" charset="0"/>
                <a:cs typeface="Arial" panose="020B0604020202020204" pitchFamily="34" charset="0"/>
              </a:rPr>
              <a:t>Thousands  of  home  sellers  have  learned  that  Berkshire  Hathaway HomeServices  California  Properties  surrounds  its  clients  in  a  total experience   unmatched   anywhere.   Your   real   estate   professional is   committed   to   enhancing   that   signature   experience…   and   its rewarding results.</a:t>
            </a:r>
            <a:endParaRPr lang="en-US" sz="1100" dirty="0" smtClean="0">
              <a:solidFill>
                <a:srgbClr val="58595B"/>
              </a:solidFill>
              <a:latin typeface="Arial" panose="020B0604020202020204" pitchFamily="34" charset="0"/>
              <a:cs typeface="Arial" panose="020B0604020202020204" pitchFamily="34" charset="0"/>
            </a:endParaRPr>
          </a:p>
          <a:p>
            <a:pPr marL="12700" marR="12700">
              <a:lnSpc>
                <a:spcPct val="128800"/>
              </a:lnSpc>
            </a:pPr>
            <a:endParaRPr sz="1100" dirty="0">
              <a:latin typeface="Arial" panose="020B0604020202020204" pitchFamily="34" charset="0"/>
              <a:cs typeface="Arial" panose="020B0604020202020204" pitchFamily="34" charset="0"/>
            </a:endParaRPr>
          </a:p>
          <a:p>
            <a:pPr>
              <a:lnSpc>
                <a:spcPts val="850"/>
              </a:lnSpc>
              <a:spcBef>
                <a:spcPts val="33"/>
              </a:spcBef>
            </a:pPr>
            <a:endParaRPr sz="850" dirty="0">
              <a:latin typeface="Arial" panose="020B0604020202020204" pitchFamily="34" charset="0"/>
              <a:cs typeface="Arial" panose="020B0604020202020204" pitchFamily="34" charset="0"/>
            </a:endParaRPr>
          </a:p>
          <a:p>
            <a:pPr marL="12700" marR="651510">
              <a:lnSpc>
                <a:spcPct val="128800"/>
              </a:lnSpc>
            </a:pPr>
            <a:r>
              <a:rPr sz="1100" b="1" dirty="0" smtClean="0">
                <a:solidFill>
                  <a:srgbClr val="52144D"/>
                </a:solidFill>
                <a:latin typeface="Arial" panose="020B0604020202020204" pitchFamily="34" charset="0"/>
                <a:cs typeface="Arial" panose="020B0604020202020204" pitchFamily="34" charset="0"/>
              </a:rPr>
              <a:t>The success of Berkshire Hathaway HomeServices California Properties:</a:t>
            </a:r>
            <a:endParaRPr sz="1100" dirty="0">
              <a:latin typeface="Arial" panose="020B0604020202020204" pitchFamily="34" charset="0"/>
              <a:cs typeface="Arial" panose="020B0604020202020204" pitchFamily="34" charset="0"/>
            </a:endParaRPr>
          </a:p>
          <a:p>
            <a:pPr>
              <a:lnSpc>
                <a:spcPts val="1100"/>
              </a:lnSpc>
              <a:spcBef>
                <a:spcPts val="0"/>
              </a:spcBef>
            </a:pPr>
            <a:endParaRPr sz="1100" dirty="0">
              <a:latin typeface="Arial" panose="020B0604020202020204" pitchFamily="34" charset="0"/>
              <a:cs typeface="Arial" panose="020B0604020202020204" pitchFamily="34" charset="0"/>
            </a:endParaRPr>
          </a:p>
          <a:p>
            <a:pPr marL="190500" marR="1372235" indent="-178435" algn="just">
              <a:lnSpc>
                <a:spcPct val="150000"/>
              </a:lnSpc>
              <a:buClr>
                <a:srgbClr val="58595B"/>
              </a:buClr>
              <a:buFont typeface="ITC Eras Std Book"/>
              <a:buChar char="•"/>
              <a:tabLst>
                <a:tab pos="177800" algn="l"/>
              </a:tabLst>
            </a:pPr>
            <a:r>
              <a:rPr sz="1100" dirty="0" smtClean="0">
                <a:solidFill>
                  <a:srgbClr val="58595B"/>
                </a:solidFill>
                <a:latin typeface="Arial" panose="020B0604020202020204" pitchFamily="34" charset="0"/>
                <a:cs typeface="Arial" panose="020B0604020202020204" pitchFamily="34" charset="0"/>
              </a:rPr>
              <a:t>More than $12 billion in annual sales</a:t>
            </a:r>
            <a:r>
              <a:rPr lang="en-US" sz="1100" dirty="0" smtClean="0">
                <a:solidFill>
                  <a:srgbClr val="58595B"/>
                </a:solidFill>
                <a:latin typeface="Arial" panose="020B0604020202020204" pitchFamily="34" charset="0"/>
                <a:cs typeface="Arial" panose="020B0604020202020204" pitchFamily="34" charset="0"/>
              </a:rPr>
              <a:t> </a:t>
            </a:r>
            <a:r>
              <a:rPr sz="1100" dirty="0" smtClean="0">
                <a:solidFill>
                  <a:srgbClr val="58595B"/>
                </a:solidFill>
                <a:latin typeface="Arial" panose="020B0604020202020204" pitchFamily="34" charset="0"/>
                <a:cs typeface="Arial" panose="020B0604020202020204" pitchFamily="34" charset="0"/>
              </a:rPr>
              <a:t>volume</a:t>
            </a:r>
            <a:endParaRPr sz="1100" dirty="0">
              <a:latin typeface="Arial" panose="020B0604020202020204" pitchFamily="34" charset="0"/>
              <a:cs typeface="Arial" panose="020B0604020202020204" pitchFamily="34" charset="0"/>
            </a:endParaRPr>
          </a:p>
          <a:p>
            <a:pPr>
              <a:lnSpc>
                <a:spcPct val="150000"/>
              </a:lnSpc>
              <a:spcBef>
                <a:spcPts val="0"/>
              </a:spcBef>
              <a:buClr>
                <a:srgbClr val="58595B"/>
              </a:buClr>
              <a:buFont typeface="ITC Eras Std Book"/>
              <a:buChar char="•"/>
            </a:pPr>
            <a:endParaRPr sz="1100" dirty="0">
              <a:latin typeface="Arial" panose="020B0604020202020204" pitchFamily="34" charset="0"/>
              <a:cs typeface="Arial" panose="020B0604020202020204" pitchFamily="34" charset="0"/>
            </a:endParaRPr>
          </a:p>
          <a:p>
            <a:pPr marL="177800" marR="1696720" indent="-165735" algn="just">
              <a:lnSpc>
                <a:spcPct val="150000"/>
              </a:lnSpc>
              <a:buClr>
                <a:srgbClr val="58595B"/>
              </a:buClr>
              <a:buFont typeface="ITC Eras Std Book"/>
              <a:buChar char="•"/>
              <a:tabLst>
                <a:tab pos="177800" algn="l"/>
              </a:tabLst>
            </a:pPr>
            <a:r>
              <a:rPr sz="1100" dirty="0" smtClean="0">
                <a:solidFill>
                  <a:srgbClr val="58595B"/>
                </a:solidFill>
                <a:latin typeface="Arial" panose="020B0604020202020204" pitchFamily="34" charset="0"/>
                <a:cs typeface="Arial" panose="020B0604020202020204" pitchFamily="34" charset="0"/>
              </a:rPr>
              <a:t>More than 14,000 transactions last</a:t>
            </a:r>
            <a:r>
              <a:rPr lang="en-US" sz="1100" dirty="0" smtClean="0">
                <a:solidFill>
                  <a:srgbClr val="58595B"/>
                </a:solidFill>
                <a:latin typeface="Arial" panose="020B0604020202020204" pitchFamily="34" charset="0"/>
                <a:cs typeface="Arial" panose="020B0604020202020204" pitchFamily="34" charset="0"/>
              </a:rPr>
              <a:t> </a:t>
            </a:r>
            <a:r>
              <a:rPr sz="1100" dirty="0" smtClean="0">
                <a:solidFill>
                  <a:srgbClr val="58595B"/>
                </a:solidFill>
                <a:latin typeface="Arial" panose="020B0604020202020204" pitchFamily="34" charset="0"/>
                <a:cs typeface="Arial" panose="020B0604020202020204" pitchFamily="34" charset="0"/>
              </a:rPr>
              <a:t>year</a:t>
            </a:r>
            <a:endParaRPr sz="1100" dirty="0">
              <a:latin typeface="Arial" panose="020B0604020202020204" pitchFamily="34" charset="0"/>
              <a:cs typeface="Arial" panose="020B0604020202020204" pitchFamily="34" charset="0"/>
            </a:endParaRPr>
          </a:p>
          <a:p>
            <a:pPr>
              <a:lnSpc>
                <a:spcPct val="150000"/>
              </a:lnSpc>
              <a:spcBef>
                <a:spcPts val="99"/>
              </a:spcBef>
              <a:buClr>
                <a:srgbClr val="58595B"/>
              </a:buClr>
              <a:buFont typeface="ITC Eras Std Book"/>
              <a:buChar char="•"/>
            </a:pPr>
            <a:endParaRPr sz="1000" dirty="0">
              <a:latin typeface="Arial" panose="020B0604020202020204" pitchFamily="34" charset="0"/>
              <a:cs typeface="Arial" panose="020B0604020202020204" pitchFamily="34" charset="0"/>
            </a:endParaRPr>
          </a:p>
          <a:p>
            <a:pPr marL="177800" marR="1395730" indent="-165735" algn="just">
              <a:lnSpc>
                <a:spcPct val="150000"/>
              </a:lnSpc>
              <a:buClr>
                <a:srgbClr val="58595B"/>
              </a:buClr>
              <a:buFont typeface="ITC Eras Std Book"/>
              <a:buChar char="•"/>
              <a:tabLst>
                <a:tab pos="177800" algn="l"/>
              </a:tabLst>
            </a:pPr>
            <a:r>
              <a:rPr sz="1100" dirty="0" smtClean="0">
                <a:solidFill>
                  <a:srgbClr val="58595B"/>
                </a:solidFill>
                <a:latin typeface="Arial" panose="020B0604020202020204" pitchFamily="34" charset="0"/>
                <a:cs typeface="Arial" panose="020B0604020202020204" pitchFamily="34" charset="0"/>
              </a:rPr>
              <a:t>One of the top two brokerages in the nation</a:t>
            </a:r>
            <a:endParaRPr sz="1100" dirty="0">
              <a:latin typeface="Arial" panose="020B0604020202020204" pitchFamily="34" charset="0"/>
              <a:cs typeface="Arial" panose="020B0604020202020204" pitchFamily="34" charset="0"/>
            </a:endParaRPr>
          </a:p>
          <a:p>
            <a:pPr>
              <a:lnSpc>
                <a:spcPct val="150000"/>
              </a:lnSpc>
              <a:spcBef>
                <a:spcPts val="19"/>
              </a:spcBef>
              <a:buClr>
                <a:srgbClr val="58595B"/>
              </a:buClr>
              <a:buFont typeface="ITC Eras Std Book"/>
              <a:buChar char="•"/>
            </a:pPr>
            <a:endParaRPr sz="700" dirty="0">
              <a:latin typeface="Arial" panose="020B0604020202020204" pitchFamily="34" charset="0"/>
              <a:cs typeface="Arial" panose="020B0604020202020204" pitchFamily="34" charset="0"/>
            </a:endParaRPr>
          </a:p>
          <a:p>
            <a:pPr marL="190500" marR="50800" indent="-178435">
              <a:lnSpc>
                <a:spcPct val="150000"/>
              </a:lnSpc>
              <a:buClr>
                <a:srgbClr val="58595B"/>
              </a:buClr>
              <a:buFont typeface="ITC Eras Std Book"/>
              <a:buChar char="•"/>
              <a:tabLst>
                <a:tab pos="190500" algn="l"/>
              </a:tabLst>
            </a:pPr>
            <a:r>
              <a:rPr sz="1100" dirty="0" smtClean="0">
                <a:solidFill>
                  <a:srgbClr val="58595B"/>
                </a:solidFill>
                <a:latin typeface="Arial" panose="020B0604020202020204" pitchFamily="34" charset="0"/>
                <a:cs typeface="Arial" panose="020B0604020202020204" pitchFamily="34" charset="0"/>
              </a:rPr>
              <a:t>Nearly 3,000 sales associates in more than 60 offices collaborate to locate the best buyers and properties for their clients.</a:t>
            </a:r>
            <a:endParaRPr sz="1100" dirty="0">
              <a:latin typeface="Arial" panose="020B0604020202020204" pitchFamily="34" charset="0"/>
              <a:cs typeface="Arial" panose="020B0604020202020204" pitchFamily="34" charset="0"/>
            </a:endParaRPr>
          </a:p>
        </p:txBody>
      </p:sp>
      <p:sp>
        <p:nvSpPr>
          <p:cNvPr id="9" name="object 9"/>
          <p:cNvSpPr/>
          <p:nvPr/>
        </p:nvSpPr>
        <p:spPr>
          <a:xfrm>
            <a:off x="461962" y="2405062"/>
            <a:ext cx="4214863" cy="0"/>
          </a:xfrm>
          <a:custGeom>
            <a:avLst/>
            <a:gdLst/>
            <a:ahLst/>
            <a:cxnLst/>
            <a:rect l="l" t="t" r="r" b="b"/>
            <a:pathLst>
              <a:path w="4214863">
                <a:moveTo>
                  <a:pt x="0" y="0"/>
                </a:moveTo>
                <a:lnTo>
                  <a:pt x="4214863" y="0"/>
                </a:lnTo>
              </a:path>
            </a:pathLst>
          </a:custGeom>
          <a:ln w="6350">
            <a:solidFill>
              <a:srgbClr val="58595B"/>
            </a:solidFill>
          </a:ln>
        </p:spPr>
        <p:txBody>
          <a:bodyPr wrap="square" lIns="0" tIns="0" rIns="0" bIns="0" rtlCol="0">
            <a:noAutofit/>
          </a:bodyPr>
          <a:lstStyle/>
          <a:p>
            <a:endParaRPr dirty="0"/>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50287" b="-49716"/>
          <a:stretch/>
        </p:blipFill>
        <p:spPr>
          <a:xfrm>
            <a:off x="5604522" y="9073055"/>
            <a:ext cx="1857159" cy="909145"/>
          </a:xfrm>
          <a:prstGeom prst="rect">
            <a:avLst/>
          </a:prstGeom>
        </p:spPr>
      </p:pic>
    </p:spTree>
    <p:extLst>
      <p:ext uri="{BB962C8B-B14F-4D97-AF65-F5344CB8AC3E}">
        <p14:creationId xmlns:p14="http://schemas.microsoft.com/office/powerpoint/2010/main" val="411854224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0600" y="609600"/>
            <a:ext cx="5927597" cy="615553"/>
          </a:xfrm>
          <a:prstGeom prst="rect">
            <a:avLst/>
          </a:prstGeom>
        </p:spPr>
        <p:txBody>
          <a:bodyPr vert="horz" wrap="square" lIns="0" tIns="0" rIns="0" bIns="0" rtlCol="0">
            <a:spAutoFit/>
          </a:bodyPr>
          <a:lstStyle/>
          <a:p>
            <a:pPr marL="537845">
              <a:lnSpc>
                <a:spcPct val="100000"/>
              </a:lnSpc>
            </a:pPr>
            <a:r>
              <a:rPr lang="en-US" sz="2400" dirty="0" smtClean="0">
                <a:solidFill>
                  <a:srgbClr val="551A48"/>
                </a:solidFill>
                <a:latin typeface="Georgia" panose="02040502050405020303" pitchFamily="18" charset="0"/>
              </a:rPr>
              <a:t>REAL ESTATE BRAND OF THE YEAR</a:t>
            </a:r>
            <a:endParaRPr sz="2400" dirty="0">
              <a:solidFill>
                <a:srgbClr val="551A48"/>
              </a:solidFill>
              <a:latin typeface="Georgia" panose="02040502050405020303" pitchFamily="18" charset="0"/>
            </a:endParaRPr>
          </a:p>
          <a:p>
            <a:pPr marL="537845">
              <a:lnSpc>
                <a:spcPct val="100000"/>
              </a:lnSpc>
            </a:pPr>
            <a:r>
              <a:rPr sz="1600" b="0" dirty="0" smtClean="0">
                <a:solidFill>
                  <a:srgbClr val="551A48"/>
                </a:solidFill>
                <a:latin typeface="Georgia" panose="02040502050405020303" pitchFamily="18" charset="0"/>
                <a:cs typeface="ITC Eras Std Medium"/>
              </a:rPr>
              <a:t>2014</a:t>
            </a:r>
            <a:r>
              <a:rPr lang="en-US" sz="1600" b="0" dirty="0" smtClean="0">
                <a:solidFill>
                  <a:srgbClr val="551A48"/>
                </a:solidFill>
                <a:latin typeface="Georgia" panose="02040502050405020303" pitchFamily="18" charset="0"/>
                <a:cs typeface="ITC Eras Std Medium"/>
              </a:rPr>
              <a:t> </a:t>
            </a:r>
            <a:r>
              <a:rPr sz="1600" b="0" dirty="0" smtClean="0">
                <a:solidFill>
                  <a:srgbClr val="551A48"/>
                </a:solidFill>
                <a:latin typeface="Georgia" panose="02040502050405020303" pitchFamily="18" charset="0"/>
                <a:cs typeface="ITC Eras Std Medium"/>
              </a:rPr>
              <a:t>Harris </a:t>
            </a:r>
            <a:r>
              <a:rPr sz="1600" b="0" dirty="0">
                <a:solidFill>
                  <a:srgbClr val="551A48"/>
                </a:solidFill>
                <a:latin typeface="Georgia" panose="02040502050405020303" pitchFamily="18" charset="0"/>
                <a:cs typeface="ITC Eras Std Medium"/>
              </a:rPr>
              <a:t>Poll Equi</a:t>
            </a:r>
            <a:r>
              <a:rPr sz="1600" b="0" spc="-130" dirty="0">
                <a:solidFill>
                  <a:srgbClr val="551A48"/>
                </a:solidFill>
                <a:latin typeface="Georgia" panose="02040502050405020303" pitchFamily="18" charset="0"/>
                <a:cs typeface="ITC Eras Std Medium"/>
              </a:rPr>
              <a:t>T</a:t>
            </a:r>
            <a:r>
              <a:rPr sz="1600" b="0" spc="-50" dirty="0">
                <a:solidFill>
                  <a:srgbClr val="551A48"/>
                </a:solidFill>
                <a:latin typeface="Georgia" panose="02040502050405020303" pitchFamily="18" charset="0"/>
                <a:cs typeface="ITC Eras Std Medium"/>
              </a:rPr>
              <a:t>r</a:t>
            </a:r>
            <a:r>
              <a:rPr sz="1600" b="0" dirty="0">
                <a:solidFill>
                  <a:srgbClr val="551A48"/>
                </a:solidFill>
                <a:latin typeface="Georgia" panose="02040502050405020303" pitchFamily="18" charset="0"/>
                <a:cs typeface="ITC Eras Std Medium"/>
              </a:rPr>
              <a:t>en</a:t>
            </a:r>
            <a:r>
              <a:rPr sz="1600" b="0" spc="-5" dirty="0">
                <a:solidFill>
                  <a:srgbClr val="551A48"/>
                </a:solidFill>
                <a:latin typeface="Georgia" panose="02040502050405020303" pitchFamily="18" charset="0"/>
                <a:cs typeface="ITC Eras Std Medium"/>
              </a:rPr>
              <a:t>d</a:t>
            </a:r>
            <a:r>
              <a:rPr sz="1600" b="0" baseline="30864" dirty="0">
                <a:solidFill>
                  <a:srgbClr val="551A48"/>
                </a:solidFill>
                <a:latin typeface="Georgia" panose="02040502050405020303" pitchFamily="18" charset="0"/>
                <a:cs typeface="ITC Eras Std Medium"/>
              </a:rPr>
              <a:t>®</a:t>
            </a:r>
            <a:endParaRPr sz="1600" baseline="30864" dirty="0">
              <a:solidFill>
                <a:srgbClr val="551A48"/>
              </a:solidFill>
              <a:latin typeface="Georgia" panose="02040502050405020303" pitchFamily="18" charset="0"/>
              <a:cs typeface="ITC Eras Std Medium"/>
            </a:endParaRPr>
          </a:p>
        </p:txBody>
      </p:sp>
      <p:sp>
        <p:nvSpPr>
          <p:cNvPr id="3" name="object 3"/>
          <p:cNvSpPr/>
          <p:nvPr/>
        </p:nvSpPr>
        <p:spPr>
          <a:xfrm>
            <a:off x="5744805" y="9383162"/>
            <a:ext cx="1420475" cy="160888"/>
          </a:xfrm>
          <a:prstGeom prst="rect">
            <a:avLst/>
          </a:prstGeom>
          <a:blipFill>
            <a:blip r:embed="rId2" cstate="print"/>
            <a:stretch>
              <a:fillRect/>
            </a:stretch>
          </a:blipFill>
        </p:spPr>
        <p:txBody>
          <a:bodyPr wrap="square" lIns="0" tIns="0" rIns="0" bIns="0" rtlCol="0">
            <a:spAutoFit/>
          </a:bodyPr>
          <a:lstStyle/>
          <a:p>
            <a:endParaRPr dirty="0"/>
          </a:p>
        </p:txBody>
      </p:sp>
      <p:sp>
        <p:nvSpPr>
          <p:cNvPr id="4" name="object 4"/>
          <p:cNvSpPr/>
          <p:nvPr/>
        </p:nvSpPr>
        <p:spPr>
          <a:xfrm>
            <a:off x="5693131" y="8715147"/>
            <a:ext cx="1523834" cy="588263"/>
          </a:xfrm>
          <a:prstGeom prst="rect">
            <a:avLst/>
          </a:prstGeom>
          <a:blipFill>
            <a:blip r:embed="rId3" cstate="print"/>
            <a:stretch>
              <a:fillRect/>
            </a:stretch>
          </a:blipFill>
        </p:spPr>
        <p:txBody>
          <a:bodyPr wrap="square" lIns="0" tIns="0" rIns="0" bIns="0" rtlCol="0">
            <a:spAutoFit/>
          </a:bodyPr>
          <a:lstStyle/>
          <a:p>
            <a:endParaRPr dirty="0"/>
          </a:p>
        </p:txBody>
      </p:sp>
      <p:sp>
        <p:nvSpPr>
          <p:cNvPr id="5" name="object 5"/>
          <p:cNvSpPr/>
          <p:nvPr/>
        </p:nvSpPr>
        <p:spPr>
          <a:xfrm>
            <a:off x="0" y="9820656"/>
            <a:ext cx="7772400" cy="238125"/>
          </a:xfrm>
          <a:custGeom>
            <a:avLst/>
            <a:gdLst/>
            <a:ahLst/>
            <a:cxnLst/>
            <a:rect l="l" t="t" r="r" b="b"/>
            <a:pathLst>
              <a:path w="7772400" h="238125">
                <a:moveTo>
                  <a:pt x="0" y="237744"/>
                </a:moveTo>
                <a:lnTo>
                  <a:pt x="7772400" y="237744"/>
                </a:lnTo>
                <a:lnTo>
                  <a:pt x="7772400" y="0"/>
                </a:lnTo>
                <a:lnTo>
                  <a:pt x="0" y="0"/>
                </a:lnTo>
                <a:lnTo>
                  <a:pt x="0" y="237744"/>
                </a:lnTo>
                <a:close/>
              </a:path>
            </a:pathLst>
          </a:custGeom>
          <a:solidFill>
            <a:srgbClr val="52144D"/>
          </a:solidFill>
        </p:spPr>
        <p:txBody>
          <a:bodyPr wrap="square" lIns="0" tIns="0" rIns="0" bIns="0" rtlCol="0">
            <a:spAutoFit/>
          </a:bodyPr>
          <a:lstStyle/>
          <a:p>
            <a:endParaRPr dirty="0"/>
          </a:p>
        </p:txBody>
      </p:sp>
      <p:sp>
        <p:nvSpPr>
          <p:cNvPr id="6" name="object 6"/>
          <p:cNvSpPr/>
          <p:nvPr/>
        </p:nvSpPr>
        <p:spPr>
          <a:xfrm>
            <a:off x="583455" y="557240"/>
            <a:ext cx="680132" cy="679450"/>
          </a:xfrm>
          <a:prstGeom prst="rect">
            <a:avLst/>
          </a:prstGeom>
          <a:blipFill>
            <a:blip r:embed="rId4" cstate="print"/>
            <a:stretch>
              <a:fillRect/>
            </a:stretch>
          </a:blipFill>
        </p:spPr>
        <p:txBody>
          <a:bodyPr wrap="square" lIns="0" tIns="0" rIns="0" bIns="0" rtlCol="0">
            <a:spAutoFit/>
          </a:bodyPr>
          <a:lstStyle/>
          <a:p>
            <a:endParaRPr dirty="0"/>
          </a:p>
        </p:txBody>
      </p:sp>
      <p:sp>
        <p:nvSpPr>
          <p:cNvPr id="7" name="object 7"/>
          <p:cNvSpPr/>
          <p:nvPr/>
        </p:nvSpPr>
        <p:spPr>
          <a:xfrm>
            <a:off x="478072" y="7424027"/>
            <a:ext cx="1231347" cy="330984"/>
          </a:xfrm>
          <a:prstGeom prst="rect">
            <a:avLst/>
          </a:prstGeom>
          <a:blipFill>
            <a:blip r:embed="rId5" cstate="print"/>
            <a:stretch>
              <a:fillRect/>
            </a:stretch>
          </a:blipFill>
        </p:spPr>
        <p:txBody>
          <a:bodyPr wrap="square" lIns="0" tIns="0" rIns="0" bIns="0" rtlCol="0">
            <a:spAutoFit/>
          </a:bodyPr>
          <a:lstStyle/>
          <a:p>
            <a:endParaRPr dirty="0"/>
          </a:p>
        </p:txBody>
      </p:sp>
      <p:sp>
        <p:nvSpPr>
          <p:cNvPr id="8" name="object 8"/>
          <p:cNvSpPr/>
          <p:nvPr/>
        </p:nvSpPr>
        <p:spPr>
          <a:xfrm>
            <a:off x="495300" y="6931151"/>
            <a:ext cx="1171501" cy="311098"/>
          </a:xfrm>
          <a:prstGeom prst="rect">
            <a:avLst/>
          </a:prstGeom>
          <a:blipFill>
            <a:blip r:embed="rId6" cstate="print"/>
            <a:stretch>
              <a:fillRect/>
            </a:stretch>
          </a:blipFill>
        </p:spPr>
        <p:txBody>
          <a:bodyPr wrap="square" lIns="0" tIns="0" rIns="0" bIns="0" rtlCol="0">
            <a:spAutoFit/>
          </a:bodyPr>
          <a:lstStyle/>
          <a:p>
            <a:endParaRPr dirty="0"/>
          </a:p>
        </p:txBody>
      </p:sp>
      <p:sp>
        <p:nvSpPr>
          <p:cNvPr id="9" name="object 9"/>
          <p:cNvSpPr/>
          <p:nvPr/>
        </p:nvSpPr>
        <p:spPr>
          <a:xfrm>
            <a:off x="5183174" y="2273947"/>
            <a:ext cx="2589225" cy="2480932"/>
          </a:xfrm>
          <a:prstGeom prst="rect">
            <a:avLst/>
          </a:prstGeom>
          <a:blipFill>
            <a:blip r:embed="rId7" cstate="print"/>
            <a:stretch>
              <a:fillRect/>
            </a:stretch>
          </a:blipFill>
        </p:spPr>
        <p:txBody>
          <a:bodyPr wrap="square" lIns="0" tIns="0" rIns="0" bIns="0" rtlCol="0">
            <a:spAutoFit/>
          </a:bodyPr>
          <a:lstStyle/>
          <a:p>
            <a:endParaRPr dirty="0"/>
          </a:p>
        </p:txBody>
      </p:sp>
      <p:sp>
        <p:nvSpPr>
          <p:cNvPr id="10" name="object 10"/>
          <p:cNvSpPr txBox="1"/>
          <p:nvPr/>
        </p:nvSpPr>
        <p:spPr>
          <a:xfrm>
            <a:off x="482600" y="2540290"/>
            <a:ext cx="4229735" cy="3695700"/>
          </a:xfrm>
          <a:prstGeom prst="rect">
            <a:avLst/>
          </a:prstGeom>
        </p:spPr>
        <p:txBody>
          <a:bodyPr vert="horz" wrap="square" lIns="0" tIns="0" rIns="0" bIns="0" rtlCol="0">
            <a:spAutoFit/>
          </a:bodyPr>
          <a:lstStyle/>
          <a:p>
            <a:pPr marL="12700" marR="36195">
              <a:lnSpc>
                <a:spcPct val="108300"/>
              </a:lnSpc>
            </a:pPr>
            <a:r>
              <a:rPr sz="1200" b="1" dirty="0">
                <a:solidFill>
                  <a:srgbClr val="58595B"/>
                </a:solidFill>
                <a:latin typeface="Arial" panose="020B0604020202020204" pitchFamily="34" charset="0"/>
                <a:cs typeface="Arial" panose="020B0604020202020204" pitchFamily="34" charset="0"/>
              </a:rPr>
              <a:t>Harris Poll finds Berkshi</a:t>
            </a:r>
            <a:r>
              <a:rPr sz="1200" b="1" spc="-25" dirty="0">
                <a:solidFill>
                  <a:srgbClr val="58595B"/>
                </a:solidFill>
                <a:latin typeface="Arial" panose="020B0604020202020204" pitchFamily="34" charset="0"/>
                <a:cs typeface="Arial" panose="020B0604020202020204" pitchFamily="34" charset="0"/>
              </a:rPr>
              <a:t>r</a:t>
            </a:r>
            <a:r>
              <a:rPr sz="1200" b="1" dirty="0">
                <a:solidFill>
                  <a:srgbClr val="58595B"/>
                </a:solidFill>
                <a:latin typeface="Arial" panose="020B0604020202020204" pitchFamily="34" charset="0"/>
                <a:cs typeface="Arial" panose="020B0604020202020204" pitchFamily="34" charset="0"/>
              </a:rPr>
              <a:t>e Hathaway HomeServices No. 1 in </a:t>
            </a:r>
            <a:r>
              <a:rPr sz="1200" b="1" spc="-25" dirty="0">
                <a:solidFill>
                  <a:srgbClr val="58595B"/>
                </a:solidFill>
                <a:latin typeface="Arial" panose="020B0604020202020204" pitchFamily="34" charset="0"/>
                <a:cs typeface="Arial" panose="020B0604020202020204" pitchFamily="34" charset="0"/>
              </a:rPr>
              <a:t>r</a:t>
            </a:r>
            <a:r>
              <a:rPr sz="1200" b="1" dirty="0">
                <a:solidFill>
                  <a:srgbClr val="58595B"/>
                </a:solidFill>
                <a:latin typeface="Arial" panose="020B0604020202020204" pitchFamily="34" charset="0"/>
                <a:cs typeface="Arial" panose="020B0604020202020204" pitchFamily="34" charset="0"/>
              </a:rPr>
              <a:t>eal estate brand equit</a:t>
            </a:r>
            <a:r>
              <a:rPr sz="1200" b="1" spc="-70" dirty="0">
                <a:solidFill>
                  <a:srgbClr val="58595B"/>
                </a:solidFill>
                <a:latin typeface="Arial" panose="020B0604020202020204" pitchFamily="34" charset="0"/>
                <a:cs typeface="Arial" panose="020B0604020202020204" pitchFamily="34" charset="0"/>
              </a:rPr>
              <a:t>y</a:t>
            </a:r>
            <a:r>
              <a:rPr sz="1200" b="1" dirty="0">
                <a:solidFill>
                  <a:srgbClr val="58595B"/>
                </a:solidFill>
                <a:latin typeface="Arial" panose="020B0604020202020204" pitchFamily="34" charset="0"/>
                <a:cs typeface="Arial" panose="020B0604020202020204" pitchFamily="34" charset="0"/>
              </a:rPr>
              <a:t>.</a:t>
            </a:r>
            <a:endParaRPr sz="1200" dirty="0">
              <a:latin typeface="Arial" panose="020B0604020202020204" pitchFamily="34" charset="0"/>
              <a:cs typeface="Arial" panose="020B0604020202020204" pitchFamily="34" charset="0"/>
            </a:endParaRPr>
          </a:p>
          <a:p>
            <a:pPr>
              <a:lnSpc>
                <a:spcPts val="1500"/>
              </a:lnSpc>
              <a:spcBef>
                <a:spcPts val="19"/>
              </a:spcBef>
            </a:pPr>
            <a:endParaRPr sz="1500" dirty="0">
              <a:latin typeface="Arial" panose="020B0604020202020204" pitchFamily="34" charset="0"/>
              <a:cs typeface="Arial" panose="020B0604020202020204" pitchFamily="34" charset="0"/>
            </a:endParaRPr>
          </a:p>
          <a:p>
            <a:pPr marL="12700" marR="6350">
              <a:lnSpc>
                <a:spcPct val="119800"/>
              </a:lnSpc>
            </a:pPr>
            <a:r>
              <a:rPr sz="1600" b="0" i="1" dirty="0">
                <a:solidFill>
                  <a:srgbClr val="52144D"/>
                </a:solidFill>
                <a:latin typeface="Arial" panose="020B0604020202020204" pitchFamily="34" charset="0"/>
                <a:cs typeface="Arial" panose="020B0604020202020204" pitchFamily="34" charset="0"/>
              </a:rPr>
              <a:t>“</a:t>
            </a:r>
            <a:r>
              <a:rPr sz="1600" b="0" i="1" spc="-50" dirty="0">
                <a:solidFill>
                  <a:srgbClr val="52144D"/>
                </a:solidFill>
                <a:latin typeface="Arial" panose="020B0604020202020204" pitchFamily="34" charset="0"/>
                <a:cs typeface="Arial" panose="020B0604020202020204" pitchFamily="34" charset="0"/>
              </a:rPr>
              <a:t>W</a:t>
            </a:r>
            <a:r>
              <a:rPr sz="1600" b="0" i="1" dirty="0">
                <a:solidFill>
                  <a:srgbClr val="52144D"/>
                </a:solidFill>
                <a:latin typeface="Arial" panose="020B0604020202020204" pitchFamily="34" charset="0"/>
                <a:cs typeface="Arial" panose="020B0604020202020204" pitchFamily="34" charset="0"/>
              </a:rPr>
              <a:t>ar</a:t>
            </a:r>
            <a:r>
              <a:rPr sz="1600" b="0" i="1" spc="-50" dirty="0">
                <a:solidFill>
                  <a:srgbClr val="52144D"/>
                </a:solidFill>
                <a:latin typeface="Arial" panose="020B0604020202020204" pitchFamily="34" charset="0"/>
                <a:cs typeface="Arial" panose="020B0604020202020204" pitchFamily="34" charset="0"/>
              </a:rPr>
              <a:t>r</a:t>
            </a:r>
            <a:r>
              <a:rPr sz="1600" b="0" i="1" dirty="0">
                <a:solidFill>
                  <a:srgbClr val="52144D"/>
                </a:solidFill>
                <a:latin typeface="Arial" panose="020B0604020202020204" pitchFamily="34" charset="0"/>
                <a:cs typeface="Arial" panose="020B0604020202020204" pitchFamily="34" charset="0"/>
              </a:rPr>
              <a:t>en Buffett</a:t>
            </a:r>
            <a:r>
              <a:rPr sz="1600" b="0" i="1" spc="-225" dirty="0">
                <a:solidFill>
                  <a:srgbClr val="52144D"/>
                </a:solidFill>
                <a:latin typeface="Arial" panose="020B0604020202020204" pitchFamily="34" charset="0"/>
                <a:cs typeface="Arial" panose="020B0604020202020204" pitchFamily="34" charset="0"/>
              </a:rPr>
              <a:t>’</a:t>
            </a:r>
            <a:r>
              <a:rPr sz="1600" b="0" i="1" dirty="0">
                <a:solidFill>
                  <a:srgbClr val="52144D"/>
                </a:solidFill>
                <a:latin typeface="Arial" panose="020B0604020202020204" pitchFamily="34" charset="0"/>
                <a:cs typeface="Arial" panose="020B0604020202020204" pitchFamily="34" charset="0"/>
              </a:rPr>
              <a:t>s brand-new </a:t>
            </a:r>
            <a:r>
              <a:rPr sz="1600" b="0" i="1" spc="-50" dirty="0">
                <a:solidFill>
                  <a:srgbClr val="52144D"/>
                </a:solidFill>
                <a:latin typeface="Arial" panose="020B0604020202020204" pitchFamily="34" charset="0"/>
                <a:cs typeface="Arial" panose="020B0604020202020204" pitchFamily="34" charset="0"/>
              </a:rPr>
              <a:t>r</a:t>
            </a:r>
            <a:r>
              <a:rPr sz="1600" b="0" i="1" dirty="0">
                <a:solidFill>
                  <a:srgbClr val="52144D"/>
                </a:solidFill>
                <a:latin typeface="Arial" panose="020B0604020202020204" pitchFamily="34" charset="0"/>
                <a:cs typeface="Arial" panose="020B0604020202020204" pitchFamily="34" charset="0"/>
              </a:rPr>
              <a:t>eal estate franchise brand, Berkshi</a:t>
            </a:r>
            <a:r>
              <a:rPr sz="1600" b="0" i="1" spc="-50" dirty="0">
                <a:solidFill>
                  <a:srgbClr val="52144D"/>
                </a:solidFill>
                <a:latin typeface="Arial" panose="020B0604020202020204" pitchFamily="34" charset="0"/>
                <a:cs typeface="Arial" panose="020B0604020202020204" pitchFamily="34" charset="0"/>
              </a:rPr>
              <a:t>r</a:t>
            </a:r>
            <a:r>
              <a:rPr sz="1600" b="0" i="1" dirty="0">
                <a:solidFill>
                  <a:srgbClr val="52144D"/>
                </a:solidFill>
                <a:latin typeface="Arial" panose="020B0604020202020204" pitchFamily="34" charset="0"/>
                <a:cs typeface="Arial" panose="020B0604020202020204" pitchFamily="34" charset="0"/>
              </a:rPr>
              <a:t>e Hathaway HomeSe</a:t>
            </a:r>
            <a:r>
              <a:rPr sz="1600" b="0" i="1" spc="15" dirty="0">
                <a:solidFill>
                  <a:srgbClr val="52144D"/>
                </a:solidFill>
                <a:latin typeface="Arial" panose="020B0604020202020204" pitchFamily="34" charset="0"/>
                <a:cs typeface="Arial" panose="020B0604020202020204" pitchFamily="34" charset="0"/>
              </a:rPr>
              <a:t>r</a:t>
            </a:r>
            <a:r>
              <a:rPr sz="1600" b="0" i="1" dirty="0">
                <a:solidFill>
                  <a:srgbClr val="52144D"/>
                </a:solidFill>
                <a:latin typeface="Arial" panose="020B0604020202020204" pitchFamily="34" charset="0"/>
                <a:cs typeface="Arial" panose="020B0604020202020204" pitchFamily="34" charset="0"/>
              </a:rPr>
              <a:t>vices, has the st</a:t>
            </a:r>
            <a:r>
              <a:rPr sz="1600" b="0" i="1" spc="-50" dirty="0">
                <a:solidFill>
                  <a:srgbClr val="52144D"/>
                </a:solidFill>
                <a:latin typeface="Arial" panose="020B0604020202020204" pitchFamily="34" charset="0"/>
                <a:cs typeface="Arial" panose="020B0604020202020204" pitchFamily="34" charset="0"/>
              </a:rPr>
              <a:t>r</a:t>
            </a:r>
            <a:r>
              <a:rPr sz="1600" b="0" i="1" dirty="0">
                <a:solidFill>
                  <a:srgbClr val="52144D"/>
                </a:solidFill>
                <a:latin typeface="Arial" panose="020B0604020202020204" pitchFamily="34" charset="0"/>
                <a:cs typeface="Arial" panose="020B0604020202020204" pitchFamily="34" charset="0"/>
              </a:rPr>
              <a:t>ongest brand equity of the </a:t>
            </a:r>
            <a:r>
              <a:rPr sz="1600" b="0" i="1" spc="-50" dirty="0">
                <a:solidFill>
                  <a:srgbClr val="52144D"/>
                </a:solidFill>
                <a:latin typeface="Arial" panose="020B0604020202020204" pitchFamily="34" charset="0"/>
                <a:cs typeface="Arial" panose="020B0604020202020204" pitchFamily="34" charset="0"/>
              </a:rPr>
              <a:t>r</a:t>
            </a:r>
            <a:r>
              <a:rPr sz="1600" b="0" i="1" dirty="0">
                <a:solidFill>
                  <a:srgbClr val="52144D"/>
                </a:solidFill>
                <a:latin typeface="Arial" panose="020B0604020202020204" pitchFamily="34" charset="0"/>
                <a:cs typeface="Arial" panose="020B0604020202020204" pitchFamily="34" charset="0"/>
              </a:rPr>
              <a:t>eal estate brands, acco</a:t>
            </a:r>
            <a:r>
              <a:rPr sz="1600" b="0" i="1" spc="-50" dirty="0">
                <a:solidFill>
                  <a:srgbClr val="52144D"/>
                </a:solidFill>
                <a:latin typeface="Arial" panose="020B0604020202020204" pitchFamily="34" charset="0"/>
                <a:cs typeface="Arial" panose="020B0604020202020204" pitchFamily="34" charset="0"/>
              </a:rPr>
              <a:t>r</a:t>
            </a:r>
            <a:r>
              <a:rPr sz="1600" b="0" i="1" dirty="0">
                <a:solidFill>
                  <a:srgbClr val="52144D"/>
                </a:solidFill>
                <a:latin typeface="Arial" panose="020B0604020202020204" pitchFamily="34" charset="0"/>
                <a:cs typeface="Arial" panose="020B0604020202020204" pitchFamily="34" charset="0"/>
              </a:rPr>
              <a:t>ding to a Harris Poll consumer su</a:t>
            </a:r>
            <a:r>
              <a:rPr sz="1600" b="0" i="1" spc="15" dirty="0">
                <a:solidFill>
                  <a:srgbClr val="52144D"/>
                </a:solidFill>
                <a:latin typeface="Arial" panose="020B0604020202020204" pitchFamily="34" charset="0"/>
                <a:cs typeface="Arial" panose="020B0604020202020204" pitchFamily="34" charset="0"/>
              </a:rPr>
              <a:t>r</a:t>
            </a:r>
            <a:r>
              <a:rPr sz="1600" b="0" i="1" dirty="0">
                <a:solidFill>
                  <a:srgbClr val="52144D"/>
                </a:solidFill>
                <a:latin typeface="Arial" panose="020B0604020202020204" pitchFamily="34" charset="0"/>
                <a:cs typeface="Arial" panose="020B0604020202020204" pitchFamily="34" charset="0"/>
              </a:rPr>
              <a:t>ve</a:t>
            </a:r>
            <a:r>
              <a:rPr sz="1600" b="0" i="1" spc="-130" dirty="0">
                <a:solidFill>
                  <a:srgbClr val="52144D"/>
                </a:solidFill>
                <a:latin typeface="Arial" panose="020B0604020202020204" pitchFamily="34" charset="0"/>
                <a:cs typeface="Arial" panose="020B0604020202020204" pitchFamily="34" charset="0"/>
              </a:rPr>
              <a:t>y</a:t>
            </a:r>
            <a:r>
              <a:rPr sz="1600" b="0" i="1" dirty="0">
                <a:solidFill>
                  <a:srgbClr val="52144D"/>
                </a:solidFill>
                <a:latin typeface="Arial" panose="020B0604020202020204" pitchFamily="34" charset="0"/>
                <a:cs typeface="Arial" panose="020B0604020202020204" pitchFamily="34" charset="0"/>
              </a:rPr>
              <a:t>.”</a:t>
            </a:r>
            <a:endParaRPr sz="1600" dirty="0">
              <a:latin typeface="Arial" panose="020B0604020202020204" pitchFamily="34" charset="0"/>
              <a:cs typeface="Arial" panose="020B0604020202020204" pitchFamily="34" charset="0"/>
            </a:endParaRPr>
          </a:p>
          <a:p>
            <a:pPr marL="12700" marR="384810">
              <a:lnSpc>
                <a:spcPct val="100000"/>
              </a:lnSpc>
              <a:spcBef>
                <a:spcPts val="1360"/>
              </a:spcBef>
            </a:pPr>
            <a:r>
              <a:rPr sz="1200" dirty="0">
                <a:solidFill>
                  <a:srgbClr val="58595B"/>
                </a:solidFill>
                <a:latin typeface="Arial" panose="020B0604020202020204" pitchFamily="34" charset="0"/>
                <a:cs typeface="Arial" panose="020B0604020202020204" pitchFamily="34" charset="0"/>
              </a:rPr>
              <a:t>The survey gauged consumers’ emotional connection to brands, their awa</a:t>
            </a:r>
            <a:r>
              <a:rPr sz="1200" spc="-25" dirty="0">
                <a:solidFill>
                  <a:srgbClr val="58595B"/>
                </a:solidFill>
                <a:latin typeface="Arial" panose="020B0604020202020204" pitchFamily="34" charset="0"/>
                <a:cs typeface="Arial" panose="020B0604020202020204" pitchFamily="34" charset="0"/>
              </a:rPr>
              <a:t>r</a:t>
            </a:r>
            <a:r>
              <a:rPr sz="1200" dirty="0">
                <a:solidFill>
                  <a:srgbClr val="58595B"/>
                </a:solidFill>
                <a:latin typeface="Arial" panose="020B0604020202020204" pitchFamily="34" charset="0"/>
                <a:cs typeface="Arial" panose="020B0604020202020204" pitchFamily="34" charset="0"/>
              </a:rPr>
              <a:t>eness and familiarity of them and the influence they may have on them.</a:t>
            </a:r>
            <a:endParaRPr sz="1200" dirty="0">
              <a:latin typeface="Arial" panose="020B0604020202020204" pitchFamily="34" charset="0"/>
              <a:cs typeface="Arial" panose="020B0604020202020204" pitchFamily="34" charset="0"/>
            </a:endParaRPr>
          </a:p>
          <a:p>
            <a:pPr>
              <a:lnSpc>
                <a:spcPts val="1400"/>
              </a:lnSpc>
              <a:spcBef>
                <a:spcPts val="39"/>
              </a:spcBef>
            </a:pPr>
            <a:endParaRPr sz="1400" dirty="0">
              <a:latin typeface="Arial" panose="020B0604020202020204" pitchFamily="34" charset="0"/>
              <a:cs typeface="Arial" panose="020B0604020202020204" pitchFamily="34" charset="0"/>
            </a:endParaRPr>
          </a:p>
          <a:p>
            <a:pPr marL="12700" marR="69215">
              <a:lnSpc>
                <a:spcPct val="100000"/>
              </a:lnSpc>
            </a:pPr>
            <a:r>
              <a:rPr sz="1200" dirty="0">
                <a:solidFill>
                  <a:srgbClr val="58595B"/>
                </a:solidFill>
                <a:latin typeface="Arial" panose="020B0604020202020204" pitchFamily="34" charset="0"/>
                <a:cs typeface="Arial" panose="020B0604020202020204" pitchFamily="34" charset="0"/>
              </a:rPr>
              <a:t>Brands that fell below average in the </a:t>
            </a:r>
            <a:r>
              <a:rPr sz="1200" spc="-25" dirty="0">
                <a:solidFill>
                  <a:srgbClr val="58595B"/>
                </a:solidFill>
                <a:latin typeface="Arial" panose="020B0604020202020204" pitchFamily="34" charset="0"/>
                <a:cs typeface="Arial" panose="020B0604020202020204" pitchFamily="34" charset="0"/>
              </a:rPr>
              <a:t>r</a:t>
            </a:r>
            <a:r>
              <a:rPr sz="1200" dirty="0">
                <a:solidFill>
                  <a:srgbClr val="58595B"/>
                </a:solidFill>
                <a:latin typeface="Arial" panose="020B0604020202020204" pitchFamily="34" charset="0"/>
                <a:cs typeface="Arial" panose="020B0604020202020204" pitchFamily="34" charset="0"/>
              </a:rPr>
              <a:t>eal estate category we</a:t>
            </a:r>
            <a:r>
              <a:rPr sz="1200" spc="-25" dirty="0">
                <a:solidFill>
                  <a:srgbClr val="58595B"/>
                </a:solidFill>
                <a:latin typeface="Arial" panose="020B0604020202020204" pitchFamily="34" charset="0"/>
                <a:cs typeface="Arial" panose="020B0604020202020204" pitchFamily="34" charset="0"/>
              </a:rPr>
              <a:t>r</a:t>
            </a:r>
            <a:r>
              <a:rPr sz="1200" dirty="0">
                <a:solidFill>
                  <a:srgbClr val="58595B"/>
                </a:solidFill>
                <a:latin typeface="Arial" panose="020B0604020202020204" pitchFamily="34" charset="0"/>
                <a:cs typeface="Arial" panose="020B0604020202020204" pitchFamily="34" charset="0"/>
              </a:rPr>
              <a:t>e, in alphabetical o</a:t>
            </a:r>
            <a:r>
              <a:rPr sz="1200" spc="-25" dirty="0">
                <a:solidFill>
                  <a:srgbClr val="58595B"/>
                </a:solidFill>
                <a:latin typeface="Arial" panose="020B0604020202020204" pitchFamily="34" charset="0"/>
                <a:cs typeface="Arial" panose="020B0604020202020204" pitchFamily="34" charset="0"/>
              </a:rPr>
              <a:t>r</a:t>
            </a:r>
            <a:r>
              <a:rPr sz="1200" dirty="0">
                <a:solidFill>
                  <a:srgbClr val="58595B"/>
                </a:solidFill>
                <a:latin typeface="Arial" panose="020B0604020202020204" pitchFamily="34" charset="0"/>
                <a:cs typeface="Arial" panose="020B0604020202020204" pitchFamily="34" charset="0"/>
              </a:rPr>
              <a:t>der: Coldwell Banker Real Estate, ERA Real Estate, Re/Max, Sotheby</a:t>
            </a:r>
            <a:r>
              <a:rPr sz="1200" spc="-90" dirty="0">
                <a:solidFill>
                  <a:srgbClr val="58595B"/>
                </a:solidFill>
                <a:latin typeface="Arial" panose="020B0604020202020204" pitchFamily="34" charset="0"/>
                <a:cs typeface="Arial" panose="020B0604020202020204" pitchFamily="34" charset="0"/>
              </a:rPr>
              <a:t>’</a:t>
            </a:r>
            <a:r>
              <a:rPr sz="1200" dirty="0">
                <a:solidFill>
                  <a:srgbClr val="58595B"/>
                </a:solidFill>
                <a:latin typeface="Arial" panose="020B0604020202020204" pitchFamily="34" charset="0"/>
                <a:cs typeface="Arial" panose="020B0604020202020204" pitchFamily="34" charset="0"/>
              </a:rPr>
              <a:t>s Inte</a:t>
            </a:r>
            <a:r>
              <a:rPr sz="1200" spc="20" dirty="0">
                <a:solidFill>
                  <a:srgbClr val="58595B"/>
                </a:solidFill>
                <a:latin typeface="Arial" panose="020B0604020202020204" pitchFamily="34" charset="0"/>
                <a:cs typeface="Arial" panose="020B0604020202020204" pitchFamily="34" charset="0"/>
              </a:rPr>
              <a:t>r</a:t>
            </a:r>
            <a:r>
              <a:rPr sz="1200" dirty="0">
                <a:solidFill>
                  <a:srgbClr val="58595B"/>
                </a:solidFill>
                <a:latin typeface="Arial" panose="020B0604020202020204" pitchFamily="34" charset="0"/>
                <a:cs typeface="Arial" panose="020B0604020202020204" pitchFamily="34" charset="0"/>
              </a:rPr>
              <a:t>national Realty and </a:t>
            </a:r>
            <a:r>
              <a:rPr sz="1200" spc="-70" dirty="0">
                <a:solidFill>
                  <a:srgbClr val="58595B"/>
                </a:solidFill>
                <a:latin typeface="Arial" panose="020B0604020202020204" pitchFamily="34" charset="0"/>
                <a:cs typeface="Arial" panose="020B0604020202020204" pitchFamily="34" charset="0"/>
              </a:rPr>
              <a:t>W</a:t>
            </a:r>
            <a:r>
              <a:rPr sz="1200" dirty="0">
                <a:solidFill>
                  <a:srgbClr val="58595B"/>
                </a:solidFill>
                <a:latin typeface="Arial" panose="020B0604020202020204" pitchFamily="34" charset="0"/>
                <a:cs typeface="Arial" panose="020B0604020202020204" pitchFamily="34" charset="0"/>
              </a:rPr>
              <a:t>eichert Realtors.</a:t>
            </a:r>
            <a:endParaRPr sz="1200" dirty="0">
              <a:latin typeface="Arial" panose="020B0604020202020204" pitchFamily="34" charset="0"/>
              <a:cs typeface="Arial" panose="020B0604020202020204" pitchFamily="34" charset="0"/>
            </a:endParaRPr>
          </a:p>
        </p:txBody>
      </p:sp>
      <p:sp>
        <p:nvSpPr>
          <p:cNvPr id="11" name="object 11"/>
          <p:cNvSpPr txBox="1"/>
          <p:nvPr/>
        </p:nvSpPr>
        <p:spPr>
          <a:xfrm>
            <a:off x="482600" y="6505170"/>
            <a:ext cx="2237740" cy="123111"/>
          </a:xfrm>
          <a:prstGeom prst="rect">
            <a:avLst/>
          </a:prstGeom>
        </p:spPr>
        <p:txBody>
          <a:bodyPr vert="horz" wrap="square" lIns="0" tIns="0" rIns="0" bIns="0" rtlCol="0">
            <a:spAutoFit/>
          </a:bodyPr>
          <a:lstStyle/>
          <a:p>
            <a:pPr marL="12700">
              <a:lnSpc>
                <a:spcPct val="100000"/>
              </a:lnSpc>
            </a:pPr>
            <a:r>
              <a:rPr sz="800" spc="-90" dirty="0">
                <a:solidFill>
                  <a:srgbClr val="58595B"/>
                </a:solidFill>
                <a:latin typeface="Arial" panose="020B0604020202020204" pitchFamily="34" charset="0"/>
                <a:cs typeface="Arial" panose="020B0604020202020204" pitchFamily="34" charset="0"/>
              </a:rPr>
              <a:t>T</a:t>
            </a:r>
            <a:r>
              <a:rPr sz="800" dirty="0">
                <a:solidFill>
                  <a:srgbClr val="58595B"/>
                </a:solidFill>
                <a:latin typeface="Arial" panose="020B0604020202020204" pitchFamily="34" charset="0"/>
                <a:cs typeface="Arial" panose="020B0604020202020204" pitchFamily="34" charset="0"/>
              </a:rPr>
              <a:t>ext is copyright © Inman News, Ma</a:t>
            </a:r>
            <a:r>
              <a:rPr sz="800" spc="-15" dirty="0">
                <a:solidFill>
                  <a:srgbClr val="58595B"/>
                </a:solidFill>
                <a:latin typeface="Arial" panose="020B0604020202020204" pitchFamily="34" charset="0"/>
                <a:cs typeface="Arial" panose="020B0604020202020204" pitchFamily="34" charset="0"/>
              </a:rPr>
              <a:t>r</a:t>
            </a:r>
            <a:r>
              <a:rPr sz="800" dirty="0">
                <a:solidFill>
                  <a:srgbClr val="58595B"/>
                </a:solidFill>
                <a:latin typeface="Arial" panose="020B0604020202020204" pitchFamily="34" charset="0"/>
                <a:cs typeface="Arial" panose="020B0604020202020204" pitchFamily="34" charset="0"/>
              </a:rPr>
              <a:t>ch 20, 2014</a:t>
            </a:r>
            <a:endParaRPr sz="800" dirty="0">
              <a:latin typeface="Arial" panose="020B0604020202020204" pitchFamily="34" charset="0"/>
              <a:cs typeface="Arial" panose="020B0604020202020204" pitchFamily="34" charset="0"/>
            </a:endParaRPr>
          </a:p>
        </p:txBody>
      </p:sp>
      <p:sp>
        <p:nvSpPr>
          <p:cNvPr id="12" name="object 12"/>
          <p:cNvSpPr/>
          <p:nvPr/>
        </p:nvSpPr>
        <p:spPr>
          <a:xfrm>
            <a:off x="500062" y="2278700"/>
            <a:ext cx="4215130" cy="0"/>
          </a:xfrm>
          <a:custGeom>
            <a:avLst/>
            <a:gdLst/>
            <a:ahLst/>
            <a:cxnLst/>
            <a:rect l="l" t="t" r="r" b="b"/>
            <a:pathLst>
              <a:path w="4215130">
                <a:moveTo>
                  <a:pt x="0" y="0"/>
                </a:moveTo>
                <a:lnTo>
                  <a:pt x="4214863" y="0"/>
                </a:lnTo>
              </a:path>
            </a:pathLst>
          </a:custGeom>
          <a:ln w="6350">
            <a:solidFill>
              <a:srgbClr val="58595B"/>
            </a:solidFill>
          </a:ln>
        </p:spPr>
        <p:txBody>
          <a:bodyPr wrap="square" lIns="0" tIns="0" rIns="0" bIns="0" rtlCol="0">
            <a:spAutoFit/>
          </a:bodyPr>
          <a:lstStyle/>
          <a:p>
            <a:endParaRPr dirty="0"/>
          </a:p>
        </p:txBody>
      </p:sp>
    </p:spTree>
    <p:extLst>
      <p:ext uri="{BB962C8B-B14F-4D97-AF65-F5344CB8AC3E}">
        <p14:creationId xmlns:p14="http://schemas.microsoft.com/office/powerpoint/2010/main" val="35495373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00" y="0"/>
            <a:ext cx="931443" cy="1355852"/>
          </a:xfrm>
          <a:custGeom>
            <a:avLst/>
            <a:gdLst/>
            <a:ahLst/>
            <a:cxnLst/>
            <a:rect l="l" t="t" r="r" b="b"/>
            <a:pathLst>
              <a:path w="931443" h="1355852">
                <a:moveTo>
                  <a:pt x="0" y="1355852"/>
                </a:moveTo>
                <a:lnTo>
                  <a:pt x="931443" y="1355852"/>
                </a:lnTo>
                <a:lnTo>
                  <a:pt x="931443" y="0"/>
                </a:lnTo>
                <a:lnTo>
                  <a:pt x="0" y="0"/>
                </a:lnTo>
                <a:lnTo>
                  <a:pt x="0" y="1355852"/>
                </a:lnTo>
                <a:close/>
              </a:path>
            </a:pathLst>
          </a:custGeom>
          <a:solidFill>
            <a:srgbClr val="52144D"/>
          </a:solidFill>
        </p:spPr>
        <p:txBody>
          <a:bodyPr wrap="square" lIns="0" tIns="0" rIns="0" bIns="0" rtlCol="0">
            <a:noAutofit/>
          </a:bodyPr>
          <a:lstStyle/>
          <a:p>
            <a:endParaRPr dirty="0"/>
          </a:p>
        </p:txBody>
      </p:sp>
      <p:sp>
        <p:nvSpPr>
          <p:cNvPr id="3" name="object 3"/>
          <p:cNvSpPr txBox="1">
            <a:spLocks noGrp="1"/>
          </p:cNvSpPr>
          <p:nvPr>
            <p:ph type="title"/>
          </p:nvPr>
        </p:nvSpPr>
        <p:spPr>
          <a:prstGeom prst="rect">
            <a:avLst/>
          </a:prstGeom>
        </p:spPr>
        <p:txBody>
          <a:bodyPr vert="horz" wrap="square" lIns="0" tIns="0" rIns="0" bIns="0" rtlCol="0">
            <a:noAutofit/>
          </a:bodyPr>
          <a:lstStyle/>
          <a:p>
            <a:pPr marL="1139190">
              <a:lnSpc>
                <a:spcPct val="100000"/>
              </a:lnSpc>
            </a:pPr>
            <a:r>
              <a:rPr sz="2400" dirty="0" smtClean="0">
                <a:solidFill>
                  <a:srgbClr val="52144D"/>
                </a:solidFill>
                <a:latin typeface="Georgia" panose="02040502050405020303" pitchFamily="18" charset="0"/>
                <a:cs typeface="ITC Eras Std Light"/>
              </a:rPr>
              <a:t>ELITE ALLIANCES</a:t>
            </a:r>
            <a:endParaRPr sz="2400" dirty="0">
              <a:latin typeface="Georgia" panose="02040502050405020303" pitchFamily="18" charset="0"/>
              <a:cs typeface="ITC Eras Std Light"/>
            </a:endParaRPr>
          </a:p>
        </p:txBody>
      </p:sp>
      <p:sp>
        <p:nvSpPr>
          <p:cNvPr id="5" name="object 5"/>
          <p:cNvSpPr/>
          <p:nvPr/>
        </p:nvSpPr>
        <p:spPr>
          <a:xfrm>
            <a:off x="0" y="9820656"/>
            <a:ext cx="7772400" cy="237744"/>
          </a:xfrm>
          <a:custGeom>
            <a:avLst/>
            <a:gdLst/>
            <a:ahLst/>
            <a:cxnLst/>
            <a:rect l="l" t="t" r="r" b="b"/>
            <a:pathLst>
              <a:path w="7772400" h="237744">
                <a:moveTo>
                  <a:pt x="0" y="237744"/>
                </a:moveTo>
                <a:lnTo>
                  <a:pt x="7772400" y="237744"/>
                </a:lnTo>
                <a:lnTo>
                  <a:pt x="7772400" y="0"/>
                </a:lnTo>
                <a:lnTo>
                  <a:pt x="0" y="0"/>
                </a:lnTo>
                <a:lnTo>
                  <a:pt x="0" y="237744"/>
                </a:lnTo>
                <a:close/>
              </a:path>
            </a:pathLst>
          </a:custGeom>
          <a:solidFill>
            <a:srgbClr val="52144D"/>
          </a:solidFill>
        </p:spPr>
        <p:txBody>
          <a:bodyPr wrap="square" lIns="0" tIns="0" rIns="0" bIns="0" rtlCol="0">
            <a:noAutofit/>
          </a:bodyPr>
          <a:lstStyle/>
          <a:p>
            <a:endParaRPr dirty="0"/>
          </a:p>
        </p:txBody>
      </p:sp>
      <p:sp>
        <p:nvSpPr>
          <p:cNvPr id="6" name="object 6"/>
          <p:cNvSpPr/>
          <p:nvPr/>
        </p:nvSpPr>
        <p:spPr>
          <a:xfrm>
            <a:off x="583455" y="557240"/>
            <a:ext cx="680132" cy="679450"/>
          </a:xfrm>
          <a:prstGeom prst="rect">
            <a:avLst/>
          </a:prstGeom>
          <a:blipFill>
            <a:blip r:embed="rId2" cstate="print"/>
            <a:stretch>
              <a:fillRect/>
            </a:stretch>
          </a:blipFill>
        </p:spPr>
        <p:txBody>
          <a:bodyPr wrap="square" lIns="0" tIns="0" rIns="0" bIns="0" rtlCol="0">
            <a:noAutofit/>
          </a:bodyPr>
          <a:lstStyle/>
          <a:p>
            <a:endParaRPr dirty="0"/>
          </a:p>
        </p:txBody>
      </p:sp>
      <p:sp>
        <p:nvSpPr>
          <p:cNvPr id="7" name="object 7"/>
          <p:cNvSpPr txBox="1"/>
          <p:nvPr/>
        </p:nvSpPr>
        <p:spPr>
          <a:xfrm>
            <a:off x="444500" y="2630619"/>
            <a:ext cx="4248785" cy="1677035"/>
          </a:xfrm>
          <a:prstGeom prst="rect">
            <a:avLst/>
          </a:prstGeom>
        </p:spPr>
        <p:txBody>
          <a:bodyPr vert="horz" wrap="square" lIns="0" tIns="0" rIns="0" bIns="0" rtlCol="0">
            <a:noAutofit/>
          </a:bodyPr>
          <a:lstStyle/>
          <a:p>
            <a:pPr marL="12700" marR="12700" algn="just">
              <a:lnSpc>
                <a:spcPct val="128800"/>
              </a:lnSpc>
            </a:pPr>
            <a:r>
              <a:rPr sz="1100" dirty="0" smtClean="0">
                <a:solidFill>
                  <a:srgbClr val="58595B"/>
                </a:solidFill>
                <a:latin typeface="Arial" panose="020B0604020202020204" pitchFamily="34" charset="0"/>
                <a:cs typeface="Arial" panose="020B0604020202020204" pitchFamily="34" charset="0"/>
              </a:rPr>
              <a:t>The market for upper-tier properties is small, exclusive and global. As members  of  the  distinguished  Luxury  Collection  network,  Berkshire Hathaway   HomeServices   California   Properties   agents   are   linked to  offices  in  the  nation’s  leading  upscale  markets.  They  use  these impeccable  connections  to  cross-promote  distinctive  properties  and share information on affluent buyers.</a:t>
            </a:r>
            <a:endParaRPr sz="1100" dirty="0">
              <a:latin typeface="Arial" panose="020B0604020202020204" pitchFamily="34" charset="0"/>
              <a:cs typeface="Arial" panose="020B0604020202020204" pitchFamily="34" charset="0"/>
            </a:endParaRPr>
          </a:p>
          <a:p>
            <a:pPr>
              <a:lnSpc>
                <a:spcPts val="550"/>
              </a:lnSpc>
              <a:spcBef>
                <a:spcPts val="13"/>
              </a:spcBef>
            </a:pPr>
            <a:endParaRPr sz="550" dirty="0">
              <a:latin typeface="Arial" panose="020B0604020202020204" pitchFamily="34" charset="0"/>
              <a:cs typeface="Arial" panose="020B0604020202020204" pitchFamily="34" charset="0"/>
            </a:endParaRPr>
          </a:p>
          <a:p>
            <a:pPr>
              <a:lnSpc>
                <a:spcPts val="1000"/>
              </a:lnSpc>
            </a:pPr>
            <a:endParaRPr sz="1000" dirty="0">
              <a:latin typeface="Arial" panose="020B0604020202020204" pitchFamily="34" charset="0"/>
              <a:cs typeface="Arial" panose="020B0604020202020204" pitchFamily="34" charset="0"/>
            </a:endParaRPr>
          </a:p>
          <a:p>
            <a:pPr marL="12700" marR="1221740" algn="just">
              <a:lnSpc>
                <a:spcPct val="100000"/>
              </a:lnSpc>
            </a:pPr>
            <a:r>
              <a:rPr sz="1100" b="1" dirty="0" smtClean="0">
                <a:solidFill>
                  <a:srgbClr val="52144D"/>
                </a:solidFill>
                <a:latin typeface="Arial" panose="020B0604020202020204" pitchFamily="34" charset="0"/>
                <a:cs typeface="Arial" panose="020B0604020202020204" pitchFamily="34" charset="0"/>
              </a:rPr>
              <a:t>Our high-end network includes offices in:</a:t>
            </a:r>
            <a:endParaRPr sz="1100" dirty="0">
              <a:latin typeface="Arial" panose="020B0604020202020204" pitchFamily="34" charset="0"/>
              <a:cs typeface="Arial" panose="020B0604020202020204" pitchFamily="34" charset="0"/>
            </a:endParaRPr>
          </a:p>
        </p:txBody>
      </p:sp>
      <p:sp>
        <p:nvSpPr>
          <p:cNvPr id="8" name="object 8"/>
          <p:cNvSpPr/>
          <p:nvPr/>
        </p:nvSpPr>
        <p:spPr>
          <a:xfrm>
            <a:off x="461962" y="2405062"/>
            <a:ext cx="4214863" cy="0"/>
          </a:xfrm>
          <a:custGeom>
            <a:avLst/>
            <a:gdLst/>
            <a:ahLst/>
            <a:cxnLst/>
            <a:rect l="l" t="t" r="r" b="b"/>
            <a:pathLst>
              <a:path w="4214863">
                <a:moveTo>
                  <a:pt x="0" y="0"/>
                </a:moveTo>
                <a:lnTo>
                  <a:pt x="4214863" y="0"/>
                </a:lnTo>
              </a:path>
            </a:pathLst>
          </a:custGeom>
          <a:ln w="6350">
            <a:solidFill>
              <a:srgbClr val="58595B"/>
            </a:solidFill>
          </a:ln>
        </p:spPr>
        <p:txBody>
          <a:bodyPr wrap="square" lIns="0" tIns="0" rIns="0" bIns="0" rtlCol="0">
            <a:noAutofit/>
          </a:bodyPr>
          <a:lstStyle/>
          <a:p>
            <a:endParaRPr dirty="0"/>
          </a:p>
        </p:txBody>
      </p:sp>
      <p:sp>
        <p:nvSpPr>
          <p:cNvPr id="9" name="object 9"/>
          <p:cNvSpPr/>
          <p:nvPr/>
        </p:nvSpPr>
        <p:spPr>
          <a:xfrm>
            <a:off x="5132400" y="2395537"/>
            <a:ext cx="2639999" cy="2124646"/>
          </a:xfrm>
          <a:prstGeom prst="rect">
            <a:avLst/>
          </a:prstGeom>
          <a:blipFill>
            <a:blip r:embed="rId3" cstate="print"/>
            <a:stretch>
              <a:fillRect/>
            </a:stretch>
          </a:blipFill>
        </p:spPr>
        <p:txBody>
          <a:bodyPr wrap="square" lIns="0" tIns="0" rIns="0" bIns="0" rtlCol="0">
            <a:noAutofit/>
          </a:bodyPr>
          <a:lstStyle/>
          <a:p>
            <a:endParaRPr dirty="0"/>
          </a:p>
        </p:txBody>
      </p:sp>
      <p:sp>
        <p:nvSpPr>
          <p:cNvPr id="10" name="object 10"/>
          <p:cNvSpPr txBox="1"/>
          <p:nvPr/>
        </p:nvSpPr>
        <p:spPr>
          <a:xfrm>
            <a:off x="442468" y="4749109"/>
            <a:ext cx="946175" cy="3185795"/>
          </a:xfrm>
          <a:prstGeom prst="rect">
            <a:avLst/>
          </a:prstGeom>
        </p:spPr>
        <p:txBody>
          <a:bodyPr vert="horz" wrap="square" lIns="0" tIns="0" rIns="0" bIns="0" rtlCol="0">
            <a:noAutofit/>
          </a:bodyPr>
          <a:lstStyle/>
          <a:p>
            <a:pPr marL="12700" marR="12700">
              <a:lnSpc>
                <a:spcPct val="145500"/>
              </a:lnSpc>
            </a:pPr>
            <a:r>
              <a:rPr sz="1100" dirty="0" smtClean="0">
                <a:solidFill>
                  <a:srgbClr val="58595B"/>
                </a:solidFill>
                <a:latin typeface="Arial" panose="020B0604020202020204" pitchFamily="34" charset="0"/>
                <a:cs typeface="Arial" panose="020B0604020202020204" pitchFamily="34" charset="0"/>
              </a:rPr>
              <a:t>Atlanta Beverly Hills Boca Raton Boston Brentwood Calabasas Charleston Chicago Coronado Dallas</a:t>
            </a:r>
            <a:endParaRPr sz="1100" dirty="0">
              <a:latin typeface="Arial" panose="020B0604020202020204" pitchFamily="34" charset="0"/>
              <a:cs typeface="Arial" panose="020B0604020202020204" pitchFamily="34" charset="0"/>
            </a:endParaRPr>
          </a:p>
          <a:p>
            <a:pPr marL="12700" marR="59055">
              <a:lnSpc>
                <a:spcPct val="145500"/>
              </a:lnSpc>
            </a:pPr>
            <a:r>
              <a:rPr sz="1100" dirty="0" smtClean="0">
                <a:solidFill>
                  <a:srgbClr val="58595B"/>
                </a:solidFill>
                <a:latin typeface="Arial" panose="020B0604020202020204" pitchFamily="34" charset="0"/>
                <a:cs typeface="Arial" panose="020B0604020202020204" pitchFamily="34" charset="0"/>
              </a:rPr>
              <a:t>Del Mar Encino Greenwich</a:t>
            </a:r>
            <a:endParaRPr sz="1100" dirty="0">
              <a:latin typeface="Arial" panose="020B0604020202020204" pitchFamily="34" charset="0"/>
              <a:cs typeface="Arial" panose="020B0604020202020204" pitchFamily="34" charset="0"/>
            </a:endParaRPr>
          </a:p>
        </p:txBody>
      </p:sp>
      <p:sp>
        <p:nvSpPr>
          <p:cNvPr id="11" name="object 11"/>
          <p:cNvSpPr txBox="1"/>
          <p:nvPr/>
        </p:nvSpPr>
        <p:spPr>
          <a:xfrm>
            <a:off x="1840866" y="4749109"/>
            <a:ext cx="1130933" cy="3185795"/>
          </a:xfrm>
          <a:prstGeom prst="rect">
            <a:avLst/>
          </a:prstGeom>
        </p:spPr>
        <p:txBody>
          <a:bodyPr vert="horz" wrap="square" lIns="0" tIns="0" rIns="0" bIns="0" rtlCol="0">
            <a:noAutofit/>
          </a:bodyPr>
          <a:lstStyle/>
          <a:p>
            <a:pPr marL="12700" marR="97155">
              <a:lnSpc>
                <a:spcPct val="145500"/>
              </a:lnSpc>
            </a:pPr>
            <a:r>
              <a:rPr sz="1100" dirty="0" smtClean="0">
                <a:solidFill>
                  <a:srgbClr val="58595B"/>
                </a:solidFill>
                <a:latin typeface="Arial" panose="020B0604020202020204" pitchFamily="34" charset="0"/>
                <a:cs typeface="Arial" panose="020B0604020202020204" pitchFamily="34" charset="0"/>
              </a:rPr>
              <a:t>Honolulu Jackson Hole La Jolla Laguna Beach Las Vegas Malibu Manhattan Miami Montecito</a:t>
            </a:r>
            <a:endParaRPr sz="1100" dirty="0">
              <a:latin typeface="Arial" panose="020B0604020202020204" pitchFamily="34" charset="0"/>
              <a:cs typeface="Arial" panose="020B0604020202020204" pitchFamily="34" charset="0"/>
            </a:endParaRPr>
          </a:p>
          <a:p>
            <a:pPr marL="12700" marR="12700">
              <a:lnSpc>
                <a:spcPct val="145500"/>
              </a:lnSpc>
            </a:pPr>
            <a:r>
              <a:rPr sz="1100" dirty="0" smtClean="0">
                <a:solidFill>
                  <a:srgbClr val="58595B"/>
                </a:solidFill>
                <a:latin typeface="Arial" panose="020B0604020202020204" pitchFamily="34" charset="0"/>
                <a:cs typeface="Arial" panose="020B0604020202020204" pitchFamily="34" charset="0"/>
              </a:rPr>
              <a:t>Newport Beach Pacific Palisades Pasadena</a:t>
            </a:r>
            <a:endParaRPr sz="1100" dirty="0">
              <a:latin typeface="Arial" panose="020B0604020202020204" pitchFamily="34" charset="0"/>
              <a:cs typeface="Arial" panose="020B0604020202020204" pitchFamily="34" charset="0"/>
            </a:endParaRPr>
          </a:p>
          <a:p>
            <a:pPr>
              <a:lnSpc>
                <a:spcPts val="600"/>
              </a:lnSpc>
              <a:spcBef>
                <a:spcPts val="0"/>
              </a:spcBef>
            </a:pPr>
            <a:endParaRPr sz="600" dirty="0">
              <a:latin typeface="Arial" panose="020B0604020202020204" pitchFamily="34" charset="0"/>
              <a:cs typeface="Arial" panose="020B0604020202020204" pitchFamily="34" charset="0"/>
            </a:endParaRPr>
          </a:p>
          <a:p>
            <a:pPr marL="12700">
              <a:lnSpc>
                <a:spcPct val="100000"/>
              </a:lnSpc>
            </a:pPr>
            <a:r>
              <a:rPr sz="1100" dirty="0" smtClean="0">
                <a:solidFill>
                  <a:srgbClr val="58595B"/>
                </a:solidFill>
                <a:latin typeface="Arial" panose="020B0604020202020204" pitchFamily="34" charset="0"/>
                <a:cs typeface="Arial" panose="020B0604020202020204" pitchFamily="34" charset="0"/>
              </a:rPr>
              <a:t>Point Loma</a:t>
            </a:r>
            <a:endParaRPr sz="1100" dirty="0">
              <a:latin typeface="Arial" panose="020B0604020202020204" pitchFamily="34" charset="0"/>
              <a:cs typeface="Arial" panose="020B0604020202020204" pitchFamily="34" charset="0"/>
            </a:endParaRPr>
          </a:p>
        </p:txBody>
      </p:sp>
      <p:sp>
        <p:nvSpPr>
          <p:cNvPr id="12" name="object 12"/>
          <p:cNvSpPr txBox="1"/>
          <p:nvPr/>
        </p:nvSpPr>
        <p:spPr>
          <a:xfrm>
            <a:off x="3239268" y="4749109"/>
            <a:ext cx="1332732" cy="2941955"/>
          </a:xfrm>
          <a:prstGeom prst="rect">
            <a:avLst/>
          </a:prstGeom>
        </p:spPr>
        <p:txBody>
          <a:bodyPr vert="horz" wrap="square" lIns="0" tIns="0" rIns="0" bIns="0" rtlCol="0">
            <a:noAutofit/>
          </a:bodyPr>
          <a:lstStyle/>
          <a:p>
            <a:pPr marL="12700" marR="79375">
              <a:lnSpc>
                <a:spcPct val="145500"/>
              </a:lnSpc>
            </a:pPr>
            <a:r>
              <a:rPr sz="1100" dirty="0" smtClean="0">
                <a:solidFill>
                  <a:srgbClr val="58595B"/>
                </a:solidFill>
                <a:latin typeface="Arial" panose="020B0604020202020204" pitchFamily="34" charset="0"/>
                <a:cs typeface="Arial" panose="020B0604020202020204" pitchFamily="34" charset="0"/>
              </a:rPr>
              <a:t>Princeton Rancho Santa Fe San Francisco San Marino Santa Barbara Santa Monica Santa Ynez Seattle Southampton Vail</a:t>
            </a:r>
            <a:endParaRPr sz="1100" dirty="0">
              <a:latin typeface="Arial" panose="020B0604020202020204" pitchFamily="34" charset="0"/>
              <a:cs typeface="Arial" panose="020B0604020202020204" pitchFamily="34" charset="0"/>
            </a:endParaRPr>
          </a:p>
          <a:p>
            <a:pPr marL="12700" marR="12700">
              <a:lnSpc>
                <a:spcPct val="145500"/>
              </a:lnSpc>
            </a:pPr>
            <a:r>
              <a:rPr sz="1100" dirty="0" smtClean="0">
                <a:solidFill>
                  <a:srgbClr val="58595B"/>
                </a:solidFill>
                <a:latin typeface="Arial" panose="020B0604020202020204" pitchFamily="34" charset="0"/>
                <a:cs typeface="Arial" panose="020B0604020202020204" pitchFamily="34" charset="0"/>
              </a:rPr>
              <a:t>Vancouver Washington, D.C.</a:t>
            </a:r>
            <a:endParaRPr sz="1100" dirty="0">
              <a:latin typeface="Arial" panose="020B0604020202020204" pitchFamily="34" charset="0"/>
              <a:cs typeface="Arial" panose="020B0604020202020204" pitchFamily="34" charset="0"/>
            </a:endParaRPr>
          </a:p>
        </p:txBody>
      </p:sp>
      <p:sp>
        <p:nvSpPr>
          <p:cNvPr id="13" name="object 13"/>
          <p:cNvSpPr txBox="1"/>
          <p:nvPr/>
        </p:nvSpPr>
        <p:spPr>
          <a:xfrm>
            <a:off x="397973" y="8229600"/>
            <a:ext cx="4555027" cy="447675"/>
          </a:xfrm>
          <a:prstGeom prst="rect">
            <a:avLst/>
          </a:prstGeom>
        </p:spPr>
        <p:txBody>
          <a:bodyPr vert="horz" wrap="square" lIns="0" tIns="0" rIns="0" bIns="0" rtlCol="0">
            <a:noAutofit/>
          </a:bodyPr>
          <a:lstStyle/>
          <a:p>
            <a:pPr marL="12700" marR="12700">
              <a:lnSpc>
                <a:spcPct val="128800"/>
              </a:lnSpc>
            </a:pPr>
            <a:r>
              <a:rPr sz="1100" dirty="0" smtClean="0">
                <a:solidFill>
                  <a:srgbClr val="58595B"/>
                </a:solidFill>
                <a:latin typeface="Arial" panose="020B0604020202020204" pitchFamily="34" charset="0"/>
                <a:cs typeface="Arial" panose="020B0604020202020204" pitchFamily="34" charset="0"/>
              </a:rPr>
              <a:t>The pool of buyers for exceptional estates is small and difficult to reach. Your agent has inside access to these exclusive circles nationwide.</a:t>
            </a:r>
            <a:endParaRPr sz="1100" dirty="0">
              <a:latin typeface="Arial" panose="020B0604020202020204" pitchFamily="34" charset="0"/>
              <a:cs typeface="Arial" panose="020B0604020202020204" pitchFamily="34" charset="0"/>
            </a:endParaRPr>
          </a:p>
        </p:txBody>
      </p:sp>
      <p:sp>
        <p:nvSpPr>
          <p:cNvPr id="14" name="object 14"/>
          <p:cNvSpPr/>
          <p:nvPr/>
        </p:nvSpPr>
        <p:spPr>
          <a:xfrm>
            <a:off x="5132374" y="4599432"/>
            <a:ext cx="2640025" cy="3539451"/>
          </a:xfrm>
          <a:prstGeom prst="rect">
            <a:avLst/>
          </a:prstGeom>
          <a:blipFill>
            <a:blip r:embed="rId4" cstate="print"/>
            <a:stretch>
              <a:fillRect/>
            </a:stretch>
          </a:blipFill>
        </p:spPr>
        <p:txBody>
          <a:bodyPr wrap="square" lIns="0" tIns="0" rIns="0" bIns="0" rtlCol="0">
            <a:noAutofit/>
          </a:bodyPr>
          <a:lstStyle/>
          <a:p>
            <a:endParaRPr dirty="0"/>
          </a:p>
        </p:txBody>
      </p:sp>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t="50287" b="-49716"/>
          <a:stretch/>
        </p:blipFill>
        <p:spPr>
          <a:xfrm>
            <a:off x="5604522" y="9073055"/>
            <a:ext cx="1857159" cy="90914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00" y="0"/>
            <a:ext cx="931443" cy="1355852"/>
          </a:xfrm>
          <a:custGeom>
            <a:avLst/>
            <a:gdLst/>
            <a:ahLst/>
            <a:cxnLst/>
            <a:rect l="l" t="t" r="r" b="b"/>
            <a:pathLst>
              <a:path w="931443" h="1355852">
                <a:moveTo>
                  <a:pt x="0" y="1355852"/>
                </a:moveTo>
                <a:lnTo>
                  <a:pt x="931443" y="1355852"/>
                </a:lnTo>
                <a:lnTo>
                  <a:pt x="931443" y="0"/>
                </a:lnTo>
                <a:lnTo>
                  <a:pt x="0" y="0"/>
                </a:lnTo>
                <a:lnTo>
                  <a:pt x="0" y="1355852"/>
                </a:lnTo>
                <a:close/>
              </a:path>
            </a:pathLst>
          </a:custGeom>
          <a:solidFill>
            <a:srgbClr val="52144D"/>
          </a:solidFill>
        </p:spPr>
        <p:txBody>
          <a:bodyPr wrap="square" lIns="0" tIns="0" rIns="0" bIns="0" rtlCol="0">
            <a:noAutofit/>
          </a:bodyPr>
          <a:lstStyle/>
          <a:p>
            <a:endParaRPr dirty="0"/>
          </a:p>
        </p:txBody>
      </p:sp>
      <p:sp>
        <p:nvSpPr>
          <p:cNvPr id="3" name="object 3"/>
          <p:cNvSpPr txBox="1"/>
          <p:nvPr/>
        </p:nvSpPr>
        <p:spPr>
          <a:xfrm>
            <a:off x="1523491" y="619252"/>
            <a:ext cx="5563870" cy="556260"/>
          </a:xfrm>
          <a:prstGeom prst="rect">
            <a:avLst/>
          </a:prstGeom>
        </p:spPr>
        <p:txBody>
          <a:bodyPr vert="horz" wrap="square" lIns="0" tIns="0" rIns="0" bIns="0" rtlCol="0">
            <a:noAutofit/>
          </a:bodyPr>
          <a:lstStyle/>
          <a:p>
            <a:pPr marL="12700">
              <a:lnSpc>
                <a:spcPct val="100000"/>
              </a:lnSpc>
            </a:pPr>
            <a:r>
              <a:rPr sz="2400" dirty="0" smtClean="0">
                <a:solidFill>
                  <a:srgbClr val="52144D"/>
                </a:solidFill>
                <a:latin typeface="Georgia" panose="02040502050405020303" pitchFamily="18" charset="0"/>
                <a:cs typeface="ITC Eras Std Light"/>
              </a:rPr>
              <a:t>WORLDWIDE CONNECTIONS</a:t>
            </a:r>
            <a:endParaRPr sz="2400" dirty="0">
              <a:latin typeface="Georgia" panose="02040502050405020303" pitchFamily="18" charset="0"/>
              <a:cs typeface="ITC Eras Std Light"/>
            </a:endParaRPr>
          </a:p>
        </p:txBody>
      </p:sp>
      <p:sp>
        <p:nvSpPr>
          <p:cNvPr id="5" name="object 5"/>
          <p:cNvSpPr/>
          <p:nvPr/>
        </p:nvSpPr>
        <p:spPr>
          <a:xfrm>
            <a:off x="0" y="9820656"/>
            <a:ext cx="7772400" cy="237744"/>
          </a:xfrm>
          <a:custGeom>
            <a:avLst/>
            <a:gdLst/>
            <a:ahLst/>
            <a:cxnLst/>
            <a:rect l="l" t="t" r="r" b="b"/>
            <a:pathLst>
              <a:path w="7772400" h="237744">
                <a:moveTo>
                  <a:pt x="0" y="237744"/>
                </a:moveTo>
                <a:lnTo>
                  <a:pt x="7772400" y="237744"/>
                </a:lnTo>
                <a:lnTo>
                  <a:pt x="7772400" y="0"/>
                </a:lnTo>
                <a:lnTo>
                  <a:pt x="0" y="0"/>
                </a:lnTo>
                <a:lnTo>
                  <a:pt x="0" y="237744"/>
                </a:lnTo>
                <a:close/>
              </a:path>
            </a:pathLst>
          </a:custGeom>
          <a:solidFill>
            <a:srgbClr val="52144D"/>
          </a:solidFill>
        </p:spPr>
        <p:txBody>
          <a:bodyPr wrap="square" lIns="0" tIns="0" rIns="0" bIns="0" rtlCol="0">
            <a:noAutofit/>
          </a:bodyPr>
          <a:lstStyle/>
          <a:p>
            <a:endParaRPr dirty="0"/>
          </a:p>
        </p:txBody>
      </p:sp>
      <p:sp>
        <p:nvSpPr>
          <p:cNvPr id="6" name="object 6"/>
          <p:cNvSpPr/>
          <p:nvPr/>
        </p:nvSpPr>
        <p:spPr>
          <a:xfrm>
            <a:off x="583455" y="557240"/>
            <a:ext cx="680132" cy="679450"/>
          </a:xfrm>
          <a:prstGeom prst="rect">
            <a:avLst/>
          </a:prstGeom>
          <a:blipFill>
            <a:blip r:embed="rId2" cstate="print"/>
            <a:stretch>
              <a:fillRect/>
            </a:stretch>
          </a:blipFill>
        </p:spPr>
        <p:txBody>
          <a:bodyPr wrap="square" lIns="0" tIns="0" rIns="0" bIns="0" rtlCol="0">
            <a:noAutofit/>
          </a:bodyPr>
          <a:lstStyle/>
          <a:p>
            <a:endParaRPr dirty="0"/>
          </a:p>
        </p:txBody>
      </p:sp>
      <p:sp>
        <p:nvSpPr>
          <p:cNvPr id="7" name="object 7"/>
          <p:cNvSpPr/>
          <p:nvPr/>
        </p:nvSpPr>
        <p:spPr>
          <a:xfrm>
            <a:off x="5145087" y="2400300"/>
            <a:ext cx="2627312" cy="3569931"/>
          </a:xfrm>
          <a:prstGeom prst="rect">
            <a:avLst/>
          </a:prstGeom>
          <a:blipFill>
            <a:blip r:embed="rId3" cstate="print"/>
            <a:stretch>
              <a:fillRect/>
            </a:stretch>
          </a:blipFill>
        </p:spPr>
        <p:txBody>
          <a:bodyPr wrap="square" lIns="0" tIns="0" rIns="0" bIns="0" rtlCol="0">
            <a:noAutofit/>
          </a:bodyPr>
          <a:lstStyle/>
          <a:p>
            <a:endParaRPr dirty="0"/>
          </a:p>
        </p:txBody>
      </p:sp>
      <p:sp>
        <p:nvSpPr>
          <p:cNvPr id="8" name="object 8"/>
          <p:cNvSpPr/>
          <p:nvPr/>
        </p:nvSpPr>
        <p:spPr>
          <a:xfrm>
            <a:off x="461962" y="2405062"/>
            <a:ext cx="4214863" cy="0"/>
          </a:xfrm>
          <a:custGeom>
            <a:avLst/>
            <a:gdLst/>
            <a:ahLst/>
            <a:cxnLst/>
            <a:rect l="l" t="t" r="r" b="b"/>
            <a:pathLst>
              <a:path w="4214863">
                <a:moveTo>
                  <a:pt x="0" y="0"/>
                </a:moveTo>
                <a:lnTo>
                  <a:pt x="4214863" y="0"/>
                </a:lnTo>
              </a:path>
            </a:pathLst>
          </a:custGeom>
          <a:ln w="6350">
            <a:solidFill>
              <a:srgbClr val="58595B"/>
            </a:solidFill>
          </a:ln>
        </p:spPr>
        <p:txBody>
          <a:bodyPr wrap="square" lIns="0" tIns="0" rIns="0" bIns="0" rtlCol="0">
            <a:noAutofit/>
          </a:bodyPr>
          <a:lstStyle/>
          <a:p>
            <a:endParaRPr dirty="0"/>
          </a:p>
        </p:txBody>
      </p:sp>
      <p:sp>
        <p:nvSpPr>
          <p:cNvPr id="9" name="object 9"/>
          <p:cNvSpPr txBox="1"/>
          <p:nvPr/>
        </p:nvSpPr>
        <p:spPr>
          <a:xfrm>
            <a:off x="444500" y="2630619"/>
            <a:ext cx="4248150" cy="3167380"/>
          </a:xfrm>
          <a:prstGeom prst="rect">
            <a:avLst/>
          </a:prstGeom>
        </p:spPr>
        <p:txBody>
          <a:bodyPr vert="horz" wrap="square" lIns="0" tIns="0" rIns="0" bIns="0" rtlCol="0">
            <a:noAutofit/>
          </a:bodyPr>
          <a:lstStyle/>
          <a:p>
            <a:pPr marL="12700" marR="12700">
              <a:lnSpc>
                <a:spcPct val="128800"/>
              </a:lnSpc>
            </a:pPr>
            <a:r>
              <a:rPr sz="1100" b="1" dirty="0" smtClean="0">
                <a:solidFill>
                  <a:srgbClr val="52144D"/>
                </a:solidFill>
                <a:latin typeface="Arial" panose="020B0604020202020204" pitchFamily="34" charset="0"/>
                <a:cs typeface="Arial" panose="020B0604020202020204" pitchFamily="34" charset="0"/>
              </a:rPr>
              <a:t>Many real estate transactions involve corporate relocations. Your agent has many ways to expose your property to this huge pipeline of relocating buyers</a:t>
            </a:r>
            <a:endParaRPr sz="1100" dirty="0">
              <a:latin typeface="Arial" panose="020B0604020202020204" pitchFamily="34" charset="0"/>
              <a:cs typeface="Arial" panose="020B0604020202020204" pitchFamily="34" charset="0"/>
            </a:endParaRPr>
          </a:p>
          <a:p>
            <a:pPr>
              <a:lnSpc>
                <a:spcPts val="700"/>
              </a:lnSpc>
              <a:spcBef>
                <a:spcPts val="19"/>
              </a:spcBef>
            </a:pPr>
            <a:endParaRPr sz="700" dirty="0">
              <a:latin typeface="Arial" panose="020B0604020202020204" pitchFamily="34" charset="0"/>
              <a:cs typeface="Arial" panose="020B0604020202020204" pitchFamily="34" charset="0"/>
            </a:endParaRPr>
          </a:p>
          <a:p>
            <a:pPr marL="177800" marR="524510" indent="-165735">
              <a:lnSpc>
                <a:spcPct val="128800"/>
              </a:lnSpc>
              <a:buClr>
                <a:srgbClr val="58595B"/>
              </a:buClr>
              <a:buFont typeface="ITC Eras Std Book"/>
              <a:buChar char="•"/>
              <a:tabLst>
                <a:tab pos="177800" algn="l"/>
              </a:tabLst>
            </a:pPr>
            <a:r>
              <a:rPr sz="1100" dirty="0" smtClean="0">
                <a:solidFill>
                  <a:srgbClr val="58595B"/>
                </a:solidFill>
                <a:latin typeface="Arial" panose="020B0604020202020204" pitchFamily="34" charset="0"/>
                <a:cs typeface="Arial" panose="020B0604020202020204" pitchFamily="34" charset="0"/>
              </a:rPr>
              <a:t>The Berkshire Hathaway HomeServices California Properties agent network, generating over 100,000 referrals a year</a:t>
            </a:r>
            <a:endParaRPr sz="1100" dirty="0">
              <a:latin typeface="Arial" panose="020B0604020202020204" pitchFamily="34" charset="0"/>
              <a:cs typeface="Arial" panose="020B0604020202020204" pitchFamily="34" charset="0"/>
            </a:endParaRPr>
          </a:p>
          <a:p>
            <a:pPr>
              <a:lnSpc>
                <a:spcPts val="700"/>
              </a:lnSpc>
              <a:spcBef>
                <a:spcPts val="19"/>
              </a:spcBef>
              <a:buClr>
                <a:srgbClr val="58595B"/>
              </a:buClr>
              <a:buFont typeface="ITC Eras Std Book"/>
              <a:buChar char="•"/>
            </a:pPr>
            <a:endParaRPr sz="700" dirty="0">
              <a:latin typeface="Arial" panose="020B0604020202020204" pitchFamily="34" charset="0"/>
              <a:cs typeface="Arial" panose="020B0604020202020204" pitchFamily="34" charset="0"/>
            </a:endParaRPr>
          </a:p>
          <a:p>
            <a:pPr marL="177800" marR="330200" indent="-165735">
              <a:lnSpc>
                <a:spcPct val="128800"/>
              </a:lnSpc>
              <a:buClr>
                <a:srgbClr val="58595B"/>
              </a:buClr>
              <a:buFont typeface="ITC Eras Std Book"/>
              <a:buChar char="•"/>
              <a:tabLst>
                <a:tab pos="177800" algn="l"/>
              </a:tabLst>
            </a:pPr>
            <a:r>
              <a:rPr sz="1100" dirty="0" smtClean="0">
                <a:solidFill>
                  <a:srgbClr val="58595B"/>
                </a:solidFill>
                <a:latin typeface="Arial" panose="020B0604020202020204" pitchFamily="34" charset="0"/>
                <a:cs typeface="Arial" panose="020B0604020202020204" pitchFamily="34" charset="0"/>
              </a:rPr>
              <a:t>Berkshire Hathaway HomeServices California Properties Relocation, working with the employees and members of over 900 major organizations across North America</a:t>
            </a:r>
            <a:endParaRPr sz="1100" dirty="0">
              <a:latin typeface="Arial" panose="020B0604020202020204" pitchFamily="34" charset="0"/>
              <a:cs typeface="Arial" panose="020B0604020202020204" pitchFamily="34" charset="0"/>
            </a:endParaRPr>
          </a:p>
          <a:p>
            <a:pPr>
              <a:lnSpc>
                <a:spcPts val="700"/>
              </a:lnSpc>
              <a:spcBef>
                <a:spcPts val="19"/>
              </a:spcBef>
              <a:buClr>
                <a:srgbClr val="58595B"/>
              </a:buClr>
              <a:buFont typeface="ITC Eras Std Book"/>
              <a:buChar char="•"/>
            </a:pPr>
            <a:endParaRPr sz="700" dirty="0">
              <a:latin typeface="Arial" panose="020B0604020202020204" pitchFamily="34" charset="0"/>
              <a:cs typeface="Arial" panose="020B0604020202020204" pitchFamily="34" charset="0"/>
            </a:endParaRPr>
          </a:p>
          <a:p>
            <a:pPr marL="177800" marR="377190" indent="-165735">
              <a:lnSpc>
                <a:spcPct val="128800"/>
              </a:lnSpc>
              <a:buClr>
                <a:srgbClr val="58595B"/>
              </a:buClr>
              <a:buFont typeface="ITC Eras Std Book"/>
              <a:buChar char="•"/>
              <a:tabLst>
                <a:tab pos="177800" algn="l"/>
              </a:tabLst>
            </a:pPr>
            <a:r>
              <a:rPr sz="1100" dirty="0" smtClean="0">
                <a:solidFill>
                  <a:srgbClr val="58595B"/>
                </a:solidFill>
                <a:latin typeface="Arial" panose="020B0604020202020204" pitchFamily="34" charset="0"/>
                <a:cs typeface="Arial" panose="020B0604020202020204" pitchFamily="34" charset="0"/>
              </a:rPr>
              <a:t>Primary broker for highly successful worldwide relocation companies including Brookfield, SIRVA, AIReS, Weichert, Altair, Cartus, Graebel and many more</a:t>
            </a:r>
            <a:endParaRPr sz="1100" dirty="0">
              <a:latin typeface="Arial" panose="020B0604020202020204" pitchFamily="34" charset="0"/>
              <a:cs typeface="Arial" panose="020B0604020202020204" pitchFamily="34" charset="0"/>
            </a:endParaRPr>
          </a:p>
          <a:p>
            <a:pPr>
              <a:lnSpc>
                <a:spcPts val="550"/>
              </a:lnSpc>
              <a:spcBef>
                <a:spcPts val="5"/>
              </a:spcBef>
            </a:pPr>
            <a:endParaRPr sz="550" dirty="0">
              <a:latin typeface="Arial" panose="020B0604020202020204" pitchFamily="34" charset="0"/>
              <a:cs typeface="Arial" panose="020B0604020202020204" pitchFamily="34" charset="0"/>
            </a:endParaRPr>
          </a:p>
          <a:p>
            <a:pPr marL="12700" marR="12700" algn="just">
              <a:lnSpc>
                <a:spcPct val="128800"/>
              </a:lnSpc>
            </a:pPr>
            <a:r>
              <a:rPr sz="1100" dirty="0" smtClean="0">
                <a:solidFill>
                  <a:srgbClr val="58595B"/>
                </a:solidFill>
                <a:latin typeface="Arial" panose="020B0604020202020204" pitchFamily="34" charset="0"/>
                <a:cs typeface="Arial" panose="020B0604020202020204" pitchFamily="34" charset="0"/>
              </a:rPr>
              <a:t>Major corporations nationwide look to us for relocation assistance. This creates a rich source of highly motivated buyers for your home</a:t>
            </a:r>
            <a:endParaRPr sz="110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t="50287" b="-49716"/>
          <a:stretch/>
        </p:blipFill>
        <p:spPr>
          <a:xfrm>
            <a:off x="5604522" y="9073055"/>
            <a:ext cx="1857159" cy="90914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noAutofit/>
          </a:bodyPr>
          <a:lstStyle/>
          <a:p>
            <a:pPr marL="1139190">
              <a:lnSpc>
                <a:spcPts val="4185"/>
              </a:lnSpc>
            </a:pPr>
            <a:r>
              <a:rPr sz="2400" dirty="0" smtClean="0">
                <a:solidFill>
                  <a:srgbClr val="52144D"/>
                </a:solidFill>
                <a:latin typeface="Georgia" panose="02040502050405020303" pitchFamily="18" charset="0"/>
                <a:cs typeface="ITC Eras Std Light"/>
              </a:rPr>
              <a:t>THE CHARITABLE FOUNDATION</a:t>
            </a:r>
            <a:endParaRPr sz="2400" dirty="0">
              <a:latin typeface="Georgia" panose="02040502050405020303" pitchFamily="18" charset="0"/>
              <a:cs typeface="ITC Eras Std Light"/>
            </a:endParaRPr>
          </a:p>
          <a:p>
            <a:pPr marL="1139190">
              <a:lnSpc>
                <a:spcPts val="1555"/>
              </a:lnSpc>
            </a:pPr>
            <a:r>
              <a:rPr sz="1600" dirty="0" smtClean="0">
                <a:solidFill>
                  <a:srgbClr val="52144D"/>
                </a:solidFill>
                <a:latin typeface="Georgia" panose="02040502050405020303" pitchFamily="18" charset="0"/>
                <a:cs typeface="ITC Eras Std Medium"/>
              </a:rPr>
              <a:t>Agent Community Outreach</a:t>
            </a:r>
            <a:endParaRPr sz="1600" dirty="0">
              <a:latin typeface="Georgia" panose="02040502050405020303" pitchFamily="18" charset="0"/>
              <a:cs typeface="ITC Eras Std Medium"/>
            </a:endParaRPr>
          </a:p>
        </p:txBody>
      </p:sp>
      <p:sp>
        <p:nvSpPr>
          <p:cNvPr id="4" name="object 4"/>
          <p:cNvSpPr txBox="1"/>
          <p:nvPr/>
        </p:nvSpPr>
        <p:spPr>
          <a:xfrm>
            <a:off x="446087" y="2017970"/>
            <a:ext cx="7173913" cy="970915"/>
          </a:xfrm>
          <a:prstGeom prst="rect">
            <a:avLst/>
          </a:prstGeom>
        </p:spPr>
        <p:txBody>
          <a:bodyPr vert="horz" wrap="square" lIns="0" tIns="0" rIns="0" bIns="0" rtlCol="0">
            <a:noAutofit/>
          </a:bodyPr>
          <a:lstStyle/>
          <a:p>
            <a:pPr marL="12700" marR="12700">
              <a:lnSpc>
                <a:spcPct val="128800"/>
              </a:lnSpc>
            </a:pPr>
            <a:r>
              <a:rPr sz="1100" dirty="0" smtClean="0">
                <a:solidFill>
                  <a:srgbClr val="58595B"/>
                </a:solidFill>
                <a:latin typeface="Arial" panose="020B0604020202020204" pitchFamily="34" charset="0"/>
                <a:cs typeface="Arial" panose="020B0604020202020204" pitchFamily="34" charset="0"/>
              </a:rPr>
              <a:t>At  Berkshire  Hathaway  HomeServices  California  Properties,  we  know  our  clients  are  investing  not  only  in homes,  but  in  the  quality  of  life  that  surrounds  them.  That’s  why  we  contribute  part  of  every  commission  to The Charitable Foundation.</a:t>
            </a:r>
            <a:endParaRPr sz="1100" dirty="0">
              <a:latin typeface="Arial" panose="020B0604020202020204" pitchFamily="34" charset="0"/>
              <a:cs typeface="Arial" panose="020B0604020202020204" pitchFamily="34" charset="0"/>
            </a:endParaRPr>
          </a:p>
          <a:p>
            <a:pPr>
              <a:lnSpc>
                <a:spcPts val="1100"/>
              </a:lnSpc>
              <a:spcBef>
                <a:spcPts val="0"/>
              </a:spcBef>
            </a:pPr>
            <a:endParaRPr sz="1100" dirty="0">
              <a:latin typeface="Arial" panose="020B0604020202020204" pitchFamily="34" charset="0"/>
              <a:cs typeface="Arial" panose="020B0604020202020204" pitchFamily="34" charset="0"/>
            </a:endParaRPr>
          </a:p>
          <a:p>
            <a:pPr marL="12700" marR="1452880">
              <a:lnSpc>
                <a:spcPct val="100000"/>
              </a:lnSpc>
            </a:pPr>
            <a:r>
              <a:rPr sz="1100" dirty="0" smtClean="0">
                <a:solidFill>
                  <a:srgbClr val="58595B"/>
                </a:solidFill>
                <a:latin typeface="Arial" panose="020B0604020202020204" pitchFamily="34" charset="0"/>
                <a:cs typeface="Arial" panose="020B0604020202020204" pitchFamily="34" charset="0"/>
              </a:rPr>
              <a:t>For a list of our beneficiaries, or to request grant funds, visit</a:t>
            </a:r>
            <a:r>
              <a:rPr lang="en-US" sz="1100" dirty="0" smtClean="0">
                <a:solidFill>
                  <a:srgbClr val="58595B"/>
                </a:solidFill>
                <a:latin typeface="Arial" panose="020B0604020202020204" pitchFamily="34" charset="0"/>
                <a:cs typeface="Arial" panose="020B0604020202020204" pitchFamily="34" charset="0"/>
              </a:rPr>
              <a:t> f</a:t>
            </a:r>
            <a:r>
              <a:rPr sz="1100" dirty="0" smtClean="0">
                <a:solidFill>
                  <a:srgbClr val="58595B"/>
                </a:solidFill>
                <a:latin typeface="Arial" panose="020B0604020202020204" pitchFamily="34" charset="0"/>
                <a:cs typeface="Arial" panose="020B0604020202020204" pitchFamily="34" charset="0"/>
              </a:rPr>
              <a:t>oundation.bhhscalifornia.com.</a:t>
            </a:r>
            <a:endParaRPr sz="1100" dirty="0">
              <a:latin typeface="Arial" panose="020B0604020202020204" pitchFamily="34" charset="0"/>
              <a:cs typeface="Arial" panose="020B0604020202020204" pitchFamily="34" charset="0"/>
            </a:endParaRPr>
          </a:p>
        </p:txBody>
      </p:sp>
      <p:sp>
        <p:nvSpPr>
          <p:cNvPr id="5" name="object 5"/>
          <p:cNvSpPr/>
          <p:nvPr/>
        </p:nvSpPr>
        <p:spPr>
          <a:xfrm>
            <a:off x="461962" y="3208869"/>
            <a:ext cx="6901586" cy="0"/>
          </a:xfrm>
          <a:custGeom>
            <a:avLst/>
            <a:gdLst/>
            <a:ahLst/>
            <a:cxnLst/>
            <a:rect l="l" t="t" r="r" b="b"/>
            <a:pathLst>
              <a:path w="6901586">
                <a:moveTo>
                  <a:pt x="0" y="0"/>
                </a:moveTo>
                <a:lnTo>
                  <a:pt x="6901586" y="0"/>
                </a:lnTo>
              </a:path>
            </a:pathLst>
          </a:custGeom>
          <a:ln w="6350">
            <a:solidFill>
              <a:srgbClr val="58595B"/>
            </a:solidFill>
          </a:ln>
        </p:spPr>
        <p:txBody>
          <a:bodyPr wrap="square" lIns="0" tIns="0" rIns="0" bIns="0" rtlCol="0">
            <a:noAutofit/>
          </a:bodyPr>
          <a:lstStyle/>
          <a:p>
            <a:endParaRPr dirty="0"/>
          </a:p>
        </p:txBody>
      </p:sp>
      <p:sp>
        <p:nvSpPr>
          <p:cNvPr id="6" name="object 6"/>
          <p:cNvSpPr txBox="1"/>
          <p:nvPr/>
        </p:nvSpPr>
        <p:spPr>
          <a:xfrm>
            <a:off x="1701948" y="6757961"/>
            <a:ext cx="1169670" cy="152400"/>
          </a:xfrm>
          <a:prstGeom prst="rect">
            <a:avLst/>
          </a:prstGeom>
        </p:spPr>
        <p:txBody>
          <a:bodyPr vert="horz" wrap="square" lIns="0" tIns="0" rIns="0" bIns="0" rtlCol="0">
            <a:noAutofit/>
          </a:bodyPr>
          <a:lstStyle/>
          <a:p>
            <a:pPr marL="12700" algn="ctr">
              <a:lnSpc>
                <a:spcPct val="100000"/>
              </a:lnSpc>
            </a:pPr>
            <a:r>
              <a:rPr sz="900" dirty="0" smtClean="0">
                <a:solidFill>
                  <a:srgbClr val="58595B"/>
                </a:solidFill>
                <a:latin typeface="Arial" panose="020B0604020202020204" pitchFamily="34" charset="0"/>
                <a:cs typeface="Arial" panose="020B0604020202020204" pitchFamily="34" charset="0"/>
              </a:rPr>
              <a:t>Guide Dogs of America</a:t>
            </a:r>
            <a:endParaRPr sz="900" dirty="0">
              <a:latin typeface="Arial" panose="020B0604020202020204" pitchFamily="34" charset="0"/>
              <a:cs typeface="Arial" panose="020B0604020202020204" pitchFamily="34" charset="0"/>
            </a:endParaRPr>
          </a:p>
        </p:txBody>
      </p:sp>
      <p:sp>
        <p:nvSpPr>
          <p:cNvPr id="7" name="object 7"/>
          <p:cNvSpPr txBox="1"/>
          <p:nvPr/>
        </p:nvSpPr>
        <p:spPr>
          <a:xfrm>
            <a:off x="4616401" y="4923358"/>
            <a:ext cx="1509395" cy="152400"/>
          </a:xfrm>
          <a:prstGeom prst="rect">
            <a:avLst/>
          </a:prstGeom>
        </p:spPr>
        <p:txBody>
          <a:bodyPr vert="horz" wrap="square" lIns="0" tIns="0" rIns="0" bIns="0" rtlCol="0">
            <a:noAutofit/>
          </a:bodyPr>
          <a:lstStyle/>
          <a:p>
            <a:pPr marL="12700" algn="ctr">
              <a:lnSpc>
                <a:spcPct val="100000"/>
              </a:lnSpc>
            </a:pPr>
            <a:r>
              <a:rPr sz="900" dirty="0" smtClean="0">
                <a:solidFill>
                  <a:srgbClr val="58595B"/>
                </a:solidFill>
                <a:latin typeface="Arial" panose="020B0604020202020204" pitchFamily="34" charset="0"/>
                <a:cs typeface="Arial" panose="020B0604020202020204" pitchFamily="34" charset="0"/>
              </a:rPr>
              <a:t>The Sunshine Kids Foundation</a:t>
            </a:r>
            <a:endParaRPr sz="900" dirty="0">
              <a:latin typeface="Arial" panose="020B0604020202020204" pitchFamily="34" charset="0"/>
              <a:cs typeface="Arial" panose="020B0604020202020204" pitchFamily="34" charset="0"/>
            </a:endParaRPr>
          </a:p>
        </p:txBody>
      </p:sp>
      <p:sp>
        <p:nvSpPr>
          <p:cNvPr id="8" name="object 8"/>
          <p:cNvSpPr txBox="1"/>
          <p:nvPr/>
        </p:nvSpPr>
        <p:spPr>
          <a:xfrm>
            <a:off x="4631089" y="6755355"/>
            <a:ext cx="1480185" cy="294640"/>
          </a:xfrm>
          <a:prstGeom prst="rect">
            <a:avLst/>
          </a:prstGeom>
        </p:spPr>
        <p:txBody>
          <a:bodyPr vert="horz" wrap="square" lIns="0" tIns="0" rIns="0" bIns="0" rtlCol="0">
            <a:noAutofit/>
          </a:bodyPr>
          <a:lstStyle/>
          <a:p>
            <a:pPr marL="12700" algn="ctr">
              <a:lnSpc>
                <a:spcPct val="100000"/>
              </a:lnSpc>
            </a:pPr>
            <a:r>
              <a:rPr lang="en-US" sz="900" spc="-80" dirty="0">
                <a:solidFill>
                  <a:srgbClr val="58595B"/>
                </a:solidFill>
                <a:latin typeface="Arial" panose="020B0604020202020204" pitchFamily="34" charset="0"/>
                <a:cs typeface="Arial" panose="020B0604020202020204" pitchFamily="34" charset="0"/>
              </a:rPr>
              <a:t>Aliso Viejo community</a:t>
            </a:r>
            <a:endParaRPr lang="en-US" sz="900" dirty="0">
              <a:latin typeface="Arial" panose="020B0604020202020204" pitchFamily="34" charset="0"/>
              <a:cs typeface="Arial" panose="020B0604020202020204" pitchFamily="34" charset="0"/>
            </a:endParaRPr>
          </a:p>
        </p:txBody>
      </p:sp>
      <p:sp>
        <p:nvSpPr>
          <p:cNvPr id="9" name="object 9"/>
          <p:cNvSpPr/>
          <p:nvPr/>
        </p:nvSpPr>
        <p:spPr>
          <a:xfrm>
            <a:off x="1423987" y="5280914"/>
            <a:ext cx="1725218" cy="1399184"/>
          </a:xfrm>
          <a:custGeom>
            <a:avLst/>
            <a:gdLst/>
            <a:ahLst/>
            <a:cxnLst/>
            <a:rect l="l" t="t" r="r" b="b"/>
            <a:pathLst>
              <a:path w="1725218" h="1399184">
                <a:moveTo>
                  <a:pt x="0" y="1399184"/>
                </a:moveTo>
                <a:lnTo>
                  <a:pt x="1725218" y="1399184"/>
                </a:lnTo>
                <a:lnTo>
                  <a:pt x="1725218" y="0"/>
                </a:lnTo>
                <a:lnTo>
                  <a:pt x="0" y="0"/>
                </a:lnTo>
                <a:lnTo>
                  <a:pt x="0" y="1399184"/>
                </a:lnTo>
                <a:close/>
              </a:path>
            </a:pathLst>
          </a:custGeom>
          <a:solidFill>
            <a:srgbClr val="E6E7E8"/>
          </a:solidFill>
        </p:spPr>
        <p:txBody>
          <a:bodyPr wrap="square" lIns="0" tIns="0" rIns="0" bIns="0" rtlCol="0">
            <a:noAutofit/>
          </a:bodyPr>
          <a:lstStyle/>
          <a:p>
            <a:endParaRPr dirty="0"/>
          </a:p>
        </p:txBody>
      </p:sp>
      <p:sp>
        <p:nvSpPr>
          <p:cNvPr id="10" name="object 10"/>
          <p:cNvSpPr/>
          <p:nvPr/>
        </p:nvSpPr>
        <p:spPr>
          <a:xfrm>
            <a:off x="1423987" y="5280914"/>
            <a:ext cx="1725215" cy="1399184"/>
          </a:xfrm>
          <a:prstGeom prst="rect">
            <a:avLst/>
          </a:prstGeom>
          <a:blipFill>
            <a:blip r:embed="rId2" cstate="print"/>
            <a:stretch>
              <a:fillRect/>
            </a:stretch>
          </a:blipFill>
        </p:spPr>
        <p:txBody>
          <a:bodyPr wrap="square" lIns="0" tIns="0" rIns="0" bIns="0" rtlCol="0">
            <a:noAutofit/>
          </a:bodyPr>
          <a:lstStyle/>
          <a:p>
            <a:endParaRPr dirty="0"/>
          </a:p>
        </p:txBody>
      </p:sp>
      <p:sp>
        <p:nvSpPr>
          <p:cNvPr id="11" name="object 11"/>
          <p:cNvSpPr/>
          <p:nvPr/>
        </p:nvSpPr>
        <p:spPr>
          <a:xfrm>
            <a:off x="4508284" y="3454565"/>
            <a:ext cx="1725218" cy="1399184"/>
          </a:xfrm>
          <a:prstGeom prst="rect">
            <a:avLst/>
          </a:prstGeom>
          <a:blipFill>
            <a:blip r:embed="rId3" cstate="print"/>
            <a:stretch>
              <a:fillRect/>
            </a:stretch>
          </a:blipFill>
        </p:spPr>
        <p:txBody>
          <a:bodyPr wrap="square" lIns="0" tIns="0" rIns="0" bIns="0" rtlCol="0">
            <a:noAutofit/>
          </a:bodyPr>
          <a:lstStyle/>
          <a:p>
            <a:endParaRPr dirty="0"/>
          </a:p>
        </p:txBody>
      </p:sp>
      <p:sp>
        <p:nvSpPr>
          <p:cNvPr id="12" name="object 12"/>
          <p:cNvSpPr/>
          <p:nvPr/>
        </p:nvSpPr>
        <p:spPr>
          <a:xfrm>
            <a:off x="4508290" y="5280914"/>
            <a:ext cx="1725212" cy="1399184"/>
          </a:xfrm>
          <a:prstGeom prst="rect">
            <a:avLst/>
          </a:prstGeom>
          <a:blipFill>
            <a:blip r:embed="rId4" cstate="print"/>
            <a:stretch>
              <a:fillRect/>
            </a:stretch>
          </a:blipFill>
        </p:spPr>
        <p:txBody>
          <a:bodyPr wrap="square" lIns="0" tIns="0" rIns="0" bIns="0" rtlCol="0">
            <a:noAutofit/>
          </a:bodyPr>
          <a:lstStyle/>
          <a:p>
            <a:endParaRPr dirty="0"/>
          </a:p>
        </p:txBody>
      </p:sp>
      <p:sp>
        <p:nvSpPr>
          <p:cNvPr id="13" name="object 13"/>
          <p:cNvSpPr txBox="1"/>
          <p:nvPr/>
        </p:nvSpPr>
        <p:spPr>
          <a:xfrm>
            <a:off x="446087" y="7428938"/>
            <a:ext cx="6934834" cy="663575"/>
          </a:xfrm>
          <a:prstGeom prst="rect">
            <a:avLst/>
          </a:prstGeom>
        </p:spPr>
        <p:txBody>
          <a:bodyPr vert="horz" wrap="square" lIns="0" tIns="0" rIns="0" bIns="0" rtlCol="0">
            <a:noAutofit/>
          </a:bodyPr>
          <a:lstStyle/>
          <a:p>
            <a:pPr marL="12700" marR="12700" algn="just">
              <a:lnSpc>
                <a:spcPct val="128800"/>
              </a:lnSpc>
            </a:pPr>
            <a:r>
              <a:rPr sz="1100" dirty="0" smtClean="0">
                <a:solidFill>
                  <a:srgbClr val="58595B"/>
                </a:solidFill>
                <a:latin typeface="Arial" panose="020B0604020202020204" pitchFamily="34" charset="0"/>
                <a:cs typeface="Arial" panose="020B0604020202020204" pitchFamily="34" charset="0"/>
              </a:rPr>
              <a:t>Since its inception, our foundation has provided hundreds of grants totaling some $4 million to local organizations that promote health, education, community and environment. We also actively volunteer our own time and talents to the causes we support.</a:t>
            </a:r>
            <a:endParaRPr sz="1100" dirty="0">
              <a:latin typeface="Arial" panose="020B0604020202020204" pitchFamily="34" charset="0"/>
              <a:cs typeface="Arial" panose="020B0604020202020204" pitchFamily="34" charset="0"/>
            </a:endParaRPr>
          </a:p>
        </p:txBody>
      </p:sp>
      <p:sp>
        <p:nvSpPr>
          <p:cNvPr id="14" name="object 14"/>
          <p:cNvSpPr txBox="1"/>
          <p:nvPr/>
        </p:nvSpPr>
        <p:spPr>
          <a:xfrm>
            <a:off x="1701948" y="4923358"/>
            <a:ext cx="946963" cy="166032"/>
          </a:xfrm>
          <a:prstGeom prst="rect">
            <a:avLst/>
          </a:prstGeom>
        </p:spPr>
        <p:txBody>
          <a:bodyPr vert="horz" wrap="square" lIns="0" tIns="0" rIns="0" bIns="0" rtlCol="0">
            <a:noAutofit/>
          </a:bodyPr>
          <a:lstStyle/>
          <a:p>
            <a:pPr marL="12700" algn="ctr">
              <a:lnSpc>
                <a:spcPct val="100000"/>
              </a:lnSpc>
            </a:pPr>
            <a:r>
              <a:rPr lang="en-US" sz="900" spc="-80" dirty="0" smtClean="0">
                <a:solidFill>
                  <a:srgbClr val="58595B"/>
                </a:solidFill>
                <a:latin typeface="Arial" panose="020B0604020202020204" pitchFamily="34" charset="0"/>
                <a:cs typeface="Arial" panose="020B0604020202020204" pitchFamily="34" charset="0"/>
              </a:rPr>
              <a:t>Aliso Viejo community</a:t>
            </a:r>
            <a:endParaRPr sz="900" dirty="0">
              <a:latin typeface="Arial" panose="020B0604020202020204" pitchFamily="34" charset="0"/>
              <a:cs typeface="Arial" panose="020B0604020202020204" pitchFamily="34" charset="0"/>
            </a:endParaRPr>
          </a:p>
        </p:txBody>
      </p:sp>
      <p:sp>
        <p:nvSpPr>
          <p:cNvPr id="15" name="object 15"/>
          <p:cNvSpPr/>
          <p:nvPr/>
        </p:nvSpPr>
        <p:spPr>
          <a:xfrm>
            <a:off x="1404988" y="3454590"/>
            <a:ext cx="1725218" cy="1399158"/>
          </a:xfrm>
          <a:prstGeom prst="rect">
            <a:avLst/>
          </a:prstGeom>
          <a:blipFill>
            <a:blip r:embed="rId5" cstate="print"/>
            <a:stretch>
              <a:fillRect/>
            </a:stretch>
          </a:blipFill>
        </p:spPr>
        <p:txBody>
          <a:bodyPr wrap="square" lIns="0" tIns="0" rIns="0" bIns="0" rtlCol="0">
            <a:noAutofit/>
          </a:bodyPr>
          <a:lstStyle/>
          <a:p>
            <a:endParaRPr dirty="0"/>
          </a:p>
        </p:txBody>
      </p:sp>
      <p:sp>
        <p:nvSpPr>
          <p:cNvPr id="16" name="object 16"/>
          <p:cNvSpPr/>
          <p:nvPr/>
        </p:nvSpPr>
        <p:spPr>
          <a:xfrm>
            <a:off x="461962" y="7251693"/>
            <a:ext cx="6901586" cy="0"/>
          </a:xfrm>
          <a:custGeom>
            <a:avLst/>
            <a:gdLst/>
            <a:ahLst/>
            <a:cxnLst/>
            <a:rect l="l" t="t" r="r" b="b"/>
            <a:pathLst>
              <a:path w="6901586">
                <a:moveTo>
                  <a:pt x="0" y="0"/>
                </a:moveTo>
                <a:lnTo>
                  <a:pt x="6901586" y="0"/>
                </a:lnTo>
              </a:path>
            </a:pathLst>
          </a:custGeom>
          <a:ln w="6350">
            <a:solidFill>
              <a:srgbClr val="58595B"/>
            </a:solidFill>
          </a:ln>
        </p:spPr>
        <p:txBody>
          <a:bodyPr wrap="square" lIns="0" tIns="0" rIns="0" bIns="0" rtlCol="0">
            <a:noAutofit/>
          </a:bodyPr>
          <a:lstStyle/>
          <a:p>
            <a:endParaRPr dirty="0"/>
          </a:p>
        </p:txBody>
      </p:sp>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t="50287" b="-49716"/>
          <a:stretch/>
        </p:blipFill>
        <p:spPr>
          <a:xfrm>
            <a:off x="5604522" y="9073055"/>
            <a:ext cx="1857159" cy="909145"/>
          </a:xfrm>
          <a:prstGeom prst="rect">
            <a:avLst/>
          </a:prstGeom>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t="4228" b="13994"/>
          <a:stretch/>
        </p:blipFill>
        <p:spPr>
          <a:xfrm>
            <a:off x="1404989" y="3429000"/>
            <a:ext cx="1735786" cy="1414670"/>
          </a:xfrm>
          <a:prstGeom prst="rect">
            <a:avLst/>
          </a:prstGeom>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t="2961" b="16317"/>
          <a:stretch/>
        </p:blipFill>
        <p:spPr>
          <a:xfrm>
            <a:off x="4178694" y="5257800"/>
            <a:ext cx="2084108" cy="1447799"/>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5"/>
          <p:cNvSpPr>
            <a:spLocks noGrp="1" noChangeArrowheads="1"/>
          </p:cNvSpPr>
          <p:nvPr>
            <p:ph idx="1"/>
          </p:nvPr>
        </p:nvSpPr>
        <p:spPr bwMode="auto">
          <a:xfrm>
            <a:off x="685800" y="1722438"/>
            <a:ext cx="6629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a:lnSpc>
                <a:spcPct val="130000"/>
              </a:lnSpc>
              <a:spcBef>
                <a:spcPct val="0"/>
              </a:spcBef>
              <a:spcAft>
                <a:spcPts val="900"/>
              </a:spcAft>
            </a:pPr>
            <a:r>
              <a:rPr lang="en-US" altLang="en-US" sz="1500" b="1" dirty="0" smtClean="0">
                <a:latin typeface="District Light" charset="0"/>
                <a:ea typeface="ＭＳ Ｐゴシック" panose="020B0600070205080204" pitchFamily="34" charset="-128"/>
              </a:rPr>
              <a:t>I commit that I will:</a:t>
            </a:r>
          </a:p>
          <a:p>
            <a:pPr>
              <a:lnSpc>
                <a:spcPct val="130000"/>
              </a:lnSpc>
              <a:spcBef>
                <a:spcPct val="0"/>
              </a:spcBef>
              <a:spcAft>
                <a:spcPts val="900"/>
              </a:spcAft>
              <a:buClr>
                <a:srgbClr val="F2E8C6"/>
              </a:buClr>
              <a:buSzPct val="75000"/>
              <a:buFont typeface="Wingdings" panose="05000000000000000000" pitchFamily="2" charset="2"/>
              <a:buChar char="u"/>
            </a:pPr>
            <a:r>
              <a:rPr lang="en-US" altLang="en-US" sz="1500" dirty="0" smtClean="0">
                <a:latin typeface="District Light" charset="0"/>
                <a:ea typeface="ＭＳ Ｐゴシック" panose="020B0600070205080204" pitchFamily="34" charset="-128"/>
              </a:rPr>
              <a:t>Communicate with </a:t>
            </a:r>
            <a:r>
              <a:rPr lang="en-US" altLang="en-US" sz="1500" b="1" dirty="0" smtClean="0">
                <a:latin typeface="District Light" charset="0"/>
                <a:ea typeface="ＭＳ Ｐゴシック" panose="020B0600070205080204" pitchFamily="34" charset="-128"/>
              </a:rPr>
              <a:t>you</a:t>
            </a:r>
            <a:r>
              <a:rPr lang="en-US" altLang="en-US" sz="1500" dirty="0" smtClean="0">
                <a:latin typeface="District Light" charset="0"/>
                <a:ea typeface="ＭＳ Ｐゴシック" panose="020B0600070205080204" pitchFamily="34" charset="-128"/>
              </a:rPr>
              <a:t> in a timely and efficient manner.</a:t>
            </a:r>
          </a:p>
          <a:p>
            <a:pPr>
              <a:lnSpc>
                <a:spcPct val="130000"/>
              </a:lnSpc>
              <a:spcBef>
                <a:spcPct val="0"/>
              </a:spcBef>
              <a:spcAft>
                <a:spcPts val="900"/>
              </a:spcAft>
              <a:buClr>
                <a:srgbClr val="F2E8C6"/>
              </a:buClr>
              <a:buSzPct val="75000"/>
              <a:buFont typeface="Wingdings" panose="05000000000000000000" pitchFamily="2" charset="2"/>
              <a:buChar char="u"/>
            </a:pPr>
            <a:r>
              <a:rPr lang="en-US" altLang="en-US" sz="1500" dirty="0" smtClean="0">
                <a:latin typeface="District Light" charset="0"/>
                <a:ea typeface="ＭＳ Ｐゴシック" panose="020B0600070205080204" pitchFamily="34" charset="-128"/>
              </a:rPr>
              <a:t> Identify </a:t>
            </a:r>
            <a:r>
              <a:rPr lang="en-US" altLang="en-US" sz="1500" b="1" dirty="0" smtClean="0">
                <a:latin typeface="District Light" charset="0"/>
                <a:ea typeface="ＭＳ Ｐゴシック" panose="020B0600070205080204" pitchFamily="34" charset="-128"/>
              </a:rPr>
              <a:t>your</a:t>
            </a:r>
            <a:r>
              <a:rPr lang="en-US" altLang="en-US" sz="1500" dirty="0" smtClean="0">
                <a:latin typeface="District Light" charset="0"/>
                <a:ea typeface="ＭＳ Ｐゴシック" panose="020B0600070205080204" pitchFamily="34" charset="-128"/>
              </a:rPr>
              <a:t> needs.</a:t>
            </a:r>
          </a:p>
          <a:p>
            <a:pPr>
              <a:lnSpc>
                <a:spcPct val="130000"/>
              </a:lnSpc>
              <a:spcBef>
                <a:spcPct val="0"/>
              </a:spcBef>
              <a:spcAft>
                <a:spcPts val="900"/>
              </a:spcAft>
              <a:buClr>
                <a:srgbClr val="F2E8C6"/>
              </a:buClr>
              <a:buSzPct val="75000"/>
              <a:buFont typeface="Wingdings" panose="05000000000000000000" pitchFamily="2" charset="2"/>
              <a:buChar char="u"/>
            </a:pPr>
            <a:r>
              <a:rPr lang="en-US" altLang="en-US" sz="1500" dirty="0" smtClean="0">
                <a:latin typeface="District Light" charset="0"/>
                <a:ea typeface="ＭＳ Ｐゴシック" panose="020B0600070205080204" pitchFamily="34" charset="-128"/>
              </a:rPr>
              <a:t> Develop and implement an effective Marketing Plan for </a:t>
            </a:r>
            <a:r>
              <a:rPr lang="en-US" altLang="en-US" sz="1500" b="1" dirty="0" smtClean="0">
                <a:latin typeface="District Light" charset="0"/>
                <a:ea typeface="ＭＳ Ｐゴシック" panose="020B0600070205080204" pitchFamily="34" charset="-128"/>
              </a:rPr>
              <a:t>your</a:t>
            </a:r>
            <a:r>
              <a:rPr lang="en-US" altLang="en-US" sz="1500" dirty="0" smtClean="0">
                <a:latin typeface="District Light" charset="0"/>
                <a:ea typeface="ＭＳ Ｐゴシック" panose="020B0600070205080204" pitchFamily="34" charset="-128"/>
              </a:rPr>
              <a:t> property.</a:t>
            </a:r>
          </a:p>
          <a:p>
            <a:pPr>
              <a:lnSpc>
                <a:spcPct val="130000"/>
              </a:lnSpc>
              <a:spcBef>
                <a:spcPct val="0"/>
              </a:spcBef>
              <a:spcAft>
                <a:spcPts val="900"/>
              </a:spcAft>
              <a:buClr>
                <a:srgbClr val="F2E8C6"/>
              </a:buClr>
              <a:buSzPct val="75000"/>
              <a:buFont typeface="Wingdings" panose="05000000000000000000" pitchFamily="2" charset="2"/>
              <a:buChar char="u"/>
            </a:pPr>
            <a:r>
              <a:rPr lang="en-US" altLang="en-US" sz="1500" dirty="0" smtClean="0">
                <a:latin typeface="District Light" charset="0"/>
                <a:ea typeface="ＭＳ Ｐゴシック" panose="020B0600070205080204" pitchFamily="34" charset="-128"/>
              </a:rPr>
              <a:t> Help </a:t>
            </a:r>
            <a:r>
              <a:rPr lang="en-US" altLang="en-US" sz="1500" b="1" dirty="0" smtClean="0">
                <a:latin typeface="District Light" charset="0"/>
                <a:ea typeface="ＭＳ Ｐゴシック" panose="020B0600070205080204" pitchFamily="34" charset="-128"/>
              </a:rPr>
              <a:t>you</a:t>
            </a:r>
            <a:r>
              <a:rPr lang="en-US" altLang="en-US" sz="1500" dirty="0" smtClean="0">
                <a:latin typeface="District Light" charset="0"/>
                <a:ea typeface="ＭＳ Ｐゴシック" panose="020B0600070205080204" pitchFamily="34" charset="-128"/>
              </a:rPr>
              <a:t> determine an effective pricing strategy.</a:t>
            </a:r>
          </a:p>
          <a:p>
            <a:pPr>
              <a:lnSpc>
                <a:spcPct val="130000"/>
              </a:lnSpc>
              <a:spcBef>
                <a:spcPct val="0"/>
              </a:spcBef>
              <a:spcAft>
                <a:spcPts val="900"/>
              </a:spcAft>
              <a:buClr>
                <a:srgbClr val="F2E8C6"/>
              </a:buClr>
              <a:buSzPct val="75000"/>
              <a:buFont typeface="Wingdings" panose="05000000000000000000" pitchFamily="2" charset="2"/>
              <a:buChar char="u"/>
            </a:pPr>
            <a:r>
              <a:rPr lang="en-US" altLang="en-US" sz="1500" dirty="0" smtClean="0">
                <a:latin typeface="District Light" charset="0"/>
                <a:ea typeface="ＭＳ Ｐゴシック" panose="020B0600070205080204" pitchFamily="34" charset="-128"/>
              </a:rPr>
              <a:t> Recommend steps to prepare </a:t>
            </a:r>
            <a:r>
              <a:rPr lang="en-US" altLang="en-US" sz="1500" b="1" dirty="0" smtClean="0">
                <a:latin typeface="District Light" charset="0"/>
                <a:ea typeface="ＭＳ Ｐゴシック" panose="020B0600070205080204" pitchFamily="34" charset="-128"/>
              </a:rPr>
              <a:t>your</a:t>
            </a:r>
            <a:r>
              <a:rPr lang="en-US" altLang="en-US" sz="1500" dirty="0" smtClean="0">
                <a:latin typeface="District Light" charset="0"/>
                <a:ea typeface="ＭＳ Ｐゴシック" panose="020B0600070205080204" pitchFamily="34" charset="-128"/>
              </a:rPr>
              <a:t> property for market.</a:t>
            </a:r>
          </a:p>
          <a:p>
            <a:pPr>
              <a:lnSpc>
                <a:spcPct val="130000"/>
              </a:lnSpc>
              <a:spcBef>
                <a:spcPct val="0"/>
              </a:spcBef>
              <a:spcAft>
                <a:spcPts val="900"/>
              </a:spcAft>
              <a:buClr>
                <a:srgbClr val="F2E8C6"/>
              </a:buClr>
              <a:buSzPct val="75000"/>
              <a:buFont typeface="Wingdings" panose="05000000000000000000" pitchFamily="2" charset="2"/>
              <a:buChar char="u"/>
            </a:pPr>
            <a:r>
              <a:rPr lang="en-US" altLang="en-US" sz="1500" dirty="0" smtClean="0">
                <a:latin typeface="District Light" charset="0"/>
                <a:ea typeface="ＭＳ Ｐゴシック" panose="020B0600070205080204" pitchFamily="34" charset="-128"/>
              </a:rPr>
              <a:t> Represent </a:t>
            </a:r>
            <a:r>
              <a:rPr lang="en-US" altLang="en-US" sz="1500" b="1" dirty="0" smtClean="0">
                <a:latin typeface="District Light" charset="0"/>
                <a:ea typeface="ＭＳ Ｐゴシック" panose="020B0600070205080204" pitchFamily="34" charset="-128"/>
              </a:rPr>
              <a:t>you</a:t>
            </a:r>
            <a:r>
              <a:rPr lang="en-US" altLang="en-US" sz="1500" dirty="0" smtClean="0">
                <a:latin typeface="District Light" charset="0"/>
                <a:ea typeface="ＭＳ Ｐゴシック" panose="020B0600070205080204" pitchFamily="34" charset="-128"/>
              </a:rPr>
              <a:t> in negotiations with prospective buyers.</a:t>
            </a:r>
          </a:p>
          <a:p>
            <a:pPr>
              <a:lnSpc>
                <a:spcPct val="130000"/>
              </a:lnSpc>
              <a:spcBef>
                <a:spcPct val="0"/>
              </a:spcBef>
              <a:spcAft>
                <a:spcPts val="900"/>
              </a:spcAft>
              <a:buClr>
                <a:srgbClr val="F2E8C6"/>
              </a:buClr>
              <a:buSzPct val="75000"/>
              <a:buFont typeface="Wingdings" panose="05000000000000000000" pitchFamily="2" charset="2"/>
              <a:buChar char="u"/>
            </a:pPr>
            <a:r>
              <a:rPr lang="en-US" altLang="en-US" sz="1500" dirty="0" smtClean="0">
                <a:latin typeface="District Light" charset="0"/>
                <a:ea typeface="ＭＳ Ｐゴシック" panose="020B0600070205080204" pitchFamily="34" charset="-128"/>
              </a:rPr>
              <a:t> Work to protect </a:t>
            </a:r>
            <a:r>
              <a:rPr lang="en-US" altLang="en-US" sz="1500" b="1" dirty="0" smtClean="0">
                <a:latin typeface="District Light" charset="0"/>
                <a:ea typeface="ＭＳ Ｐゴシック" panose="020B0600070205080204" pitchFamily="34" charset="-128"/>
              </a:rPr>
              <a:t>your</a:t>
            </a:r>
            <a:r>
              <a:rPr lang="en-US" altLang="en-US" sz="1500" dirty="0" smtClean="0">
                <a:latin typeface="District Light" charset="0"/>
                <a:ea typeface="ＭＳ Ｐゴシック" panose="020B0600070205080204" pitchFamily="34" charset="-128"/>
              </a:rPr>
              <a:t> interests through the completion of the   transaction.</a:t>
            </a:r>
          </a:p>
        </p:txBody>
      </p:sp>
      <p:sp>
        <p:nvSpPr>
          <p:cNvPr id="46083" name="Title 5"/>
          <p:cNvSpPr txBox="1">
            <a:spLocks/>
          </p:cNvSpPr>
          <p:nvPr/>
        </p:nvSpPr>
        <p:spPr bwMode="auto">
          <a:xfrm>
            <a:off x="1568450" y="718345"/>
            <a:ext cx="468788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dirty="0" smtClean="0">
                <a:latin typeface="District Light" charset="0"/>
              </a:rPr>
              <a:t>Home selling </a:t>
            </a:r>
            <a:r>
              <a:rPr lang="en-US" altLang="en-US" sz="2000" dirty="0">
                <a:latin typeface="District Light" charset="0"/>
              </a:rPr>
              <a:t>Services Commitment</a:t>
            </a:r>
          </a:p>
        </p:txBody>
      </p:sp>
      <p:pic>
        <p:nvPicPr>
          <p:cNvPr id="46084" name="Picture 6" descr="G:\MARKETING\ADVERTISING &amp; MARKETING MAIN FOLDER\A_PREA PROJECTS\Stock Photos\technology\Agent_client_14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5867400"/>
            <a:ext cx="34051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044722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5"/>
          <p:cNvSpPr txBox="1">
            <a:spLocks/>
          </p:cNvSpPr>
          <p:nvPr/>
        </p:nvSpPr>
        <p:spPr bwMode="auto">
          <a:xfrm>
            <a:off x="1713706" y="533400"/>
            <a:ext cx="4459287"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dirty="0">
                <a:latin typeface="District Light" charset="0"/>
              </a:rPr>
              <a:t>Thank You</a:t>
            </a:r>
          </a:p>
        </p:txBody>
      </p:sp>
      <p:sp>
        <p:nvSpPr>
          <p:cNvPr id="47107" name="TextBox 1"/>
          <p:cNvSpPr txBox="1">
            <a:spLocks noChangeArrowheads="1"/>
          </p:cNvSpPr>
          <p:nvPr/>
        </p:nvSpPr>
        <p:spPr bwMode="auto">
          <a:xfrm>
            <a:off x="1028700" y="2405063"/>
            <a:ext cx="5829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en-US" sz="1800" dirty="0">
                <a:latin typeface="District Light" charset="0"/>
              </a:rPr>
              <a:t>Thank you for taking the time to review this presentation. I look forward to working with you.</a:t>
            </a:r>
          </a:p>
        </p:txBody>
      </p:sp>
      <p:pic>
        <p:nvPicPr>
          <p:cNvPr id="47108" name="Picture 2" descr="16229963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548063"/>
            <a:ext cx="3024188" cy="452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3"/>
          <p:cNvSpPr txBox="1"/>
          <p:nvPr/>
        </p:nvSpPr>
        <p:spPr>
          <a:xfrm>
            <a:off x="3078215" y="8574073"/>
            <a:ext cx="1616075" cy="800100"/>
          </a:xfrm>
          <a:prstGeom prst="rect">
            <a:avLst/>
          </a:prstGeom>
        </p:spPr>
        <p:txBody>
          <a:bodyPr vert="horz" wrap="square" lIns="0" tIns="0" rIns="0" bIns="0" rtlCol="0">
            <a:noAutofit/>
          </a:bodyPr>
          <a:lstStyle/>
          <a:p>
            <a:pPr marR="0" algn="ctr">
              <a:lnSpc>
                <a:spcPct val="100000"/>
              </a:lnSpc>
            </a:pPr>
            <a:r>
              <a:rPr lang="en-US" sz="1200" dirty="0" smtClean="0">
                <a:latin typeface="ITC Eras Std Book"/>
                <a:cs typeface="ITC Eras Std Book"/>
              </a:rPr>
              <a:t>Amir Vahdat</a:t>
            </a:r>
            <a:endParaRPr sz="1200" dirty="0">
              <a:latin typeface="ITC Eras Std Book"/>
              <a:cs typeface="ITC Eras Std Book"/>
            </a:endParaRPr>
          </a:p>
          <a:p>
            <a:pPr marL="12700" marR="12700" indent="0" algn="ctr">
              <a:lnSpc>
                <a:spcPts val="1200"/>
              </a:lnSpc>
            </a:pPr>
            <a:r>
              <a:rPr lang="en-US" sz="900" spc="0" dirty="0" smtClean="0">
                <a:solidFill>
                  <a:srgbClr val="58595B"/>
                </a:solidFill>
                <a:latin typeface="ITC Eras Std Book"/>
                <a:cs typeface="ITC Eras Std Book"/>
              </a:rPr>
              <a:t>30812 S. Coast HWY.</a:t>
            </a:r>
          </a:p>
          <a:p>
            <a:pPr marL="12700" marR="12700" indent="0" algn="ctr">
              <a:lnSpc>
                <a:spcPts val="1200"/>
              </a:lnSpc>
            </a:pPr>
            <a:r>
              <a:rPr lang="en-US" sz="900" spc="0" dirty="0" smtClean="0">
                <a:solidFill>
                  <a:srgbClr val="58595B"/>
                </a:solidFill>
                <a:latin typeface="ITC Eras Std Book"/>
                <a:cs typeface="ITC Eras Std Book"/>
              </a:rPr>
              <a:t>Laguna Beach</a:t>
            </a:r>
            <a:r>
              <a:rPr sz="900" spc="0" dirty="0" smtClean="0">
                <a:solidFill>
                  <a:srgbClr val="58595B"/>
                </a:solidFill>
                <a:latin typeface="ITC Eras Std Book"/>
                <a:cs typeface="ITC Eras Std Book"/>
              </a:rPr>
              <a:t>, CA 9</a:t>
            </a:r>
            <a:r>
              <a:rPr lang="en-US" sz="900" spc="0" dirty="0" smtClean="0">
                <a:solidFill>
                  <a:srgbClr val="58595B"/>
                </a:solidFill>
                <a:latin typeface="ITC Eras Std Book"/>
                <a:cs typeface="ITC Eras Std Book"/>
              </a:rPr>
              <a:t>2651</a:t>
            </a:r>
            <a:r>
              <a:rPr sz="900" spc="0" dirty="0" smtClean="0">
                <a:solidFill>
                  <a:srgbClr val="58595B"/>
                </a:solidFill>
                <a:latin typeface="ITC Eras Std Book"/>
                <a:cs typeface="ITC Eras Std Book"/>
              </a:rPr>
              <a:t> </a:t>
            </a:r>
            <a:endParaRPr lang="en-US" sz="900" spc="0" dirty="0" smtClean="0">
              <a:solidFill>
                <a:srgbClr val="58595B"/>
              </a:solidFill>
              <a:latin typeface="ITC Eras Std Book"/>
              <a:cs typeface="ITC Eras Std Book"/>
            </a:endParaRPr>
          </a:p>
          <a:p>
            <a:pPr marL="12700" marR="12700" indent="0" algn="ctr">
              <a:lnSpc>
                <a:spcPts val="1200"/>
              </a:lnSpc>
            </a:pPr>
            <a:r>
              <a:rPr lang="en-US" sz="900" spc="0" dirty="0" smtClean="0">
                <a:solidFill>
                  <a:srgbClr val="58595B"/>
                </a:solidFill>
                <a:latin typeface="ITC Eras Std Book"/>
                <a:cs typeface="ITC Eras Std Book"/>
              </a:rPr>
              <a:t>949-682-9090</a:t>
            </a:r>
            <a:endParaRPr sz="900" dirty="0">
              <a:latin typeface="ITC Eras Std Book"/>
              <a:cs typeface="ITC Eras Std Book"/>
            </a:endParaRPr>
          </a:p>
          <a:p>
            <a:pPr marR="0" algn="ctr">
              <a:lnSpc>
                <a:spcPct val="100000"/>
              </a:lnSpc>
              <a:spcBef>
                <a:spcPts val="60"/>
              </a:spcBef>
            </a:pPr>
            <a:r>
              <a:rPr sz="900" dirty="0" smtClean="0">
                <a:solidFill>
                  <a:srgbClr val="58595B"/>
                </a:solidFill>
                <a:latin typeface="ITC Eras Std Book"/>
                <a:cs typeface="ITC Eras Std Book"/>
              </a:rPr>
              <a:t>ww</a:t>
            </a:r>
            <a:r>
              <a:rPr sz="900" spc="-75" dirty="0" smtClean="0">
                <a:solidFill>
                  <a:srgbClr val="58595B"/>
                </a:solidFill>
                <a:latin typeface="ITC Eras Std Book"/>
                <a:cs typeface="ITC Eras Std Book"/>
              </a:rPr>
              <a:t>w</a:t>
            </a:r>
            <a:r>
              <a:rPr sz="900" spc="0" dirty="0" smtClean="0">
                <a:solidFill>
                  <a:srgbClr val="58595B"/>
                </a:solidFill>
                <a:latin typeface="ITC Eras Std Book"/>
                <a:cs typeface="ITC Eras Std Book"/>
              </a:rPr>
              <a:t>.</a:t>
            </a:r>
            <a:r>
              <a:rPr lang="en-US" sz="900" spc="0" dirty="0" smtClean="0">
                <a:solidFill>
                  <a:srgbClr val="58595B"/>
                </a:solidFill>
                <a:latin typeface="ITC Eras Std Book"/>
                <a:cs typeface="ITC Eras Std Book"/>
              </a:rPr>
              <a:t>OCLuxuryProperty</a:t>
            </a:r>
            <a:r>
              <a:rPr sz="900" spc="0" dirty="0" smtClean="0">
                <a:solidFill>
                  <a:srgbClr val="58595B"/>
                </a:solidFill>
                <a:latin typeface="ITC Eras Std Book"/>
                <a:cs typeface="ITC Eras Std Book"/>
              </a:rPr>
              <a:t>.com</a:t>
            </a:r>
            <a:endParaRPr sz="900" dirty="0">
              <a:latin typeface="ITC Eras Std Book"/>
              <a:cs typeface="ITC Eras Std Book"/>
            </a:endParaRPr>
          </a:p>
        </p:txBody>
      </p:sp>
    </p:spTree>
    <p:extLst>
      <p:ext uri="{BB962C8B-B14F-4D97-AF65-F5344CB8AC3E}">
        <p14:creationId xmlns:p14="http://schemas.microsoft.com/office/powerpoint/2010/main" val="137968138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829579" y="9580035"/>
            <a:ext cx="2092325" cy="106045"/>
          </a:xfrm>
          <a:prstGeom prst="rect">
            <a:avLst/>
          </a:prstGeom>
        </p:spPr>
        <p:txBody>
          <a:bodyPr vert="horz" wrap="square" lIns="0" tIns="0" rIns="0" bIns="0" rtlCol="0">
            <a:noAutofit/>
          </a:bodyPr>
          <a:lstStyle/>
          <a:p>
            <a:pPr marL="12700">
              <a:lnSpc>
                <a:spcPct val="100000"/>
              </a:lnSpc>
            </a:pPr>
            <a:r>
              <a:rPr sz="600" dirty="0" smtClean="0">
                <a:solidFill>
                  <a:srgbClr val="58595B"/>
                </a:solidFill>
                <a:latin typeface="ITC Eras Std Book"/>
                <a:cs typeface="ITC Eras Std Book"/>
              </a:rPr>
              <a:t>© 2013 Berkshi</a:t>
            </a:r>
            <a:r>
              <a:rPr sz="600" spc="-20" dirty="0" smtClean="0">
                <a:solidFill>
                  <a:srgbClr val="58595B"/>
                </a:solidFill>
                <a:latin typeface="ITC Eras Std Book"/>
                <a:cs typeface="ITC Eras Std Book"/>
              </a:rPr>
              <a:t>r</a:t>
            </a:r>
            <a:r>
              <a:rPr sz="600" spc="0" dirty="0" smtClean="0">
                <a:solidFill>
                  <a:srgbClr val="58595B"/>
                </a:solidFill>
                <a:latin typeface="ITC Eras Std Book"/>
                <a:cs typeface="ITC Eras Std Book"/>
              </a:rPr>
              <a:t>e Hathaway HomeSe</a:t>
            </a:r>
            <a:r>
              <a:rPr sz="600" spc="5" dirty="0" smtClean="0">
                <a:solidFill>
                  <a:srgbClr val="58595B"/>
                </a:solidFill>
                <a:latin typeface="ITC Eras Std Book"/>
                <a:cs typeface="ITC Eras Std Book"/>
              </a:rPr>
              <a:t>r</a:t>
            </a:r>
            <a:r>
              <a:rPr sz="600" spc="0" dirty="0" smtClean="0">
                <a:solidFill>
                  <a:srgbClr val="58595B"/>
                </a:solidFill>
                <a:latin typeface="ITC Eras Std Book"/>
                <a:cs typeface="ITC Eras Std Book"/>
              </a:rPr>
              <a:t>vices California P</a:t>
            </a:r>
            <a:r>
              <a:rPr sz="600" spc="-20" dirty="0" smtClean="0">
                <a:solidFill>
                  <a:srgbClr val="58595B"/>
                </a:solidFill>
                <a:latin typeface="ITC Eras Std Book"/>
                <a:cs typeface="ITC Eras Std Book"/>
              </a:rPr>
              <a:t>r</a:t>
            </a:r>
            <a:r>
              <a:rPr sz="600" spc="0" dirty="0" smtClean="0">
                <a:solidFill>
                  <a:srgbClr val="58595B"/>
                </a:solidFill>
                <a:latin typeface="ITC Eras Std Book"/>
                <a:cs typeface="ITC Eras Std Book"/>
              </a:rPr>
              <a:t>operties</a:t>
            </a:r>
            <a:endParaRPr sz="600">
              <a:latin typeface="ITC Eras Std Book"/>
              <a:cs typeface="ITC Eras Std Book"/>
            </a:endParaRPr>
          </a:p>
        </p:txBody>
      </p:sp>
      <p:sp>
        <p:nvSpPr>
          <p:cNvPr id="4" name="object 5"/>
          <p:cNvSpPr txBox="1">
            <a:spLocks/>
          </p:cNvSpPr>
          <p:nvPr/>
        </p:nvSpPr>
        <p:spPr>
          <a:xfrm>
            <a:off x="386543" y="1371600"/>
            <a:ext cx="6978396" cy="745640"/>
          </a:xfrm>
          <a:prstGeom prst="rect">
            <a:avLst/>
          </a:prstGeom>
        </p:spPr>
        <p:txBody>
          <a:bodyPr vert="horz" wrap="square" lIns="0" tIns="0" rIns="0" bIns="0" rtlCol="0">
            <a:noAutofit/>
          </a:bodyPr>
          <a:lstStyle/>
          <a:p>
            <a:pPr>
              <a:lnSpc>
                <a:spcPct val="150000"/>
              </a:lnSpc>
            </a:pPr>
            <a:r>
              <a:rPr lang="en-US" sz="1600" b="1" i="1" cap="all" dirty="0"/>
              <a:t>Amir’s Mission</a:t>
            </a:r>
            <a:endParaRPr lang="en-US" sz="1600" cap="all" dirty="0"/>
          </a:p>
          <a:p>
            <a:pPr>
              <a:lnSpc>
                <a:spcPct val="150000"/>
              </a:lnSpc>
            </a:pPr>
            <a:r>
              <a:rPr lang="en-US" sz="1100" i="1" dirty="0"/>
              <a:t>Amir is passionate about delivering exceptional consumer experiences. By offering a complete suite of real estate services, he ensure that we meet our consumers’ every need. Amir believes that access to the best and most timely information can dramatically shape our decisions. Today’s consumer needs a trusted resource that can help them navigate the complex process that real estate has become. With Amir’s team, extensive knowledge in every aspect of the field, and fueled by consumer research and insights, they are the go-to source for information and education. As committed to growth and innovation as we are to our consumers, Amir have launched </a:t>
            </a:r>
            <a:r>
              <a:rPr lang="en-US" sz="1100" i="1" dirty="0" err="1"/>
              <a:t>OCLuxuryProperty</a:t>
            </a:r>
            <a:r>
              <a:rPr lang="en-US" sz="1100" i="1" dirty="0"/>
              <a:t> on Facebook, LinkedIn, WordPress and the website itself which, is our groundbreaking new web feature that facilitates open communication with consumers, allowing them to tap into the wealth of knowledge of top industry experts</a:t>
            </a:r>
            <a:endParaRPr lang="en-US" sz="1100" dirty="0"/>
          </a:p>
          <a:p>
            <a:pPr>
              <a:lnSpc>
                <a:spcPct val="150000"/>
              </a:lnSpc>
            </a:pPr>
            <a:r>
              <a:rPr lang="en-US" sz="1100" i="1" dirty="0"/>
              <a:t> It is important to know the real estate company you choose is supported by power, experience and assets of a global leader. Berkshire Hathaway HomeServices is owned by Warren Buffet so you can choose them with exceptional assurance. They are one of the largest global real estate companies. Amir’s offices are based in Orange County, so he is well positioned to do business in Southern California. If you, your friends, or anyone you know are thinking of buying, selling or leasing, Amir would greatly appreciate your referral.</a:t>
            </a:r>
            <a:endParaRPr lang="en-US" sz="1100" dirty="0"/>
          </a:p>
          <a:p>
            <a:pPr>
              <a:lnSpc>
                <a:spcPct val="150000"/>
              </a:lnSpc>
            </a:pPr>
            <a:r>
              <a:rPr lang="en-US" sz="1600" b="1" i="1" cap="all" dirty="0"/>
              <a:t>Personal Philosophy</a:t>
            </a:r>
            <a:endParaRPr lang="en-US" sz="1600" cap="all" dirty="0"/>
          </a:p>
          <a:p>
            <a:pPr>
              <a:lnSpc>
                <a:spcPct val="150000"/>
              </a:lnSpc>
            </a:pPr>
            <a:r>
              <a:rPr lang="en-US" sz="1100" dirty="0"/>
              <a:t>Amir value physical health and well-being and believe they are essential for a happy life. Therefore he will aim at maintaining his own personal health and well-being to model these to his family and to keep in the best possible physical state to be able to do his job well. Amir value friendship, therefore he will act with friendliness towards colleagues, neighbors, and people who he knows, both online and face-to-face. He also value friendship as a sustaining force when difficulties arise in life, therefore he will call upon friends and colleagues to help him work through his own difficulties. Amir value responsibility and see this as each human’s duty to honor the rest of creation: other people, other living creatures and the environment</a:t>
            </a:r>
            <a:r>
              <a:rPr lang="en-US" sz="1600" dirty="0"/>
              <a:t>. </a:t>
            </a:r>
          </a:p>
          <a:p>
            <a:pPr>
              <a:lnSpc>
                <a:spcPct val="150000"/>
              </a:lnSpc>
            </a:pPr>
            <a:r>
              <a:rPr lang="en-US" sz="1600" b="1" i="1" cap="all" dirty="0"/>
              <a:t>Business Philosophy</a:t>
            </a:r>
            <a:endParaRPr lang="en-US" sz="1600" cap="all" dirty="0"/>
          </a:p>
          <a:p>
            <a:pPr>
              <a:lnSpc>
                <a:spcPct val="150000"/>
              </a:lnSpc>
            </a:pPr>
            <a:r>
              <a:rPr lang="en-US" sz="1100" dirty="0"/>
              <a:t>Amir Vahdat does not believe in doing anything half way. His commitment to clients and customers is to provide them with the respect and the outstanding customer service they deserve and doing his job well. With great experience as a Laguna Beach Realtor and servicing all areas in Orange County, Amir help both buyers and sellers meet their real estate objectives. Amir have extensive knowledge of each of the communities located in and around Laguna Beach, and he will work tirelessly on your behalf to make your next south Orange County home buying or selling experience, a pleasant and successful one</a:t>
            </a:r>
            <a:r>
              <a:rPr lang="en-US" sz="1100" dirty="0" smtClean="0"/>
              <a:t>.</a:t>
            </a:r>
            <a:endParaRPr lang="en-US" sz="1100"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50287" b="-49716"/>
          <a:stretch/>
        </p:blipFill>
        <p:spPr>
          <a:xfrm>
            <a:off x="5604522" y="9073055"/>
            <a:ext cx="1857159" cy="909145"/>
          </a:xfrm>
          <a:prstGeom prst="rect">
            <a:avLst/>
          </a:prstGeom>
        </p:spPr>
      </p:pic>
      <p:sp>
        <p:nvSpPr>
          <p:cNvPr id="11" name="Rectangle 5"/>
          <p:cNvSpPr>
            <a:spLocks noChangeArrowheads="1"/>
          </p:cNvSpPr>
          <p:nvPr/>
        </p:nvSpPr>
        <p:spPr bwMode="auto">
          <a:xfrm>
            <a:off x="2008188" y="3116263"/>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6472" y="36095"/>
            <a:ext cx="1411292" cy="1519989"/>
          </a:xfrm>
          <a:prstGeom prst="rect">
            <a:avLst/>
          </a:prstGeom>
          <a:ln>
            <a:noFill/>
          </a:ln>
          <a:effectLst>
            <a:softEdge rad="112500"/>
          </a:effectLst>
        </p:spPr>
      </p:pic>
      <p:sp>
        <p:nvSpPr>
          <p:cNvPr id="24" name="Rectangle 23"/>
          <p:cNvSpPr/>
          <p:nvPr/>
        </p:nvSpPr>
        <p:spPr>
          <a:xfrm>
            <a:off x="2008188" y="352250"/>
            <a:ext cx="3886200" cy="369332"/>
          </a:xfrm>
          <a:prstGeom prst="rect">
            <a:avLst/>
          </a:prstGeom>
        </p:spPr>
        <p:txBody>
          <a:bodyPr>
            <a:spAutoFit/>
          </a:bodyPr>
          <a:lstStyle/>
          <a:p>
            <a:pPr lvl="0" algn="ctr" eaLnBrk="0" fontAlgn="base" hangingPunct="0">
              <a:spcBef>
                <a:spcPct val="0"/>
              </a:spcBef>
              <a:spcAft>
                <a:spcPct val="0"/>
              </a:spcAft>
              <a:tabLst>
                <a:tab pos="238125" algn="l"/>
              </a:tabLst>
            </a:pPr>
            <a:r>
              <a:rPr lang="en-US" altLang="en-US" dirty="0" smtClean="0">
                <a:solidFill>
                  <a:srgbClr val="365F91"/>
                </a:solidFill>
                <a:latin typeface="Cambria" panose="02040503050406030204" pitchFamily="18" charset="0"/>
                <a:ea typeface="Times New Roman" panose="02020603050405020304" pitchFamily="18" charset="0"/>
                <a:cs typeface="Times New Roman" panose="02020603050405020304" pitchFamily="18" charset="0"/>
              </a:rPr>
              <a:t>O.C. Luxury Property</a:t>
            </a:r>
            <a:endParaRPr lang="en-US" altLang="en-US" dirty="0">
              <a:solidFill>
                <a:srgbClr val="365F91"/>
              </a:solidFill>
              <a:latin typeface="Cambria" panose="0204050305040603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72626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829579" y="9580035"/>
            <a:ext cx="2092325" cy="106045"/>
          </a:xfrm>
          <a:prstGeom prst="rect">
            <a:avLst/>
          </a:prstGeom>
        </p:spPr>
        <p:txBody>
          <a:bodyPr vert="horz" wrap="square" lIns="0" tIns="0" rIns="0" bIns="0" rtlCol="0">
            <a:noAutofit/>
          </a:bodyPr>
          <a:lstStyle/>
          <a:p>
            <a:pPr marL="12700">
              <a:lnSpc>
                <a:spcPct val="100000"/>
              </a:lnSpc>
            </a:pPr>
            <a:r>
              <a:rPr sz="600" dirty="0" smtClean="0">
                <a:solidFill>
                  <a:srgbClr val="58595B"/>
                </a:solidFill>
                <a:latin typeface="ITC Eras Std Book"/>
                <a:cs typeface="ITC Eras Std Book"/>
              </a:rPr>
              <a:t>© 2013 Berkshi</a:t>
            </a:r>
            <a:r>
              <a:rPr sz="600" spc="-20" dirty="0" smtClean="0">
                <a:solidFill>
                  <a:srgbClr val="58595B"/>
                </a:solidFill>
                <a:latin typeface="ITC Eras Std Book"/>
                <a:cs typeface="ITC Eras Std Book"/>
              </a:rPr>
              <a:t>r</a:t>
            </a:r>
            <a:r>
              <a:rPr sz="600" spc="0" dirty="0" smtClean="0">
                <a:solidFill>
                  <a:srgbClr val="58595B"/>
                </a:solidFill>
                <a:latin typeface="ITC Eras Std Book"/>
                <a:cs typeface="ITC Eras Std Book"/>
              </a:rPr>
              <a:t>e Hathaway HomeSe</a:t>
            </a:r>
            <a:r>
              <a:rPr sz="600" spc="5" dirty="0" smtClean="0">
                <a:solidFill>
                  <a:srgbClr val="58595B"/>
                </a:solidFill>
                <a:latin typeface="ITC Eras Std Book"/>
                <a:cs typeface="ITC Eras Std Book"/>
              </a:rPr>
              <a:t>r</a:t>
            </a:r>
            <a:r>
              <a:rPr sz="600" spc="0" dirty="0" smtClean="0">
                <a:solidFill>
                  <a:srgbClr val="58595B"/>
                </a:solidFill>
                <a:latin typeface="ITC Eras Std Book"/>
                <a:cs typeface="ITC Eras Std Book"/>
              </a:rPr>
              <a:t>vices California P</a:t>
            </a:r>
            <a:r>
              <a:rPr sz="600" spc="-20" dirty="0" smtClean="0">
                <a:solidFill>
                  <a:srgbClr val="58595B"/>
                </a:solidFill>
                <a:latin typeface="ITC Eras Std Book"/>
                <a:cs typeface="ITC Eras Std Book"/>
              </a:rPr>
              <a:t>r</a:t>
            </a:r>
            <a:r>
              <a:rPr sz="600" spc="0" dirty="0" smtClean="0">
                <a:solidFill>
                  <a:srgbClr val="58595B"/>
                </a:solidFill>
                <a:latin typeface="ITC Eras Std Book"/>
                <a:cs typeface="ITC Eras Std Book"/>
              </a:rPr>
              <a:t>operties</a:t>
            </a:r>
            <a:endParaRPr sz="600">
              <a:latin typeface="ITC Eras Std Book"/>
              <a:cs typeface="ITC Eras Std Book"/>
            </a:endParaRPr>
          </a:p>
        </p:txBody>
      </p:sp>
      <p:sp>
        <p:nvSpPr>
          <p:cNvPr id="3" name="object 3"/>
          <p:cNvSpPr txBox="1"/>
          <p:nvPr/>
        </p:nvSpPr>
        <p:spPr>
          <a:xfrm>
            <a:off x="3078215" y="8574073"/>
            <a:ext cx="1616075" cy="800100"/>
          </a:xfrm>
          <a:prstGeom prst="rect">
            <a:avLst/>
          </a:prstGeom>
        </p:spPr>
        <p:txBody>
          <a:bodyPr vert="horz" wrap="square" lIns="0" tIns="0" rIns="0" bIns="0" rtlCol="0">
            <a:noAutofit/>
          </a:bodyPr>
          <a:lstStyle/>
          <a:p>
            <a:pPr marR="0" algn="ctr">
              <a:lnSpc>
                <a:spcPct val="100000"/>
              </a:lnSpc>
            </a:pPr>
            <a:endParaRPr sz="900" dirty="0">
              <a:latin typeface="ITC Eras Std Book"/>
              <a:cs typeface="ITC Eras Std Book"/>
            </a:endParaRPr>
          </a:p>
        </p:txBody>
      </p:sp>
      <p:sp>
        <p:nvSpPr>
          <p:cNvPr id="4" name="object 5"/>
          <p:cNvSpPr txBox="1">
            <a:spLocks/>
          </p:cNvSpPr>
          <p:nvPr/>
        </p:nvSpPr>
        <p:spPr>
          <a:xfrm>
            <a:off x="483285" y="1295400"/>
            <a:ext cx="6978396" cy="185010"/>
          </a:xfrm>
          <a:prstGeom prst="rect">
            <a:avLst/>
          </a:prstGeom>
        </p:spPr>
        <p:txBody>
          <a:bodyPr vert="horz" wrap="square" lIns="0" tIns="0" rIns="0" bIns="0" rtlCol="0">
            <a:noAutofit/>
          </a:bodyPr>
          <a:lstStyle/>
          <a:p>
            <a:pPr>
              <a:lnSpc>
                <a:spcPct val="150000"/>
              </a:lnSpc>
            </a:pPr>
            <a:r>
              <a:rPr lang="en-US" sz="1600" b="1" i="1" cap="all" dirty="0" smtClean="0"/>
              <a:t>Marketing</a:t>
            </a:r>
            <a:endParaRPr lang="en-US" sz="1600" dirty="0"/>
          </a:p>
          <a:p>
            <a:pPr>
              <a:lnSpc>
                <a:spcPct val="150000"/>
              </a:lnSpc>
            </a:pPr>
            <a:r>
              <a:rPr lang="en-US" sz="1100" dirty="0"/>
              <a:t>Amir is committed to represent his clients with aggressive marketing and advertising campaigns. He regularly advertises his listings with The Real Estate Book, Virtual Tours, Flyers, Multiple Listing Service (MLS) and all the social media pages and </a:t>
            </a:r>
            <a:r>
              <a:rPr lang="en-US" sz="1100" b="1" dirty="0"/>
              <a:t>Websites Leads:</a:t>
            </a:r>
            <a:r>
              <a:rPr lang="en-US" sz="1100" dirty="0"/>
              <a:t> Every single home buyer leads, through all the social media pages and also, </a:t>
            </a:r>
            <a:r>
              <a:rPr lang="en-US" sz="1100" b="1" u="sng" dirty="0">
                <a:hlinkClick r:id="rId2"/>
              </a:rPr>
              <a:t>Realtor.com, OCLuxuryProperty.com, </a:t>
            </a:r>
            <a:r>
              <a:rPr lang="en-US" sz="1100" b="1" u="sng" dirty="0">
                <a:hlinkClick r:id="rId3"/>
              </a:rPr>
              <a:t>TheLagunaBeachRealEstate.com</a:t>
            </a:r>
            <a:r>
              <a:rPr lang="en-US" sz="1100" b="1" dirty="0"/>
              <a:t>, </a:t>
            </a:r>
            <a:r>
              <a:rPr lang="en-US" sz="1100" b="1" u="sng" dirty="0">
                <a:hlinkClick r:id="rId4"/>
              </a:rPr>
              <a:t>Homes.com</a:t>
            </a:r>
            <a:r>
              <a:rPr lang="en-US" sz="1100" b="1" dirty="0"/>
              <a:t>, and</a:t>
            </a:r>
            <a:r>
              <a:rPr lang="en-US" sz="1100" b="1" u="sng" dirty="0">
                <a:hlinkClick r:id="rId5"/>
              </a:rPr>
              <a:t> amirvahdat.com</a:t>
            </a:r>
            <a:r>
              <a:rPr lang="en-US" sz="1100" dirty="0"/>
              <a:t> will get your home info and will be directed to get a showing. Amir believes that the more you put your properties out there, the more chances that property has of being noticed and sold.</a:t>
            </a:r>
          </a:p>
          <a:p>
            <a:pPr>
              <a:lnSpc>
                <a:spcPct val="150000"/>
              </a:lnSpc>
            </a:pPr>
            <a:r>
              <a:rPr lang="en-US" sz="1600" b="1" i="1" cap="all" dirty="0"/>
              <a:t>Sellers</a:t>
            </a:r>
            <a:endParaRPr lang="en-US" sz="1600" dirty="0"/>
          </a:p>
          <a:p>
            <a:pPr>
              <a:lnSpc>
                <a:spcPct val="150000"/>
              </a:lnSpc>
            </a:pPr>
            <a:r>
              <a:rPr lang="en-US" sz="1100" dirty="0"/>
              <a:t>Sellers are presented with a professional competitive marketing analysis (CMA) package that is filled with useful information about selling a home as well as the benefits of doing business with Amir and his team of Prudential California Realty. The team produces virtual tours, listings on the Internet site, open houses and solid communication with clients from beginning to end. It is Amir's commitment to help sell your home or property in a timely fashion while helping you attain the highest possible price for your real estate. I also add your home address to Prudential Realty pocket listing (Pre-MLS) source, so all the prudential agents all over the world would have your homes listing information at their email. If you are interested in receiving a free home valuation, I encourage you to fill out my free home valuation form.</a:t>
            </a:r>
          </a:p>
          <a:p>
            <a:r>
              <a:rPr lang="en-US" sz="900" b="1" i="1" dirty="0"/>
              <a:t>Amir’s suite of marketing tools includes: </a:t>
            </a:r>
            <a:r>
              <a:rPr lang="en-US" sz="900" i="1" dirty="0"/>
              <a:t/>
            </a:r>
            <a:br>
              <a:rPr lang="en-US" sz="900" i="1" dirty="0"/>
            </a:br>
            <a:r>
              <a:rPr lang="en-US" sz="900" i="1" dirty="0"/>
              <a:t>· </a:t>
            </a:r>
            <a:r>
              <a:rPr lang="en-US" sz="900" b="1" i="1" dirty="0"/>
              <a:t>Buyer Tour</a:t>
            </a:r>
            <a:r>
              <a:rPr lang="en-US" sz="900" i="1" dirty="0"/>
              <a:t>: Combine MLS property data, school information, loan scenarios, and more.</a:t>
            </a:r>
            <a:br>
              <a:rPr lang="en-US" sz="900" i="1" dirty="0"/>
            </a:br>
            <a:r>
              <a:rPr lang="en-US" sz="900" i="1" dirty="0"/>
              <a:t>· </a:t>
            </a:r>
            <a:r>
              <a:rPr lang="en-US" sz="900" b="1" i="1" dirty="0"/>
              <a:t>Design Center:</a:t>
            </a:r>
            <a:r>
              <a:rPr lang="en-US" sz="900" i="1" dirty="0"/>
              <a:t> Create professional-quality flyers, brochures and postcards.</a:t>
            </a:r>
            <a:br>
              <a:rPr lang="en-US" sz="900" i="1" dirty="0"/>
            </a:br>
            <a:r>
              <a:rPr lang="en-US" sz="900" i="1" dirty="0"/>
              <a:t>· </a:t>
            </a:r>
            <a:r>
              <a:rPr lang="en-US" sz="900" b="1" i="1" dirty="0"/>
              <a:t>Neighborhood Envoy</a:t>
            </a:r>
            <a:r>
              <a:rPr lang="en-US" sz="900" i="1" dirty="0"/>
              <a:t>: Generate detailed neighborhood reports for the buyers.</a:t>
            </a:r>
            <a:br>
              <a:rPr lang="en-US" sz="900" i="1" dirty="0"/>
            </a:br>
            <a:r>
              <a:rPr lang="en-US" sz="900" i="1" dirty="0"/>
              <a:t>· </a:t>
            </a:r>
            <a:r>
              <a:rPr lang="en-US" sz="900" b="1" i="1" dirty="0"/>
              <a:t>Social Prospecting:</a:t>
            </a:r>
            <a:r>
              <a:rPr lang="en-US" sz="900" i="1" dirty="0"/>
              <a:t> Aggregate our contacts from Facebook, Google+ and LinkedIn.</a:t>
            </a:r>
            <a:br>
              <a:rPr lang="en-US" sz="900" i="1" dirty="0"/>
            </a:br>
            <a:r>
              <a:rPr lang="en-US" sz="900" i="1" dirty="0"/>
              <a:t>· </a:t>
            </a:r>
            <a:r>
              <a:rPr lang="en-US" sz="900" b="1" i="1" dirty="0"/>
              <a:t>Social Broadcaster:</a:t>
            </a:r>
            <a:r>
              <a:rPr lang="en-US" sz="900" i="1" dirty="0"/>
              <a:t> Promote the listing simultaneously across social media networks. </a:t>
            </a:r>
            <a:endParaRPr lang="en-US" sz="900" dirty="0"/>
          </a:p>
          <a:p>
            <a:r>
              <a:rPr lang="en-US" sz="900" i="1" dirty="0"/>
              <a:t>· </a:t>
            </a:r>
            <a:r>
              <a:rPr lang="en-US" sz="900" b="1" i="1" dirty="0"/>
              <a:t>Amir’s Websites:</a:t>
            </a:r>
            <a:r>
              <a:rPr lang="en-US" sz="900" i="1" dirty="0"/>
              <a:t> Full-featured, CRMLS-branded website with integrated IDX search.</a:t>
            </a:r>
            <a:endParaRPr lang="en-US" sz="900" dirty="0"/>
          </a:p>
          <a:p>
            <a:pPr>
              <a:lnSpc>
                <a:spcPct val="150000"/>
              </a:lnSpc>
            </a:pPr>
            <a:r>
              <a:rPr lang="en-US" sz="1600" b="1" i="1" cap="all" dirty="0"/>
              <a:t>Buyers</a:t>
            </a:r>
            <a:endParaRPr lang="en-US" sz="1600" dirty="0"/>
          </a:p>
          <a:p>
            <a:pPr>
              <a:lnSpc>
                <a:spcPct val="150000"/>
              </a:lnSpc>
            </a:pPr>
            <a:r>
              <a:rPr lang="en-US" sz="1100" dirty="0"/>
              <a:t>For buyers looking for homes or other real estate opportunities here in Laguna Beach or other surrounding communities, I will work with you to find your ideal home. Using excellent listening skills and tremendous market knowledge, my team treats you as its most important customer. Amir's Website is filled with information about living in south Orange County. The General Links page is a handy gateway to access Orange County activities, news, and school information. I will provide you with all of the necessary tools for finding the right property. From free access to search almost all Orange County area homes, to the ability to fill out My Dream Home Finder Form, everything I can possibly provide will be at your service. In addition, once we've narrowed down what you are looking for, we can begin the home showing process so you can get a closer look at the homes that should be a good fit. I help negotiate the best possible deal for my clients with each and every real estate transaction. Nothing satisfies me more than seeing the smiles that come with a successful real estate transaction. Thanks again for considering me as your Realtor.</a:t>
            </a:r>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t="50287" b="-49716"/>
          <a:stretch/>
        </p:blipFill>
        <p:spPr>
          <a:xfrm>
            <a:off x="5604522" y="9301655"/>
            <a:ext cx="1857159" cy="909145"/>
          </a:xfrm>
          <a:prstGeom prst="rect">
            <a:avLst/>
          </a:prstGeom>
        </p:spPr>
      </p:pic>
      <p:sp>
        <p:nvSpPr>
          <p:cNvPr id="8" name="Rectangle 3"/>
          <p:cNvSpPr>
            <a:spLocks noChangeArrowheads="1"/>
          </p:cNvSpPr>
          <p:nvPr/>
        </p:nvSpPr>
        <p:spPr bwMode="auto">
          <a:xfrm>
            <a:off x="1550988" y="2201863"/>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4"/>
          <p:cNvSpPr>
            <a:spLocks noChangeArrowheads="1"/>
          </p:cNvSpPr>
          <p:nvPr/>
        </p:nvSpPr>
        <p:spPr bwMode="auto">
          <a:xfrm>
            <a:off x="539128" y="5040076"/>
            <a:ext cx="240439"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38050" tIns="0" rIns="0" bIns="0" numCol="1" anchor="ctr" anchorCtr="0" compatLnSpc="1">
            <a:prstTxWarp prst="textNoShape">
              <a:avLst/>
            </a:prstTxWarp>
            <a:spAutoFit/>
          </a:bodyPr>
          <a:lstStyle>
            <a:lvl1pPr eaLnBrk="0" fontAlgn="base" hangingPunct="0">
              <a:spcBef>
                <a:spcPct val="0"/>
              </a:spcBef>
              <a:spcAft>
                <a:spcPct val="0"/>
              </a:spcAft>
              <a:tabLst>
                <a:tab pos="238125" algn="l"/>
              </a:tabLst>
              <a:defRPr>
                <a:solidFill>
                  <a:schemeClr val="tx1"/>
                </a:solidFill>
                <a:latin typeface="Arial" panose="020B0604020202020204" pitchFamily="34" charset="0"/>
              </a:defRPr>
            </a:lvl1pPr>
            <a:lvl2pPr eaLnBrk="0" fontAlgn="base" hangingPunct="0">
              <a:spcBef>
                <a:spcPct val="0"/>
              </a:spcBef>
              <a:spcAft>
                <a:spcPct val="0"/>
              </a:spcAft>
              <a:tabLst>
                <a:tab pos="238125" algn="l"/>
              </a:tabLst>
              <a:defRPr>
                <a:solidFill>
                  <a:schemeClr val="tx1"/>
                </a:solidFill>
                <a:latin typeface="Arial" panose="020B0604020202020204" pitchFamily="34" charset="0"/>
              </a:defRPr>
            </a:lvl2pPr>
            <a:lvl3pPr eaLnBrk="0" fontAlgn="base" hangingPunct="0">
              <a:spcBef>
                <a:spcPct val="0"/>
              </a:spcBef>
              <a:spcAft>
                <a:spcPct val="0"/>
              </a:spcAft>
              <a:tabLst>
                <a:tab pos="238125" algn="l"/>
              </a:tabLst>
              <a:defRPr>
                <a:solidFill>
                  <a:schemeClr val="tx1"/>
                </a:solidFill>
                <a:latin typeface="Arial" panose="020B0604020202020204" pitchFamily="34" charset="0"/>
              </a:defRPr>
            </a:lvl3pPr>
            <a:lvl4pPr eaLnBrk="0" fontAlgn="base" hangingPunct="0">
              <a:spcBef>
                <a:spcPct val="0"/>
              </a:spcBef>
              <a:spcAft>
                <a:spcPct val="0"/>
              </a:spcAft>
              <a:tabLst>
                <a:tab pos="238125" algn="l"/>
              </a:tabLst>
              <a:defRPr>
                <a:solidFill>
                  <a:schemeClr val="tx1"/>
                </a:solidFill>
                <a:latin typeface="Arial" panose="020B0604020202020204" pitchFamily="34" charset="0"/>
              </a:defRPr>
            </a:lvl4pPr>
            <a:lvl5pPr eaLnBrk="0" fontAlgn="base" hangingPunct="0">
              <a:spcBef>
                <a:spcPct val="0"/>
              </a:spcBef>
              <a:spcAft>
                <a:spcPct val="0"/>
              </a:spcAft>
              <a:tabLst>
                <a:tab pos="238125" algn="l"/>
              </a:tabLst>
              <a:defRPr>
                <a:solidFill>
                  <a:schemeClr val="tx1"/>
                </a:solidFill>
                <a:latin typeface="Arial" panose="020B0604020202020204" pitchFamily="34" charset="0"/>
              </a:defRPr>
            </a:lvl5pPr>
            <a:lvl6pPr eaLnBrk="0" fontAlgn="base" hangingPunct="0">
              <a:spcBef>
                <a:spcPct val="0"/>
              </a:spcBef>
              <a:spcAft>
                <a:spcPct val="0"/>
              </a:spcAft>
              <a:tabLst>
                <a:tab pos="238125" algn="l"/>
              </a:tabLst>
              <a:defRPr>
                <a:solidFill>
                  <a:schemeClr val="tx1"/>
                </a:solidFill>
                <a:latin typeface="Arial" panose="020B0604020202020204" pitchFamily="34" charset="0"/>
              </a:defRPr>
            </a:lvl6pPr>
            <a:lvl7pPr eaLnBrk="0" fontAlgn="base" hangingPunct="0">
              <a:spcBef>
                <a:spcPct val="0"/>
              </a:spcBef>
              <a:spcAft>
                <a:spcPct val="0"/>
              </a:spcAft>
              <a:tabLst>
                <a:tab pos="238125" algn="l"/>
              </a:tabLst>
              <a:defRPr>
                <a:solidFill>
                  <a:schemeClr val="tx1"/>
                </a:solidFill>
                <a:latin typeface="Arial" panose="020B0604020202020204" pitchFamily="34" charset="0"/>
              </a:defRPr>
            </a:lvl7pPr>
            <a:lvl8pPr eaLnBrk="0" fontAlgn="base" hangingPunct="0">
              <a:spcBef>
                <a:spcPct val="0"/>
              </a:spcBef>
              <a:spcAft>
                <a:spcPct val="0"/>
              </a:spcAft>
              <a:tabLst>
                <a:tab pos="238125" algn="l"/>
              </a:tabLst>
              <a:defRPr>
                <a:solidFill>
                  <a:schemeClr val="tx1"/>
                </a:solidFill>
                <a:latin typeface="Arial" panose="020B0604020202020204" pitchFamily="34" charset="0"/>
              </a:defRPr>
            </a:lvl8pPr>
            <a:lvl9pPr eaLnBrk="0" fontAlgn="base" hangingPunct="0">
              <a:spcBef>
                <a:spcPct val="0"/>
              </a:spcBef>
              <a:spcAft>
                <a:spcPct val="0"/>
              </a:spcAft>
              <a:tabLst>
                <a:tab pos="2381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38125" algn="l"/>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1" name="Rectangle 5"/>
          <p:cNvSpPr>
            <a:spLocks noChangeArrowheads="1"/>
          </p:cNvSpPr>
          <p:nvPr/>
        </p:nvSpPr>
        <p:spPr bwMode="auto">
          <a:xfrm>
            <a:off x="2008188" y="3116263"/>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9" name="Picture 8"/>
          <p:cNvPicPr/>
          <p:nvPr/>
        </p:nvPicPr>
        <p:blipFill>
          <a:blip r:embed="rId7" cstate="print">
            <a:extLst>
              <a:ext uri="{28A0092B-C50C-407E-A947-70E740481C1C}">
                <a14:useLocalDpi xmlns:a14="http://schemas.microsoft.com/office/drawing/2010/main" val="0"/>
              </a:ext>
            </a:extLst>
          </a:blip>
          <a:stretch>
            <a:fillRect/>
          </a:stretch>
        </p:blipFill>
        <p:spPr>
          <a:xfrm>
            <a:off x="4010583" y="2999514"/>
            <a:ext cx="3218401" cy="521457"/>
          </a:xfrm>
          <a:prstGeom prst="rect">
            <a:avLst/>
          </a:prstGeom>
        </p:spPr>
      </p:pic>
      <p:pic>
        <p:nvPicPr>
          <p:cNvPr id="12" name="Picture 11"/>
          <p:cNvPicPr/>
          <p:nvPr/>
        </p:nvPicPr>
        <p:blipFill rotWithShape="1">
          <a:blip r:embed="rId8" cstate="print">
            <a:extLst>
              <a:ext uri="{28A0092B-C50C-407E-A947-70E740481C1C}">
                <a14:useLocalDpi xmlns:a14="http://schemas.microsoft.com/office/drawing/2010/main" val="0"/>
              </a:ext>
            </a:extLst>
          </a:blip>
          <a:srcRect t="31335"/>
          <a:stretch/>
        </p:blipFill>
        <p:spPr bwMode="auto">
          <a:xfrm>
            <a:off x="4834200" y="5317075"/>
            <a:ext cx="2356684" cy="13446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294480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4"/>
          <p:cNvSpPr>
            <a:spLocks noGrp="1"/>
          </p:cNvSpPr>
          <p:nvPr>
            <p:ph type="title"/>
          </p:nvPr>
        </p:nvSpPr>
        <p:spPr bwMode="auto">
          <a:xfrm>
            <a:off x="1447800" y="700881"/>
            <a:ext cx="4430712" cy="808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ct val="0"/>
              </a:spcBef>
            </a:pPr>
            <a:r>
              <a:rPr lang="en-US" altLang="en-US" dirty="0" smtClean="0">
                <a:latin typeface="District Light" charset="0"/>
                <a:ea typeface="ＭＳ Ｐゴシック" panose="020B0600070205080204" pitchFamily="34" charset="-128"/>
              </a:rPr>
              <a:t>Understanding Your Expectations</a:t>
            </a:r>
          </a:p>
        </p:txBody>
      </p:sp>
      <p:sp>
        <p:nvSpPr>
          <p:cNvPr id="14339" name="Rectangle 2"/>
          <p:cNvSpPr>
            <a:spLocks noGrp="1" noChangeArrowheads="1"/>
          </p:cNvSpPr>
          <p:nvPr>
            <p:ph idx="4294967295"/>
          </p:nvPr>
        </p:nvSpPr>
        <p:spPr>
          <a:xfrm>
            <a:off x="685800" y="1676400"/>
            <a:ext cx="6629400" cy="6929438"/>
          </a:xfrm>
          <a:prstGeom prst="rect">
            <a:avLst/>
          </a:prstGeom>
        </p:spPr>
        <p:txBody>
          <a:bodyPr/>
          <a:lstStyle/>
          <a:p>
            <a:pPr marL="0" indent="0" eaLnBrk="1" hangingPunct="1">
              <a:lnSpc>
                <a:spcPct val="150000"/>
              </a:lnSpc>
              <a:spcBef>
                <a:spcPts val="0"/>
              </a:spcBef>
              <a:spcAft>
                <a:spcPts val="900"/>
              </a:spcAft>
              <a:defRPr/>
            </a:pPr>
            <a:r>
              <a:rPr lang="en-US" dirty="0" smtClean="0">
                <a:latin typeface="District Light"/>
                <a:ea typeface="+mn-ea"/>
                <a:cs typeface="District Light"/>
              </a:rPr>
              <a:t>The following topics will help me understand what is most important to you in the sale of your property.</a:t>
            </a:r>
          </a:p>
          <a:p>
            <a:pPr eaLnBrk="1" hangingPunct="1">
              <a:spcBef>
                <a:spcPts val="0"/>
              </a:spcBef>
              <a:spcAft>
                <a:spcPts val="900"/>
              </a:spcAft>
              <a:buClr>
                <a:srgbClr val="F2E8C6"/>
              </a:buClr>
              <a:buSzPct val="75000"/>
              <a:buFont typeface="Wingdings" charset="2"/>
              <a:buChar char="u"/>
              <a:defRPr/>
            </a:pPr>
            <a:r>
              <a:rPr lang="en-US" dirty="0" smtClean="0">
                <a:latin typeface="District Light"/>
                <a:ea typeface="+mn-ea"/>
                <a:cs typeface="District Light"/>
              </a:rPr>
              <a:t>Communication</a:t>
            </a:r>
          </a:p>
          <a:p>
            <a:pPr eaLnBrk="1" hangingPunct="1">
              <a:spcBef>
                <a:spcPts val="0"/>
              </a:spcBef>
              <a:spcAft>
                <a:spcPts val="900"/>
              </a:spcAft>
              <a:buClr>
                <a:srgbClr val="F2E8C6"/>
              </a:buClr>
              <a:buSzPct val="75000"/>
              <a:buFont typeface="Wingdings" charset="2"/>
              <a:buChar char="u"/>
              <a:defRPr/>
            </a:pPr>
            <a:r>
              <a:rPr lang="en-US" dirty="0" smtClean="0">
                <a:latin typeface="District Light"/>
                <a:ea typeface="+mn-ea"/>
                <a:cs typeface="District Light"/>
              </a:rPr>
              <a:t>Motivation</a:t>
            </a:r>
          </a:p>
          <a:p>
            <a:pPr eaLnBrk="1" hangingPunct="1">
              <a:spcBef>
                <a:spcPts val="0"/>
              </a:spcBef>
              <a:spcAft>
                <a:spcPts val="900"/>
              </a:spcAft>
              <a:buClr>
                <a:srgbClr val="F2E8C6"/>
              </a:buClr>
              <a:buSzPct val="75000"/>
              <a:buFont typeface="Wingdings" charset="2"/>
              <a:buChar char="u"/>
              <a:defRPr/>
            </a:pPr>
            <a:r>
              <a:rPr lang="en-US" dirty="0" smtClean="0">
                <a:latin typeface="District Light"/>
                <a:ea typeface="+mn-ea"/>
                <a:cs typeface="District Light"/>
              </a:rPr>
              <a:t>Time frame</a:t>
            </a:r>
          </a:p>
          <a:p>
            <a:pPr eaLnBrk="1" hangingPunct="1">
              <a:spcBef>
                <a:spcPts val="0"/>
              </a:spcBef>
              <a:spcAft>
                <a:spcPts val="900"/>
              </a:spcAft>
              <a:buClr>
                <a:srgbClr val="F2E8C6"/>
              </a:buClr>
              <a:buSzPct val="75000"/>
              <a:buFont typeface="Wingdings" charset="2"/>
              <a:buChar char="u"/>
              <a:defRPr/>
            </a:pPr>
            <a:r>
              <a:rPr lang="en-US" dirty="0" smtClean="0">
                <a:latin typeface="District Light"/>
                <a:ea typeface="+mn-ea"/>
                <a:cs typeface="District Light"/>
              </a:rPr>
              <a:t>Relocation assistance</a:t>
            </a:r>
          </a:p>
          <a:p>
            <a:pPr eaLnBrk="1" hangingPunct="1">
              <a:spcBef>
                <a:spcPts val="0"/>
              </a:spcBef>
              <a:spcAft>
                <a:spcPts val="900"/>
              </a:spcAft>
              <a:buClr>
                <a:srgbClr val="F2E8C6"/>
              </a:buClr>
              <a:buSzPct val="75000"/>
              <a:buFont typeface="Wingdings" charset="2"/>
              <a:buChar char="u"/>
              <a:defRPr/>
            </a:pPr>
            <a:r>
              <a:rPr lang="en-US" dirty="0" smtClean="0">
                <a:latin typeface="District Light"/>
                <a:ea typeface="+mn-ea"/>
                <a:cs typeface="District Light"/>
              </a:rPr>
              <a:t>Homeselling decisions</a:t>
            </a:r>
          </a:p>
          <a:p>
            <a:pPr eaLnBrk="1" hangingPunct="1">
              <a:spcBef>
                <a:spcPts val="0"/>
              </a:spcBef>
              <a:spcAft>
                <a:spcPts val="900"/>
              </a:spcAft>
              <a:buClr>
                <a:srgbClr val="F2E8C6"/>
              </a:buClr>
              <a:buSzPct val="75000"/>
              <a:buFont typeface="Wingdings" charset="2"/>
              <a:buChar char="u"/>
              <a:defRPr/>
            </a:pPr>
            <a:r>
              <a:rPr lang="en-US" dirty="0" smtClean="0">
                <a:latin typeface="District Light"/>
                <a:ea typeface="+mn-ea"/>
                <a:cs typeface="District Light"/>
              </a:rPr>
              <a:t>Price </a:t>
            </a:r>
          </a:p>
          <a:p>
            <a:pPr eaLnBrk="1" hangingPunct="1">
              <a:spcBef>
                <a:spcPts val="0"/>
              </a:spcBef>
              <a:spcAft>
                <a:spcPts val="900"/>
              </a:spcAft>
              <a:buClr>
                <a:srgbClr val="F2E8C6"/>
              </a:buClr>
              <a:buSzPct val="75000"/>
              <a:buFont typeface="Wingdings" charset="2"/>
              <a:buChar char="u"/>
              <a:defRPr/>
            </a:pPr>
            <a:r>
              <a:rPr lang="en-US" dirty="0" smtClean="0">
                <a:latin typeface="District Light"/>
                <a:ea typeface="+mn-ea"/>
                <a:cs typeface="District Light"/>
              </a:rPr>
              <a:t>Marketing plan</a:t>
            </a:r>
          </a:p>
          <a:p>
            <a:pPr eaLnBrk="1" hangingPunct="1">
              <a:spcBef>
                <a:spcPts val="0"/>
              </a:spcBef>
              <a:spcAft>
                <a:spcPts val="900"/>
              </a:spcAft>
              <a:buClr>
                <a:srgbClr val="F2E8C6"/>
              </a:buClr>
              <a:buSzPct val="75000"/>
              <a:buFont typeface="Wingdings" charset="2"/>
              <a:buChar char="u"/>
              <a:defRPr/>
            </a:pPr>
            <a:r>
              <a:rPr lang="en-US" dirty="0" smtClean="0">
                <a:latin typeface="District Light"/>
                <a:ea typeface="+mn-ea"/>
                <a:cs typeface="District Light"/>
              </a:rPr>
              <a:t>Previous homeselling experience</a:t>
            </a:r>
          </a:p>
          <a:p>
            <a:pPr eaLnBrk="1" hangingPunct="1">
              <a:spcBef>
                <a:spcPts val="0"/>
              </a:spcBef>
              <a:spcAft>
                <a:spcPts val="900"/>
              </a:spcAft>
              <a:buClr>
                <a:srgbClr val="F2E8C6"/>
              </a:buClr>
              <a:buSzPct val="75000"/>
              <a:buFont typeface="Wingdings" charset="2"/>
              <a:buChar char="u"/>
              <a:defRPr/>
            </a:pPr>
            <a:r>
              <a:rPr lang="en-US" dirty="0" smtClean="0">
                <a:latin typeface="District Light"/>
                <a:ea typeface="+mn-ea"/>
                <a:cs typeface="District Light"/>
              </a:rPr>
              <a:t>Positive experiences</a:t>
            </a:r>
          </a:p>
          <a:p>
            <a:pPr eaLnBrk="1" hangingPunct="1">
              <a:spcBef>
                <a:spcPts val="0"/>
              </a:spcBef>
              <a:spcAft>
                <a:spcPts val="900"/>
              </a:spcAft>
              <a:buClr>
                <a:srgbClr val="F2E8C6"/>
              </a:buClr>
              <a:buSzPct val="75000"/>
              <a:buFont typeface="Wingdings" charset="2"/>
              <a:buChar char="u"/>
              <a:defRPr/>
            </a:pPr>
            <a:r>
              <a:rPr lang="en-US" dirty="0" smtClean="0">
                <a:latin typeface="District Light"/>
                <a:ea typeface="+mn-ea"/>
                <a:cs typeface="District Light"/>
              </a:rPr>
              <a:t>Concerns</a:t>
            </a:r>
          </a:p>
          <a:p>
            <a:pPr eaLnBrk="1" hangingPunct="1">
              <a:spcBef>
                <a:spcPts val="0"/>
              </a:spcBef>
              <a:spcAft>
                <a:spcPts val="900"/>
              </a:spcAft>
              <a:buClr>
                <a:srgbClr val="F2E8C6"/>
              </a:buClr>
              <a:buSzPct val="75000"/>
              <a:buFont typeface="Wingdings" charset="2"/>
              <a:buChar char="u"/>
              <a:defRPr/>
            </a:pPr>
            <a:r>
              <a:rPr lang="en-US" dirty="0" smtClean="0">
                <a:latin typeface="District Light"/>
                <a:ea typeface="+mn-ea"/>
                <a:cs typeface="District Light"/>
              </a:rPr>
              <a:t>Expectations</a:t>
            </a:r>
          </a:p>
        </p:txBody>
      </p:sp>
      <p:pic>
        <p:nvPicPr>
          <p:cNvPr id="11268" name="Picture 4" descr="16565241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46525" y="2819400"/>
            <a:ext cx="3597275" cy="2971800"/>
          </a:xfrm>
          <a:prstGeom prst="rect">
            <a:avLst/>
          </a:prstGeom>
          <a:noFill/>
          <a:ln>
            <a:noFill/>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69752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object 3"/>
          <p:cNvSpPr>
            <a:spLocks noChangeArrowheads="1"/>
          </p:cNvSpPr>
          <p:nvPr/>
        </p:nvSpPr>
        <p:spPr bwMode="auto">
          <a:xfrm>
            <a:off x="0" y="0"/>
            <a:ext cx="7772400" cy="102870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5" name="object 5"/>
          <p:cNvSpPr txBox="1">
            <a:spLocks noGrp="1"/>
          </p:cNvSpPr>
          <p:nvPr>
            <p:ph type="title"/>
          </p:nvPr>
        </p:nvSpPr>
        <p:spPr>
          <a:xfrm>
            <a:off x="381000" y="381000"/>
            <a:ext cx="6254750" cy="685800"/>
          </a:xfrm>
        </p:spPr>
        <p:txBody>
          <a:bodyPr vert="horz" wrap="square" rtlCol="0">
            <a:noAutofit/>
          </a:bodyPr>
          <a:lstStyle/>
          <a:p>
            <a:pPr marL="11654" algn="l">
              <a:defRPr/>
            </a:pPr>
            <a:r>
              <a:rPr lang="en-US" sz="5000" spc="945" dirty="0" smtClean="0">
                <a:solidFill>
                  <a:srgbClr val="705A6A"/>
                </a:solidFill>
                <a:latin typeface="Arial"/>
                <a:cs typeface="Arial"/>
              </a:rPr>
              <a:t>MARKETING</a:t>
            </a:r>
            <a:r>
              <a:rPr lang="en-US" sz="5000" dirty="0" smtClean="0">
                <a:latin typeface="Arial"/>
                <a:cs typeface="Arial"/>
              </a:rPr>
              <a:t/>
            </a:r>
            <a:br>
              <a:rPr lang="en-US" sz="5000" dirty="0" smtClean="0">
                <a:latin typeface="Arial"/>
                <a:cs typeface="Arial"/>
              </a:rPr>
            </a:br>
            <a:r>
              <a:rPr lang="en-US" sz="2500" b="1" spc="335" dirty="0" smtClean="0">
                <a:solidFill>
                  <a:srgbClr val="705A6A"/>
                </a:solidFill>
                <a:latin typeface="Arial"/>
                <a:cs typeface="Arial"/>
              </a:rPr>
              <a:t>YOUR PROPERTY</a:t>
            </a:r>
            <a:endParaRPr sz="2500" b="1" dirty="0">
              <a:latin typeface="Arial"/>
              <a:cs typeface="Arial"/>
            </a:endParaRPr>
          </a:p>
        </p:txBody>
      </p:sp>
    </p:spTree>
    <p:extLst>
      <p:ext uri="{BB962C8B-B14F-4D97-AF65-F5344CB8AC3E}">
        <p14:creationId xmlns:p14="http://schemas.microsoft.com/office/powerpoint/2010/main" val="41043573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noAutofit/>
          </a:bodyPr>
          <a:lstStyle/>
          <a:p>
            <a:pPr marL="1139190">
              <a:lnSpc>
                <a:spcPts val="4185"/>
              </a:lnSpc>
            </a:pPr>
            <a:r>
              <a:rPr sz="2400" dirty="0" smtClean="0">
                <a:solidFill>
                  <a:srgbClr val="52144D"/>
                </a:solidFill>
                <a:latin typeface="Georgia" panose="02040502050405020303" pitchFamily="18" charset="0"/>
                <a:cs typeface="ITC Eras Std Light"/>
              </a:rPr>
              <a:t>CREATING DEMAND</a:t>
            </a:r>
            <a:endParaRPr sz="2400" dirty="0">
              <a:latin typeface="Georgia" panose="02040502050405020303" pitchFamily="18" charset="0"/>
              <a:cs typeface="ITC Eras Std Light"/>
            </a:endParaRPr>
          </a:p>
          <a:p>
            <a:pPr marL="1139190">
              <a:lnSpc>
                <a:spcPts val="1555"/>
              </a:lnSpc>
            </a:pPr>
            <a:r>
              <a:rPr sz="1600" dirty="0" smtClean="0">
                <a:solidFill>
                  <a:srgbClr val="52144D"/>
                </a:solidFill>
                <a:latin typeface="Georgia" panose="02040502050405020303" pitchFamily="18" charset="0"/>
                <a:cs typeface="ITC Eras Std Medium"/>
              </a:rPr>
              <a:t>A Strategic Approach</a:t>
            </a:r>
            <a:endParaRPr sz="1600" dirty="0">
              <a:latin typeface="Georgia" panose="02040502050405020303" pitchFamily="18" charset="0"/>
              <a:cs typeface="ITC Eras Std Medium"/>
            </a:endParaRPr>
          </a:p>
        </p:txBody>
      </p:sp>
      <p:sp>
        <p:nvSpPr>
          <p:cNvPr id="4" name="object 4"/>
          <p:cNvSpPr/>
          <p:nvPr/>
        </p:nvSpPr>
        <p:spPr>
          <a:xfrm>
            <a:off x="461962" y="2405062"/>
            <a:ext cx="4214863" cy="0"/>
          </a:xfrm>
          <a:custGeom>
            <a:avLst/>
            <a:gdLst/>
            <a:ahLst/>
            <a:cxnLst/>
            <a:rect l="l" t="t" r="r" b="b"/>
            <a:pathLst>
              <a:path w="4214863">
                <a:moveTo>
                  <a:pt x="0" y="0"/>
                </a:moveTo>
                <a:lnTo>
                  <a:pt x="4214863" y="0"/>
                </a:lnTo>
              </a:path>
            </a:pathLst>
          </a:custGeom>
          <a:ln w="6350">
            <a:solidFill>
              <a:srgbClr val="58595B"/>
            </a:solidFill>
          </a:ln>
        </p:spPr>
        <p:txBody>
          <a:bodyPr wrap="square" lIns="0" tIns="0" rIns="0" bIns="0" rtlCol="0">
            <a:noAutofit/>
          </a:bodyPr>
          <a:lstStyle/>
          <a:p>
            <a:endParaRPr/>
          </a:p>
        </p:txBody>
      </p:sp>
      <p:sp>
        <p:nvSpPr>
          <p:cNvPr id="5" name="object 5"/>
          <p:cNvSpPr/>
          <p:nvPr/>
        </p:nvSpPr>
        <p:spPr>
          <a:xfrm>
            <a:off x="5132374" y="2395537"/>
            <a:ext cx="2640025" cy="3910990"/>
          </a:xfrm>
          <a:prstGeom prst="rect">
            <a:avLst/>
          </a:prstGeom>
          <a:blipFill>
            <a:blip r:embed="rId2" cstate="print"/>
            <a:stretch>
              <a:fillRect/>
            </a:stretch>
          </a:blipFill>
        </p:spPr>
        <p:txBody>
          <a:bodyPr wrap="square" lIns="0" tIns="0" rIns="0" bIns="0" rtlCol="0">
            <a:noAutofit/>
          </a:bodyPr>
          <a:lstStyle/>
          <a:p>
            <a:endParaRPr/>
          </a:p>
        </p:txBody>
      </p:sp>
      <p:sp>
        <p:nvSpPr>
          <p:cNvPr id="6" name="object 6"/>
          <p:cNvSpPr txBox="1"/>
          <p:nvPr/>
        </p:nvSpPr>
        <p:spPr>
          <a:xfrm>
            <a:off x="444500" y="2630619"/>
            <a:ext cx="4369435" cy="3719829"/>
          </a:xfrm>
          <a:prstGeom prst="rect">
            <a:avLst/>
          </a:prstGeom>
        </p:spPr>
        <p:txBody>
          <a:bodyPr vert="horz" wrap="square" lIns="0" tIns="0" rIns="0" bIns="0" rtlCol="0">
            <a:noAutofit/>
          </a:bodyPr>
          <a:lstStyle/>
          <a:p>
            <a:pPr marL="12700" marR="12700" algn="just">
              <a:lnSpc>
                <a:spcPct val="128800"/>
              </a:lnSpc>
            </a:pPr>
            <a:r>
              <a:rPr sz="1100" b="1" dirty="0" smtClean="0">
                <a:solidFill>
                  <a:srgbClr val="52144D"/>
                </a:solidFill>
                <a:latin typeface="Arial" panose="020B0604020202020204" pitchFamily="34" charset="0"/>
                <a:cs typeface="Arial" panose="020B0604020202020204" pitchFamily="34" charset="0"/>
              </a:rPr>
              <a:t>Anyone can find a buyer for your home. The challenge is to create the kind of demand for your property that attracts more buyers and gets you the best outcome. That requires a careful mix of strategies, including:</a:t>
            </a:r>
            <a:endParaRPr sz="1100" dirty="0">
              <a:latin typeface="Arial" panose="020B0604020202020204" pitchFamily="34" charset="0"/>
              <a:cs typeface="Arial" panose="020B0604020202020204" pitchFamily="34" charset="0"/>
            </a:endParaRPr>
          </a:p>
          <a:p>
            <a:pPr>
              <a:lnSpc>
                <a:spcPts val="1000"/>
              </a:lnSpc>
              <a:spcBef>
                <a:spcPts val="99"/>
              </a:spcBef>
            </a:pPr>
            <a:endParaRPr sz="1000" dirty="0">
              <a:latin typeface="Arial" panose="020B0604020202020204" pitchFamily="34" charset="0"/>
              <a:cs typeface="Arial" panose="020B0604020202020204" pitchFamily="34" charset="0"/>
            </a:endParaRPr>
          </a:p>
          <a:p>
            <a:pPr marL="177800" marR="1828800" indent="-165735">
              <a:lnSpc>
                <a:spcPct val="100000"/>
              </a:lnSpc>
              <a:buClr>
                <a:srgbClr val="58595B"/>
              </a:buClr>
              <a:buFont typeface="ITC Eras Std Book"/>
              <a:buChar char="•"/>
              <a:tabLst>
                <a:tab pos="177800" algn="l"/>
              </a:tabLst>
            </a:pPr>
            <a:r>
              <a:rPr sz="1100" dirty="0" smtClean="0">
                <a:solidFill>
                  <a:srgbClr val="58595B"/>
                </a:solidFill>
                <a:latin typeface="Arial" panose="020B0604020202020204" pitchFamily="34" charset="0"/>
                <a:cs typeface="Arial" panose="020B0604020202020204" pitchFamily="34" charset="0"/>
              </a:rPr>
              <a:t>Intensive local and national networking</a:t>
            </a:r>
            <a:endParaRPr sz="1100" dirty="0">
              <a:latin typeface="Arial" panose="020B0604020202020204" pitchFamily="34" charset="0"/>
              <a:cs typeface="Arial" panose="020B0604020202020204" pitchFamily="34" charset="0"/>
            </a:endParaRPr>
          </a:p>
          <a:p>
            <a:pPr>
              <a:lnSpc>
                <a:spcPts val="1000"/>
              </a:lnSpc>
              <a:spcBef>
                <a:spcPts val="99"/>
              </a:spcBef>
              <a:buClr>
                <a:srgbClr val="58595B"/>
              </a:buClr>
              <a:buFont typeface="ITC Eras Std Book"/>
              <a:buChar char="•"/>
            </a:pPr>
            <a:endParaRPr sz="1000" dirty="0">
              <a:latin typeface="Arial" panose="020B0604020202020204" pitchFamily="34" charset="0"/>
              <a:cs typeface="Arial" panose="020B0604020202020204" pitchFamily="34" charset="0"/>
            </a:endParaRPr>
          </a:p>
          <a:p>
            <a:pPr marL="177800" marR="2661285" indent="-165735">
              <a:lnSpc>
                <a:spcPct val="100000"/>
              </a:lnSpc>
              <a:buClr>
                <a:srgbClr val="58595B"/>
              </a:buClr>
              <a:buFont typeface="ITC Eras Std Book"/>
              <a:buChar char="•"/>
              <a:tabLst>
                <a:tab pos="177800" algn="l"/>
              </a:tabLst>
            </a:pPr>
            <a:r>
              <a:rPr sz="1100" dirty="0" smtClean="0">
                <a:solidFill>
                  <a:srgbClr val="58595B"/>
                </a:solidFill>
                <a:latin typeface="Arial" panose="020B0604020202020204" pitchFamily="34" charset="0"/>
                <a:cs typeface="Arial" panose="020B0604020202020204" pitchFamily="34" charset="0"/>
              </a:rPr>
              <a:t>Aggressive print exposure</a:t>
            </a:r>
            <a:endParaRPr sz="1100" dirty="0">
              <a:latin typeface="Arial" panose="020B0604020202020204" pitchFamily="34" charset="0"/>
              <a:cs typeface="Arial" panose="020B0604020202020204" pitchFamily="34" charset="0"/>
            </a:endParaRPr>
          </a:p>
          <a:p>
            <a:pPr>
              <a:lnSpc>
                <a:spcPts val="1100"/>
              </a:lnSpc>
              <a:spcBef>
                <a:spcPts val="0"/>
              </a:spcBef>
              <a:buClr>
                <a:srgbClr val="58595B"/>
              </a:buClr>
              <a:buFont typeface="ITC Eras Std Book"/>
              <a:buChar char="•"/>
            </a:pPr>
            <a:endParaRPr sz="1100" dirty="0">
              <a:latin typeface="Arial" panose="020B0604020202020204" pitchFamily="34" charset="0"/>
              <a:cs typeface="Arial" panose="020B0604020202020204" pitchFamily="34" charset="0"/>
            </a:endParaRPr>
          </a:p>
          <a:p>
            <a:pPr marL="177800" marR="2609850" indent="-165735">
              <a:lnSpc>
                <a:spcPct val="100000"/>
              </a:lnSpc>
              <a:buClr>
                <a:srgbClr val="58595B"/>
              </a:buClr>
              <a:buFont typeface="ITC Eras Std Book"/>
              <a:buChar char="•"/>
              <a:tabLst>
                <a:tab pos="177800" algn="l"/>
              </a:tabLst>
            </a:pPr>
            <a:r>
              <a:rPr sz="1100" dirty="0" smtClean="0">
                <a:solidFill>
                  <a:srgbClr val="58595B"/>
                </a:solidFill>
                <a:latin typeface="Arial" panose="020B0604020202020204" pitchFamily="34" charset="0"/>
                <a:cs typeface="Arial" panose="020B0604020202020204" pitchFamily="34" charset="0"/>
              </a:rPr>
              <a:t>Expansive online exposure</a:t>
            </a:r>
            <a:endParaRPr sz="1100" dirty="0">
              <a:latin typeface="Arial" panose="020B0604020202020204" pitchFamily="34" charset="0"/>
              <a:cs typeface="Arial" panose="020B0604020202020204" pitchFamily="34" charset="0"/>
            </a:endParaRPr>
          </a:p>
          <a:p>
            <a:pPr>
              <a:lnSpc>
                <a:spcPts val="1000"/>
              </a:lnSpc>
              <a:spcBef>
                <a:spcPts val="99"/>
              </a:spcBef>
              <a:buClr>
                <a:srgbClr val="58595B"/>
              </a:buClr>
              <a:buFont typeface="ITC Eras Std Book"/>
              <a:buChar char="•"/>
            </a:pPr>
            <a:endParaRPr sz="1000" dirty="0">
              <a:latin typeface="Arial" panose="020B0604020202020204" pitchFamily="34" charset="0"/>
              <a:cs typeface="Arial" panose="020B0604020202020204" pitchFamily="34" charset="0"/>
            </a:endParaRPr>
          </a:p>
          <a:p>
            <a:pPr marL="177800" marR="906144" indent="-165735">
              <a:lnSpc>
                <a:spcPct val="100000"/>
              </a:lnSpc>
              <a:buClr>
                <a:srgbClr val="58595B"/>
              </a:buClr>
              <a:buFont typeface="ITC Eras Std Book"/>
              <a:buChar char="•"/>
              <a:tabLst>
                <a:tab pos="177800" algn="l"/>
              </a:tabLst>
            </a:pPr>
            <a:r>
              <a:rPr sz="1100" dirty="0" smtClean="0">
                <a:solidFill>
                  <a:srgbClr val="58595B"/>
                </a:solidFill>
                <a:latin typeface="Arial" panose="020B0604020202020204" pitchFamily="34" charset="0"/>
                <a:cs typeface="Arial" panose="020B0604020202020204" pitchFamily="34" charset="0"/>
              </a:rPr>
              <a:t>Custom direct mail advertising and marketing materials</a:t>
            </a:r>
            <a:endParaRPr sz="1100" dirty="0">
              <a:latin typeface="Arial" panose="020B0604020202020204" pitchFamily="34" charset="0"/>
              <a:cs typeface="Arial" panose="020B0604020202020204" pitchFamily="34" charset="0"/>
            </a:endParaRPr>
          </a:p>
          <a:p>
            <a:pPr>
              <a:lnSpc>
                <a:spcPts val="1200"/>
              </a:lnSpc>
              <a:spcBef>
                <a:spcPts val="47"/>
              </a:spcBef>
            </a:pPr>
            <a:endParaRPr sz="1200" dirty="0">
              <a:latin typeface="Arial" panose="020B0604020202020204" pitchFamily="34" charset="0"/>
              <a:cs typeface="Arial" panose="020B0604020202020204" pitchFamily="34" charset="0"/>
            </a:endParaRPr>
          </a:p>
          <a:p>
            <a:pPr marL="13970" marR="132080" algn="just">
              <a:lnSpc>
                <a:spcPct val="128800"/>
              </a:lnSpc>
            </a:pPr>
            <a:r>
              <a:rPr sz="1100" dirty="0" smtClean="0">
                <a:solidFill>
                  <a:srgbClr val="58595B"/>
                </a:solidFill>
                <a:latin typeface="Arial" panose="020B0604020202020204" pitchFamily="34" charset="0"/>
                <a:cs typeface="Arial" panose="020B0604020202020204" pitchFamily="34" charset="0"/>
              </a:rPr>
              <a:t>Your agent will draw on these strategies to create a custom property marketing  plan  designed  to  get  you  optimum  results.  Then  we’ll orchestrate every detail to ensure a successful close.</a:t>
            </a:r>
            <a:endParaRPr sz="1100" dirty="0">
              <a:latin typeface="Arial" panose="020B0604020202020204" pitchFamily="34" charset="0"/>
              <a:cs typeface="Arial" panose="020B0604020202020204" pitchFamily="34" charset="0"/>
            </a:endParaRPr>
          </a:p>
          <a:p>
            <a:pPr>
              <a:lnSpc>
                <a:spcPts val="1200"/>
              </a:lnSpc>
              <a:spcBef>
                <a:spcPts val="35"/>
              </a:spcBef>
            </a:pPr>
            <a:endParaRPr sz="1200" dirty="0">
              <a:latin typeface="Arial" panose="020B0604020202020204" pitchFamily="34" charset="0"/>
              <a:cs typeface="Arial" panose="020B0604020202020204" pitchFamily="34" charset="0"/>
            </a:endParaRPr>
          </a:p>
          <a:p>
            <a:pPr marL="12700" marR="12700" algn="just">
              <a:lnSpc>
                <a:spcPct val="128800"/>
              </a:lnSpc>
            </a:pPr>
            <a:r>
              <a:rPr sz="1100" dirty="0" smtClean="0">
                <a:solidFill>
                  <a:srgbClr val="58595B"/>
                </a:solidFill>
                <a:latin typeface="Arial" panose="020B0604020202020204" pitchFamily="34" charset="0"/>
                <a:cs typeface="Arial" panose="020B0604020202020204" pitchFamily="34" charset="0"/>
              </a:rPr>
              <a:t>It takes a skillful combination of marketing techniques to direct maximum attention to your home. Your agent will devise a custom plan designed to bring qualified buyers to your door.</a:t>
            </a:r>
            <a:endParaRPr sz="11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50287" b="-49716"/>
          <a:stretch/>
        </p:blipFill>
        <p:spPr>
          <a:xfrm>
            <a:off x="5604522" y="9073055"/>
            <a:ext cx="1857159" cy="90914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4567</TotalTime>
  <Words>4810</Words>
  <Application>Microsoft Office PowerPoint</Application>
  <PresentationFormat>Custom</PresentationFormat>
  <Paragraphs>1070</Paragraphs>
  <Slides>47</Slides>
  <Notes>3</Notes>
  <HiddenSlides>1</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47</vt:i4>
      </vt:variant>
    </vt:vector>
  </HeadingPairs>
  <TitlesOfParts>
    <vt:vector size="61" baseType="lpstr">
      <vt:lpstr>Arial</vt:lpstr>
      <vt:lpstr>Calibri</vt:lpstr>
      <vt:lpstr>Cambria</vt:lpstr>
      <vt:lpstr>District Light</vt:lpstr>
      <vt:lpstr>Georgia</vt:lpstr>
      <vt:lpstr>ITC Eras Std Book</vt:lpstr>
      <vt:lpstr>ITC Eras Std Light</vt:lpstr>
      <vt:lpstr>ITC Eras Std Medium</vt:lpstr>
      <vt:lpstr>MS PGothic</vt:lpstr>
      <vt:lpstr>MS PGothic</vt:lpstr>
      <vt:lpstr>NewsGoth BT</vt:lpstr>
      <vt:lpstr>Times New Roman</vt:lpstr>
      <vt:lpstr>Wingdings</vt:lpstr>
      <vt:lpstr>Office Theme</vt:lpstr>
      <vt:lpstr>PowerPoint Presentation</vt:lpstr>
      <vt:lpstr>PowerPoint Presentation</vt:lpstr>
      <vt:lpstr>Your Needs Come First</vt:lpstr>
      <vt:lpstr>PowerPoint Presentation</vt:lpstr>
      <vt:lpstr>PowerPoint Presentation</vt:lpstr>
      <vt:lpstr>PowerPoint Presentation</vt:lpstr>
      <vt:lpstr>Understanding Your Expectations</vt:lpstr>
      <vt:lpstr>MARKETING YOUR PROPERTY</vt:lpstr>
      <vt:lpstr>CREATING DEMAND A Strategic Approach</vt:lpstr>
      <vt:lpstr>A Marketing Plan for Your Property</vt:lpstr>
      <vt:lpstr>PowerPoint Presentation</vt:lpstr>
      <vt:lpstr>HOW BUYERS Find Their Home</vt:lpstr>
      <vt:lpstr>ATTRACTING BUYERS A Multi-Channel Approach</vt:lpstr>
      <vt:lpstr>REALTOR.COM Showcase Membership</vt:lpstr>
      <vt:lpstr>LOCAL MARKETS for National Reach</vt:lpstr>
      <vt:lpstr>EXTENSIVE ONLINE PROMOTION Of Your Property</vt:lpstr>
      <vt:lpstr>EXTENSIVE ONLINE PROMOTION Of Your Property (continued)</vt:lpstr>
      <vt:lpstr>QUALITY ONE-STOP SERVICES</vt:lpstr>
      <vt:lpstr>Important Ways to Promote  Your Property</vt:lpstr>
      <vt:lpstr>PowerPoint Presentation</vt:lpstr>
      <vt:lpstr>Determining a Market Sensitive Price</vt:lpstr>
      <vt:lpstr>Comparative Market Analysis</vt:lpstr>
      <vt:lpstr>CMA Graph</vt:lpstr>
      <vt:lpstr>Comparative Market Analysis</vt:lpstr>
      <vt:lpstr>PowerPoint Presentation</vt:lpstr>
      <vt:lpstr>PowerPoint Presentation</vt:lpstr>
      <vt:lpstr>PowerPoint Presentation</vt:lpstr>
      <vt:lpstr>PowerPoint Presentation</vt:lpstr>
      <vt:lpstr>THE ART Of Home Pricing</vt:lpstr>
      <vt:lpstr>PowerPoint Presentation</vt:lpstr>
      <vt:lpstr>PowerPoint Presentation</vt:lpstr>
      <vt:lpstr>PowerPoint Presentation</vt:lpstr>
      <vt:lpstr>PowerPoint Presentation</vt:lpstr>
      <vt:lpstr>Activity Report for Seller</vt:lpstr>
      <vt:lpstr>PowerPoint Presentation</vt:lpstr>
      <vt:lpstr>PowerPoint Presentation</vt:lpstr>
      <vt:lpstr>PowerPoint Presentation</vt:lpstr>
      <vt:lpstr>PowerPoint Presentation</vt:lpstr>
      <vt:lpstr>PowerPoint Presentation</vt:lpstr>
      <vt:lpstr>PowerPoint Presentation</vt:lpstr>
      <vt:lpstr>THE POWER Of Berkshire Hathaway HomeServices California Properties</vt:lpstr>
      <vt:lpstr>REAL ESTATE BRAND OF THE YEAR 2014 Harris Poll EquiTrend®</vt:lpstr>
      <vt:lpstr>ELITE ALLIANCES</vt:lpstr>
      <vt:lpstr>PowerPoint Presentation</vt:lpstr>
      <vt:lpstr>THE CHARITABLE FOUNDATION Agent Community Outreach</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Hill, Zach</dc:creator>
  <cp:lastModifiedBy>AMIR Vahdat</cp:lastModifiedBy>
  <cp:revision>126</cp:revision>
  <cp:lastPrinted>2015-09-15T18:36:55Z</cp:lastPrinted>
  <dcterms:created xsi:type="dcterms:W3CDTF">2014-03-04T22:12:05Z</dcterms:created>
  <dcterms:modified xsi:type="dcterms:W3CDTF">2016-02-16T23:38:22Z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2014-03-04T00:00:00Z</vt:filetime>
  </property>
  <property fmtid="{D5CDD505-2E9C-101B-9397-08002B2CF9AE}" pid="3" name="LastSaved">
    <vt:filetime>2014-03-05T00:00:00Z</vt:filetime>
  </property>
</Properties>
</file>