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6" r:id="rId14"/>
    <p:sldId id="269" r:id="rId15"/>
    <p:sldId id="299" r:id="rId16"/>
    <p:sldId id="300" r:id="rId17"/>
    <p:sldId id="272" r:id="rId18"/>
    <p:sldId id="302" r:id="rId19"/>
    <p:sldId id="303" r:id="rId20"/>
    <p:sldId id="275" r:id="rId21"/>
    <p:sldId id="276" r:id="rId22"/>
    <p:sldId id="277" r:id="rId23"/>
    <p:sldId id="278" r:id="rId24"/>
    <p:sldId id="279" r:id="rId25"/>
    <p:sldId id="280" r:id="rId26"/>
    <p:sldId id="281" r:id="rId27"/>
    <p:sldId id="282" r:id="rId28"/>
    <p:sldId id="283" r:id="rId29"/>
    <p:sldId id="304" r:id="rId30"/>
    <p:sldId id="285" r:id="rId31"/>
    <p:sldId id="286" r:id="rId32"/>
    <p:sldId id="305" r:id="rId33"/>
    <p:sldId id="288" r:id="rId34"/>
    <p:sldId id="289" r:id="rId35"/>
    <p:sldId id="306" r:id="rId36"/>
    <p:sldId id="291" r:id="rId37"/>
    <p:sldId id="292" r:id="rId38"/>
    <p:sldId id="293" r:id="rId39"/>
    <p:sldId id="294" r:id="rId40"/>
  </p:sldIdLst>
  <p:sldSz cx="24384000" cy="13716000"/>
  <p:notesSz cx="6858000" cy="9144000"/>
  <p:embeddedFontLst>
    <p:embeddedFont>
      <p:font typeface="Calibri" panose="020F0502020204030204" pitchFamily="34" charset="0"/>
      <p:regular r:id="rId42"/>
      <p:bold r:id="rId43"/>
      <p:italic r:id="rId44"/>
      <p:boldItalic r:id="rId45"/>
    </p:embeddedFont>
    <p:embeddedFont>
      <p:font typeface="Montserrat" pitchFamily="2" charset="77"/>
      <p:regular r:id="rId46"/>
      <p:bold r:id="rId47"/>
      <p:italic r:id="rId48"/>
      <p:boldItalic r:id="rId49"/>
    </p:embeddedFont>
    <p:embeddedFont>
      <p:font typeface="Montserrat Bold" pitchFamily="2" charset="77"/>
      <p:bold r:id="rId50"/>
      <p:italic r:id="rId51"/>
      <p:boldItalic r:id="rId52"/>
    </p:embeddedFont>
    <p:embeddedFont>
      <p:font typeface="Montserrat ExtraBold" panose="020F0502020204030204" pitchFamily="34" charset="0"/>
      <p:bold r:id="rId53"/>
      <p:italic r:id="rId54"/>
      <p:boldItalic r:id="rId55"/>
    </p:embeddedFont>
    <p:embeddedFont>
      <p:font typeface="Montserrat Light" panose="020F0302020204030204" pitchFamily="34" charset="0"/>
      <p:regular r:id="rId56"/>
      <p:italic r:id="rId57"/>
    </p:embeddedFont>
    <p:embeddedFont>
      <p:font typeface="Montserrat Medium" panose="020F0502020204030204" pitchFamily="34" charset="0"/>
      <p:regular r:id="rId58"/>
      <p:italic r:id="rId59"/>
    </p:embeddedFont>
    <p:embeddedFont>
      <p:font typeface="Montserrat Regular"/>
      <p:regular r:id="rId60"/>
      <p:bold r:id="rId61"/>
      <p:italic r:id="rId62"/>
      <p:boldItalic r:id="rId63"/>
    </p:embeddedFont>
    <p:embeddedFont>
      <p:font typeface="Montserrat SemiBold" panose="020F0502020204030204" pitchFamily="34" charset="0"/>
      <p:regular r:id="rId64"/>
      <p:bold r:id="rId65"/>
      <p:italic r:id="rId66"/>
      <p:boldItalic r:id="rId6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1pPr>
    <a:lvl2pPr marL="0" marR="0" indent="228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2pPr>
    <a:lvl3pPr marL="0" marR="0" indent="457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3pPr>
    <a:lvl4pPr marL="0" marR="0" indent="6858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4pPr>
    <a:lvl5pPr marL="0" marR="0" indent="914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5pPr>
    <a:lvl6pPr marL="0" marR="0" indent="11430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6pPr>
    <a:lvl7pPr marL="0" marR="0" indent="1371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7pPr>
    <a:lvl8pPr marL="0" marR="0" indent="1600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8pPr>
    <a:lvl9pPr marL="0" marR="0" indent="18288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466"/>
    <a:srgbClr val="2E3385"/>
    <a:srgbClr val="2C3A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9DD1B-BC47-2E4D-ACE9-C3FE829532A3}" v="35" dt="2023-05-04T00:00:11.09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Montserrat Regular"/>
          <a:ea typeface="Montserrat Regular"/>
          <a:cs typeface="Montserrat Regular"/>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Montserrat Bold"/>
          <a:ea typeface="Montserrat Bold"/>
          <a:cs typeface="Montserrat Bold"/>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Montserrat Regular"/>
          <a:ea typeface="Montserrat Regular"/>
          <a:cs typeface="Montserrat Regular"/>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Montserrat Bold"/>
          <a:ea typeface="Montserrat Bold"/>
          <a:cs typeface="Montserrat Bold"/>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Montserrat Regular"/>
          <a:ea typeface="Montserrat Regular"/>
          <a:cs typeface="Montserrat Regular"/>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Montserrat Regular"/>
          <a:ea typeface="Montserrat Regular"/>
          <a:cs typeface="Montserra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Montserrat Regular"/>
          <a:ea typeface="Montserrat Regular"/>
          <a:cs typeface="Montserrat Regular"/>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Montserrat Regular"/>
          <a:ea typeface="Montserrat Regular"/>
          <a:cs typeface="Montserra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Montserrat Regular"/>
          <a:ea typeface="Montserrat Regular"/>
          <a:cs typeface="Montserrat Regular"/>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Montserrat Regular"/>
          <a:ea typeface="Montserrat Regular"/>
          <a:cs typeface="Montserra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Montserrat Regular"/>
          <a:ea typeface="Montserrat Regular"/>
          <a:cs typeface="Montserrat Regular"/>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Montserrat Regular"/>
          <a:ea typeface="Montserrat Regular"/>
          <a:cs typeface="Montserra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Montserrat Regular"/>
          <a:ea typeface="Montserrat Regular"/>
          <a:cs typeface="Montserrat Regular"/>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Montserrat Bold"/>
          <a:ea typeface="Montserrat Bold"/>
          <a:cs typeface="Montserrat Bold"/>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Montserrat Regular"/>
          <a:ea typeface="Montserrat Regular"/>
          <a:cs typeface="Montserrat Regular"/>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Montserrat Bold"/>
          <a:ea typeface="Montserrat Bold"/>
          <a:cs typeface="Montserrat Bold"/>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7551" autoAdjust="0"/>
  </p:normalViewPr>
  <p:slideViewPr>
    <p:cSldViewPr snapToGrid="0" showGuides="1">
      <p:cViewPr varScale="1">
        <p:scale>
          <a:sx n="49" d="100"/>
          <a:sy n="49" d="100"/>
        </p:scale>
        <p:origin x="648" y="18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1143000" y="685800"/>
            <a:ext cx="4572000" cy="3429000"/>
          </a:xfrm>
          <a:prstGeom prst="rect">
            <a:avLst/>
          </a:prstGeom>
        </p:spPr>
        <p:txBody>
          <a:bodyPr/>
          <a:lstStyle/>
          <a:p>
            <a:endParaRPr/>
          </a:p>
        </p:txBody>
      </p:sp>
      <p:sp>
        <p:nvSpPr>
          <p:cNvPr id="63" name="Shape 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600">
        <a:latin typeface="Montserrat Regular"/>
        <a:ea typeface="Montserrat Regular"/>
        <a:cs typeface="Montserrat Regular"/>
        <a:sym typeface="Montserrat Regular"/>
      </a:defRPr>
    </a:lvl1pPr>
    <a:lvl2pPr indent="228600" defTabSz="457200" latinLnBrk="0">
      <a:defRPr sz="1600">
        <a:latin typeface="Montserrat Regular"/>
        <a:ea typeface="Montserrat Regular"/>
        <a:cs typeface="Montserrat Regular"/>
        <a:sym typeface="Montserrat Regular"/>
      </a:defRPr>
    </a:lvl2pPr>
    <a:lvl3pPr indent="457200" defTabSz="457200" latinLnBrk="0">
      <a:defRPr sz="1600">
        <a:latin typeface="Montserrat Regular"/>
        <a:ea typeface="Montserrat Regular"/>
        <a:cs typeface="Montserrat Regular"/>
        <a:sym typeface="Montserrat Regular"/>
      </a:defRPr>
    </a:lvl3pPr>
    <a:lvl4pPr indent="685800" defTabSz="457200" latinLnBrk="0">
      <a:defRPr sz="1600">
        <a:latin typeface="Montserrat Regular"/>
        <a:ea typeface="Montserrat Regular"/>
        <a:cs typeface="Montserrat Regular"/>
        <a:sym typeface="Montserrat Regular"/>
      </a:defRPr>
    </a:lvl4pPr>
    <a:lvl5pPr indent="914400" defTabSz="457200" latinLnBrk="0">
      <a:defRPr sz="1600">
        <a:latin typeface="Montserrat Regular"/>
        <a:ea typeface="Montserrat Regular"/>
        <a:cs typeface="Montserrat Regular"/>
        <a:sym typeface="Montserrat Regular"/>
      </a:defRPr>
    </a:lvl5pPr>
    <a:lvl6pPr indent="1143000" defTabSz="457200" latinLnBrk="0">
      <a:defRPr sz="1600">
        <a:latin typeface="Montserrat Regular"/>
        <a:ea typeface="Montserrat Regular"/>
        <a:cs typeface="Montserrat Regular"/>
        <a:sym typeface="Montserrat Regular"/>
      </a:defRPr>
    </a:lvl6pPr>
    <a:lvl7pPr indent="1371600" defTabSz="457200" latinLnBrk="0">
      <a:defRPr sz="1600">
        <a:latin typeface="Montserrat Regular"/>
        <a:ea typeface="Montserrat Regular"/>
        <a:cs typeface="Montserrat Regular"/>
        <a:sym typeface="Montserrat Regular"/>
      </a:defRPr>
    </a:lvl7pPr>
    <a:lvl8pPr indent="1600200" defTabSz="457200" latinLnBrk="0">
      <a:defRPr sz="1600">
        <a:latin typeface="Montserrat Regular"/>
        <a:ea typeface="Montserrat Regular"/>
        <a:cs typeface="Montserrat Regular"/>
        <a:sym typeface="Montserrat Regular"/>
      </a:defRPr>
    </a:lvl8pPr>
    <a:lvl9pPr indent="1828800" defTabSz="457200" latinLnBrk="0">
      <a:defRPr sz="1600">
        <a:latin typeface="Montserrat Regular"/>
        <a:ea typeface="Montserrat Regular"/>
        <a:cs typeface="Montserrat Regular"/>
        <a:sym typeface="Montserrat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AsktheScientists.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381000" y="685800"/>
            <a:ext cx="6096000" cy="3429000"/>
          </a:xfrm>
          <a:prstGeom prst="rect">
            <a:avLst/>
          </a:prstGeom>
        </p:spPr>
        <p:txBody>
          <a:bodyPr/>
          <a:lstStyle/>
          <a:p>
            <a:endParaRPr/>
          </a:p>
        </p:txBody>
      </p:sp>
      <p:sp>
        <p:nvSpPr>
          <p:cNvPr id="70" name="Shape 70"/>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Associate notes:</a:t>
            </a:r>
          </a:p>
          <a:p>
            <a:pPr marL="184785" indent="-184785">
              <a:buSzPct val="125000"/>
              <a:buChar char="•"/>
              <a:defRPr sz="1400">
                <a:latin typeface="Montserrat Bold"/>
                <a:ea typeface="Montserrat Bold"/>
                <a:cs typeface="Montserrat Bold"/>
                <a:sym typeface="Montserrat Bold"/>
              </a:defRPr>
            </a:pPr>
            <a:r>
              <a:t>A script is included with each slide to help you get comfortable with this presentation, the flow, and the overall tone of the USANA story.</a:t>
            </a:r>
            <a:r>
              <a:rPr lang="en-US"/>
              <a:t> </a:t>
            </a:r>
          </a:p>
          <a:p>
            <a:pPr marL="184785" indent="-184785">
              <a:buSzPct val="125000"/>
              <a:buChar char="•"/>
              <a:defRPr sz="1400">
                <a:latin typeface="Montserrat Bold"/>
                <a:ea typeface="Montserrat Bold"/>
                <a:cs typeface="Montserrat Bold"/>
                <a:sym typeface="Montserrat Bold"/>
              </a:defRPr>
            </a:pPr>
            <a:r>
              <a:t>Once you feel more at ease with the content, focus on the shorter talking points </a:t>
            </a:r>
            <a:r>
              <a:rPr lang="en-US"/>
              <a:t>(</a:t>
            </a:r>
            <a:r>
              <a:t>also included with each slide</a:t>
            </a:r>
            <a:r>
              <a:rPr lang="en-US"/>
              <a:t>)</a:t>
            </a:r>
            <a:r>
              <a:t> to guide your own </a:t>
            </a:r>
            <a:r>
              <a:rPr lang="en-US"/>
              <a:t>message</a:t>
            </a:r>
            <a:r>
              <a:t>.</a:t>
            </a:r>
            <a:endParaRPr lang="en-US"/>
          </a:p>
          <a:p>
            <a:pPr marL="184785" indent="-184785">
              <a:buSzPct val="125000"/>
              <a:buChar char="•"/>
              <a:defRPr sz="1400">
                <a:latin typeface="Montserrat Bold"/>
                <a:ea typeface="Montserrat Bold"/>
                <a:cs typeface="Montserrat Bold"/>
                <a:sym typeface="Montserrat Bold"/>
              </a:defRPr>
            </a:pPr>
            <a:r>
              <a:t>Be mindful of your potential new Preferred </a:t>
            </a:r>
            <a:r>
              <a:rPr lang="en-US"/>
              <a:t>Customer or </a:t>
            </a:r>
            <a:r>
              <a:t>Associate’s needs and wants and highlight what matters most to them throughout the presentation.</a:t>
            </a:r>
            <a:r>
              <a:rPr lang="en-US"/>
              <a:t> </a:t>
            </a:r>
          </a:p>
          <a:p>
            <a:pPr marL="184785" indent="-184785">
              <a:buSzPct val="125000"/>
              <a:buChar char="•"/>
              <a:defRPr sz="1400">
                <a:latin typeface="Montserrat Bold"/>
                <a:ea typeface="Montserrat Bold"/>
                <a:cs typeface="Montserrat Bold"/>
                <a:sym typeface="Montserrat Bold"/>
              </a:defRPr>
            </a:pPr>
            <a:r>
              <a:t>As an Associate, you’ll find more success when you help new people discover their best fit within USANA. The right level of engagement puts them in a happier place. They’re positioned to thrive. They’ll receive relevant, targeted USANA communications that </a:t>
            </a:r>
            <a:r>
              <a:rPr lang="en-US"/>
              <a:t>meet</a:t>
            </a:r>
            <a:r>
              <a:t> their expectations. And their dedication and time commitment will align with their path. This will, in turn, help you be more successful in meeting your long-term goals.</a:t>
            </a:r>
            <a:endParaRPr lang="en-US"/>
          </a:p>
          <a:p>
            <a:pPr>
              <a:defRPr sz="1400">
                <a:latin typeface="Montserrat Bold"/>
                <a:ea typeface="Montserrat Bold"/>
                <a:cs typeface="Montserrat Bold"/>
                <a:sym typeface="Montserrat Bold"/>
              </a:defRPr>
            </a:pPr>
            <a:endParaRPr/>
          </a:p>
          <a:p>
            <a:pPr marL="184785" indent="-184785">
              <a:buSzPct val="125000"/>
              <a:buChar char="•"/>
              <a:defRPr sz="1400"/>
            </a:pPr>
            <a:r>
              <a:t>SCRIPT</a:t>
            </a:r>
            <a:endParaRPr lang="en-US"/>
          </a:p>
          <a:p>
            <a:pPr marL="184785" indent="-184785">
              <a:buSzPct val="125000"/>
              <a:buChar char="•"/>
              <a:defRPr sz="1400"/>
            </a:pPr>
            <a:r>
              <a:t>Thanks for your time today!</a:t>
            </a:r>
            <a:r>
              <a:rPr lang="en-US"/>
              <a:t> </a:t>
            </a:r>
          </a:p>
          <a:p>
            <a:pPr marL="184785" indent="-184785">
              <a:buSzPct val="125000"/>
              <a:buChar char="•"/>
              <a:defRPr sz="1400"/>
            </a:pPr>
            <a:r>
              <a:t>I’m excited to introduce you to USANA—a nutrition company that’s obsessed with the health of your cells. They’ve turned that obsession into a revolutionary, holistic approach to wellness you can’t find anywhere else.</a:t>
            </a:r>
            <a:endParaRPr lang="en-US"/>
          </a:p>
          <a:p>
            <a:pPr marL="184785" indent="-184785">
              <a:buSzPct val="125000"/>
              <a:buChar char="•"/>
              <a:defRPr sz="1400"/>
            </a:pPr>
            <a:r>
              <a:t>[Share your personal product story.]</a:t>
            </a:r>
            <a:endParaRPr lang="en-US"/>
          </a:p>
          <a:p>
            <a:pPr marL="184785" indent="-184785">
              <a:buSzPct val="125000"/>
              <a:buChar char="•"/>
              <a:defRPr sz="1400"/>
            </a:pPr>
            <a:r>
              <a:t>USANA’s approach to cellular nutrition works. It’s why they can sell through Associates like me, rather than through traditional advertising.</a:t>
            </a:r>
            <a:r>
              <a:rPr lang="en-US"/>
              <a:t> </a:t>
            </a:r>
          </a:p>
          <a:p>
            <a:pPr marL="184785" indent="-184785">
              <a:buSzPct val="125000"/>
              <a:buChar char="•"/>
              <a:defRPr sz="1400"/>
            </a:pPr>
            <a:r>
              <a:t>We believe in and love USANA products so much that we can’t help but share them with others. And as we do, we earn additional income and other rewards.</a:t>
            </a:r>
            <a:endParaRPr lang="en-US"/>
          </a:p>
          <a:p>
            <a:pPr marL="184785" indent="-184785">
              <a:buSzPct val="125000"/>
              <a:buChar char="•"/>
              <a:defRPr sz="1400"/>
            </a:pPr>
            <a:r>
              <a:t>I’ll talk more about those rewards later, but right now I’d like to tell you all about what makes USANA different, and why it’s so difficult for other companies to match their passion for cellular health.</a:t>
            </a:r>
            <a:endParaRPr lang="en-US"/>
          </a:p>
          <a:p>
            <a:pPr marL="185208" indent="-185208">
              <a:buSzPct val="125000"/>
              <a:buChar char="•"/>
              <a:defRPr sz="1400"/>
            </a:pPr>
            <a:endParaRPr lang="en-US"/>
          </a:p>
          <a:p>
            <a:pPr marL="185208" indent="-185208">
              <a:buSzPct val="125000"/>
              <a:buChar char="•"/>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Introduction</a:t>
            </a:r>
            <a:endParaRPr lang="en-US"/>
          </a:p>
          <a:p>
            <a:pPr marL="184785" indent="-184785">
              <a:buSzPct val="125000"/>
              <a:buChar char="•"/>
              <a:defRPr sz="1400"/>
            </a:pPr>
            <a:r>
              <a:t>Personal USANA product experience</a:t>
            </a:r>
            <a:endParaRPr lang="en-US"/>
          </a:p>
          <a:p>
            <a:pPr marL="184785" indent="-184785">
              <a:buSzPct val="125000"/>
              <a:buChar char="•"/>
              <a:defRPr sz="1400"/>
            </a:pPr>
            <a:r>
              <a:t>Why USANA? in your own words</a:t>
            </a:r>
            <a:endParaRPr lang="en-US"/>
          </a:p>
          <a:p>
            <a:pPr>
              <a:lnSpc>
                <a:spcPct val="120000"/>
              </a:lnSpc>
              <a:defRPr sz="14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lnSpc>
                <a:spcPct val="120000"/>
              </a:lnSpc>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rPr dirty="0"/>
              <a:t>USANA’s strict manufacturing standards is a big reason thousands of professional and Olympic athletes trust USANA</a:t>
            </a:r>
            <a:r>
              <a:rPr lang="en-US"/>
              <a:t> more than any other supplement company in the world.*</a:t>
            </a:r>
            <a:endParaRPr/>
          </a:p>
          <a:p>
            <a:pPr marL="185208" indent="-185208">
              <a:lnSpc>
                <a:spcPct val="120000"/>
              </a:lnSpc>
              <a:buSzPct val="125000"/>
              <a:buChar char="•"/>
              <a:defRPr sz="1400"/>
            </a:pPr>
            <a:r>
              <a:t>And the Athlete Guarantee Program lets athletes know the quality in each USANA product is guaranteed to be pure and free of any banned substances—backed up by up to $1 million USD if an athlete tests positive for a banned substance.</a:t>
            </a:r>
          </a:p>
          <a:p>
            <a:pPr>
              <a:lnSpc>
                <a:spcPct val="120000"/>
              </a:lnSpc>
              <a:defRPr sz="1400"/>
            </a:pPr>
            <a:endParaRPr/>
          </a:p>
          <a:p>
            <a:pPr>
              <a:lnSpc>
                <a:spcPct val="120000"/>
              </a:lnSpc>
              <a:defRPr sz="1400">
                <a:latin typeface="Montserrat Bold"/>
                <a:ea typeface="Montserrat Bold"/>
                <a:cs typeface="Montserrat Bold"/>
                <a:sym typeface="Montserrat Bold"/>
              </a:defRPr>
            </a:pPr>
            <a:r>
              <a:rPr lang="en-US"/>
              <a:t>*USANA Athletes have received 3,500+ World Cup Medals.</a:t>
            </a:r>
          </a:p>
          <a:p>
            <a:pPr>
              <a:lnSpc>
                <a:spcPct val="120000"/>
              </a:lnSpc>
              <a:defRPr sz="1400">
                <a:latin typeface="Montserrat Bold"/>
                <a:ea typeface="Montserrat Bold"/>
                <a:cs typeface="Montserrat Bold"/>
                <a:sym typeface="Montserrat Bold"/>
              </a:defRPr>
            </a:pPr>
            <a:endParaRPr lang="en-US" dirty="0"/>
          </a:p>
          <a:p>
            <a:pPr>
              <a:lnSpc>
                <a:spcPct val="120000"/>
              </a:lnSpc>
              <a:defRPr sz="1400">
                <a:latin typeface="Montserrat Bold"/>
                <a:ea typeface="Montserrat Bold"/>
                <a:cs typeface="Montserrat Bold"/>
                <a:sym typeface="Montserrat Bold"/>
              </a:defRPr>
            </a:pPr>
            <a:endParaRPr lang="en-US" dirty="0"/>
          </a:p>
          <a:p>
            <a:pPr>
              <a:lnSpc>
                <a:spcPct val="120000"/>
              </a:lnSpc>
              <a:defRPr sz="1400">
                <a:latin typeface="Montserrat Bold"/>
                <a:ea typeface="Montserrat Bold"/>
                <a:cs typeface="Montserrat Bold"/>
                <a:sym typeface="Montserrat Bold"/>
              </a:defRPr>
            </a:pPr>
            <a:r>
              <a:t>ADDITIONAL ATHLETE INFORMATION</a:t>
            </a:r>
          </a:p>
          <a:p>
            <a:pPr marL="185208" indent="-185208">
              <a:lnSpc>
                <a:spcPct val="120000"/>
              </a:lnSpc>
              <a:buSzPct val="125000"/>
              <a:buChar char="•"/>
              <a:defRPr sz="1400"/>
            </a:pPr>
            <a:r>
              <a:t>265 USANA-affiliated athletes competed at the Tokyo Games representing 11 different countries—Australia, Canada, China, France, Indonesia, Korea, Malaysia, Mexico, Philippines, Spain, and the United States. USANA Athletes captured a total medal count of 100—44 gold, 35 silver, and 21 bronze—and set 25 Olympic records and four World records.</a:t>
            </a:r>
          </a:p>
          <a:p>
            <a:pPr marL="185208" indent="-185208">
              <a:lnSpc>
                <a:spcPct val="120000"/>
              </a:lnSpc>
              <a:buSzPct val="125000"/>
              <a:buChar char="•"/>
              <a:defRPr sz="1400"/>
            </a:pPr>
            <a:r>
              <a:t>In the Tokyo Summer Paralympics, USANA Athletes earned 13 podium finishes—seven gold, three silver, and three bronze—across athletics, judo, shooting, swimming, and wheelchair fencing and tennis events. American sprinter Nick </a:t>
            </a:r>
            <a:r>
              <a:rPr err="1"/>
              <a:t>Mayhugh</a:t>
            </a:r>
            <a:r>
              <a:t> and swimmer Jessica Long led the pack with a combined five World records, two American records, and six gold medals.</a:t>
            </a:r>
          </a:p>
          <a:p>
            <a:pPr marL="185208" indent="-185208">
              <a:lnSpc>
                <a:spcPct val="120000"/>
              </a:lnSpc>
              <a:buSzPct val="125000"/>
              <a:buChar char="•"/>
              <a:defRPr sz="1400"/>
            </a:pPr>
            <a:r>
              <a:t>With 146 athletes from six countries—Canada, Germany, Italy, Mexico, South Korea, and the United States—USANA Athletes competed in a dozen disciplines and left the Beijing Winter Olympics with 21 medals—eight gold, eight silver, and five bronze.</a:t>
            </a:r>
          </a:p>
          <a:p>
            <a:pPr marL="185208" indent="-185208">
              <a:lnSpc>
                <a:spcPct val="120000"/>
              </a:lnSpc>
              <a:buSzPct val="125000"/>
              <a:buChar char="•"/>
              <a:defRPr sz="1400"/>
            </a:pPr>
            <a:endParaRPr/>
          </a:p>
          <a:p>
            <a:pPr>
              <a:lnSpc>
                <a:spcPct val="120000"/>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Because of USANA’s high quality standards, thousands of professional and Olympic athletes trust USANA.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lnSpc>
                <a:spcPct val="120000"/>
              </a:lnSpc>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I’ve told you a bit about USANA, how their products are developed and manufactured, and why they’re trusted by athletes </a:t>
            </a:r>
            <a:r>
              <a:rPr lang="en-US"/>
              <a:t>w</a:t>
            </a:r>
            <a:r>
              <a:rPr lang="en-US">
                <a:solidFill>
                  <a:srgbClr val="222222"/>
                </a:solidFill>
                <a:effectLst/>
                <a:latin typeface="Montserrat"/>
              </a:rPr>
              <a:t>ho value the importance supporting their cells.</a:t>
            </a:r>
            <a:endParaRPr lang="en-US">
              <a:latin typeface="Montserrat"/>
            </a:endParaRPr>
          </a:p>
          <a:p>
            <a:pPr marL="184785" indent="-184785">
              <a:lnSpc>
                <a:spcPct val="120000"/>
              </a:lnSpc>
              <a:buSzPct val="125000"/>
              <a:buChar char="•"/>
              <a:defRPr sz="1400"/>
            </a:pPr>
            <a:r>
              <a:t>But what makes USANA products truly unique?</a:t>
            </a:r>
            <a:endParaRPr lang="en-US"/>
          </a:p>
          <a:p>
            <a:pPr marL="184785" indent="-184785">
              <a:lnSpc>
                <a:spcPct val="120000"/>
              </a:lnSpc>
              <a:buSzPct val="125000"/>
              <a:buChar char="•"/>
              <a:defRPr sz="1400"/>
            </a:pPr>
            <a:r>
              <a:t>USANA has developed exclusive technologies that enhance your body’s natural ability to </a:t>
            </a:r>
            <a:r>
              <a:rPr lang="en-US"/>
              <a:t>support overall health and well-being</a:t>
            </a:r>
            <a:r>
              <a:t>.</a:t>
            </a:r>
            <a:endParaRPr lang="en-US"/>
          </a:p>
          <a:p>
            <a:pPr marL="819785" lvl="1" indent="-184785">
              <a:lnSpc>
                <a:spcPct val="120000"/>
              </a:lnSpc>
              <a:buSzPct val="125000"/>
              <a:buChar char="•"/>
              <a:defRPr sz="1400"/>
            </a:pPr>
            <a:r>
              <a:rPr err="1">
                <a:latin typeface="Montserrat Bold"/>
                <a:ea typeface="Montserrat Bold"/>
                <a:cs typeface="Montserrat Bold"/>
                <a:sym typeface="Montserrat Bold"/>
              </a:rPr>
              <a:t>InCelligence</a:t>
            </a:r>
            <a:r>
              <a:rPr>
                <a:latin typeface="Montserrat Bold"/>
                <a:ea typeface="Montserrat Bold"/>
                <a:cs typeface="Montserrat Bold"/>
                <a:sym typeface="Montserrat Bold"/>
              </a:rPr>
              <a:t> Technology</a:t>
            </a:r>
            <a:r>
              <a:t> is USANA’s premier formulation method that allows the products to communicate with your cells to </a:t>
            </a:r>
            <a:r>
              <a:rPr lang="en-US"/>
              <a:t>support normal</a:t>
            </a:r>
            <a:r>
              <a:t> health responses. I’ll talk more on this patented design process next!</a:t>
            </a:r>
          </a:p>
          <a:p>
            <a:pPr marL="819785" lvl="1" indent="-184785">
              <a:lnSpc>
                <a:spcPct val="120000"/>
              </a:lnSpc>
              <a:buSzPct val="125000"/>
              <a:buChar char="•"/>
              <a:defRPr sz="1400"/>
            </a:pPr>
            <a:r>
              <a:rPr err="1">
                <a:latin typeface="Montserrat Bold"/>
                <a:ea typeface="Montserrat Bold"/>
                <a:cs typeface="Montserrat Bold"/>
                <a:sym typeface="Montserrat Bold"/>
              </a:rPr>
              <a:t>Olivol</a:t>
            </a:r>
            <a:r>
              <a:t> is a powerful olive-fruit extract packed with antioxidant polyphenols derived from olives through a distinct extraction process.</a:t>
            </a:r>
            <a:endParaRPr lang="en-US"/>
          </a:p>
          <a:p>
            <a:pPr marL="819785" lvl="1" indent="-184785">
              <a:lnSpc>
                <a:spcPct val="120000"/>
              </a:lnSpc>
              <a:buSzPct val="125000"/>
              <a:buChar char="•"/>
              <a:defRPr sz="1400"/>
            </a:pPr>
            <a:r>
              <a:rPr>
                <a:latin typeface="Montserrat Bold"/>
                <a:ea typeface="Montserrat Bold"/>
                <a:cs typeface="Montserrat Bold"/>
                <a:sym typeface="Montserrat Bold"/>
              </a:rPr>
              <a:t>Hybrid Technology</a:t>
            </a:r>
            <a:r>
              <a:t> is a state-of-the-art bilayer tableting approach to nutritional supplementation. It allows USANA to combine ingredients that historically have not been able to be paired together into a single tablet.</a:t>
            </a:r>
            <a:endParaRPr lang="en-US"/>
          </a:p>
          <a:p>
            <a:pPr marL="819785" lvl="1" indent="-184785">
              <a:lnSpc>
                <a:spcPct val="120000"/>
              </a:lnSpc>
              <a:buSzPct val="125000"/>
              <a:buChar char="•"/>
              <a:defRPr sz="1400"/>
            </a:pPr>
            <a:r>
              <a:rPr>
                <a:latin typeface="Montserrat Bold"/>
                <a:ea typeface="Montserrat Bold"/>
                <a:cs typeface="Montserrat Bold"/>
                <a:sym typeface="Montserrat Bold"/>
              </a:rPr>
              <a:t>Poly C</a:t>
            </a:r>
            <a:r>
              <a:t> is a patented blend of minerals and citrus bioflavonoids to help the body absorb and use vitamin C and help enhance the nutrients’ bioavailability and effectiveness.</a:t>
            </a:r>
            <a:endParaRPr lang="en-US"/>
          </a:p>
          <a:p>
            <a:pPr>
              <a:lnSpc>
                <a:spcPct val="120000"/>
              </a:lnSpc>
              <a:defRPr sz="1400"/>
            </a:pPr>
            <a:endParaRPr/>
          </a:p>
          <a:p>
            <a:pPr>
              <a:lnSpc>
                <a:spcPct val="120000"/>
              </a:lnSpc>
              <a:defRPr sz="1400">
                <a:latin typeface="Montserrat Bold"/>
                <a:ea typeface="Montserrat Bold"/>
                <a:cs typeface="Montserrat Bold"/>
                <a:sym typeface="Montserrat Bold"/>
              </a:defRPr>
            </a:pPr>
            <a:r>
              <a:t>TALKING POINTS</a:t>
            </a:r>
          </a:p>
          <a:p>
            <a:pPr marL="184785" indent="-184785">
              <a:buSzPct val="125000"/>
              <a:buChar char="•"/>
              <a:defRPr sz="1400"/>
            </a:pPr>
            <a:r>
              <a:t>USANA’s focus on cellular health has led them to discover unique technologies exclusively found in USANA products.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381000" y="685800"/>
            <a:ext cx="609600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a:lnSpc>
                <a:spcPct val="120000"/>
              </a:lnSpc>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Let’s dive deeper into one of my favorite topics when it comes to USANA’s advanced nutrition—</a:t>
            </a:r>
            <a:r>
              <a:rPr lang="en-US" err="1"/>
              <a:t>InCelligence</a:t>
            </a:r>
            <a:r>
              <a:t>.</a:t>
            </a:r>
            <a:r>
              <a:rPr lang="en-US"/>
              <a:t> </a:t>
            </a:r>
          </a:p>
          <a:p>
            <a:pPr marL="819785" lvl="1" indent="-184785">
              <a:lnSpc>
                <a:spcPct val="120000"/>
              </a:lnSpc>
              <a:buSzPct val="125000"/>
              <a:buChar char="•"/>
              <a:defRPr sz="1400"/>
            </a:pPr>
            <a:r>
              <a:t>This formulation method is what USANA calls “proactive supplementation.” </a:t>
            </a:r>
            <a:r>
              <a:rPr lang="en-US" err="1"/>
              <a:t>InCelligence</a:t>
            </a:r>
            <a:r>
              <a:t> Technology uses cell-signaling—the body’s way of communicating—to enhance USANA’s products for more personalized benefits. It’s in several of USANA’s top-selling products.</a:t>
            </a:r>
            <a:endParaRPr lang="en-US"/>
          </a:p>
          <a:p>
            <a:pPr marL="184785" indent="-184785">
              <a:lnSpc>
                <a:spcPct val="120000"/>
              </a:lnSpc>
              <a:buSzPct val="125000"/>
              <a:buChar char="•"/>
              <a:defRPr sz="1400"/>
            </a:pPr>
            <a:r>
              <a:rPr lang="en-US"/>
              <a:t>InCelligence</a:t>
            </a:r>
            <a:r>
              <a:t> Technology works inside the body like this:</a:t>
            </a:r>
            <a:r>
              <a:rPr lang="en-US"/>
              <a:t> </a:t>
            </a:r>
          </a:p>
          <a:p>
            <a:pPr marL="819785" lvl="1" indent="-184785">
              <a:lnSpc>
                <a:spcPct val="120000"/>
              </a:lnSpc>
              <a:buSzPct val="125000"/>
              <a:buChar char="•"/>
              <a:defRPr sz="1400"/>
            </a:pPr>
            <a:r>
              <a:t>First, the </a:t>
            </a:r>
            <a:r>
              <a:rPr lang="en-US"/>
              <a:t>InCelligence</a:t>
            </a:r>
            <a:r>
              <a:t> </a:t>
            </a:r>
            <a:r>
              <a:rPr lang="en-US"/>
              <a:t>technology</a:t>
            </a:r>
            <a:r>
              <a:t> sends a specific message to your cells.</a:t>
            </a:r>
          </a:p>
          <a:p>
            <a:pPr marL="819785" lvl="1" indent="-184785">
              <a:lnSpc>
                <a:spcPct val="120000"/>
              </a:lnSpc>
              <a:buSzPct val="125000"/>
              <a:buChar char="•"/>
              <a:defRPr sz="1400"/>
            </a:pPr>
            <a:r>
              <a:t>Then, your cells receive the message and </a:t>
            </a:r>
            <a:r>
              <a:rPr lang="en-US"/>
              <a:t>respond</a:t>
            </a:r>
            <a:r>
              <a:t>.</a:t>
            </a:r>
            <a:endParaRPr lang="en-US"/>
          </a:p>
          <a:p>
            <a:pPr marL="819785" lvl="1" indent="-184785">
              <a:lnSpc>
                <a:spcPct val="120000"/>
              </a:lnSpc>
              <a:buSzPct val="125000"/>
              <a:buChar char="•"/>
              <a:defRPr sz="1400"/>
            </a:pPr>
            <a:r>
              <a:t>Finally, your cells </a:t>
            </a:r>
            <a:r>
              <a:rPr lang="en-US"/>
              <a:t>support</a:t>
            </a:r>
            <a:r>
              <a:t> a targeted</a:t>
            </a:r>
            <a:r>
              <a:rPr lang="en-US"/>
              <a:t> function</a:t>
            </a:r>
            <a:r>
              <a:t> in your body.</a:t>
            </a:r>
          </a:p>
          <a:p>
            <a:pPr marL="819785" lvl="1" indent="-184785">
              <a:lnSpc>
                <a:spcPct val="120000"/>
              </a:lnSpc>
              <a:buSzPct val="125000"/>
              <a:buChar char="•"/>
              <a:defRPr sz="1400"/>
            </a:pPr>
            <a:r>
              <a:t>This process of </a:t>
            </a:r>
            <a:r>
              <a:rPr lang="en-US"/>
              <a:t>supporting</a:t>
            </a:r>
            <a:r>
              <a:t> specific health </a:t>
            </a:r>
            <a:r>
              <a:rPr lang="en-US"/>
              <a:t>needs</a:t>
            </a:r>
            <a:r>
              <a:t> means a more personalized approach to nutrition.</a:t>
            </a:r>
          </a:p>
          <a:p>
            <a:pPr>
              <a:lnSpc>
                <a:spcPct val="120000"/>
              </a:lnSpc>
              <a:defRPr sz="1400"/>
            </a:pPr>
            <a:endParaRPr/>
          </a:p>
          <a:p>
            <a:pPr>
              <a:defRPr sz="1400">
                <a:latin typeface="Montserrat Bold"/>
                <a:ea typeface="Montserrat Bold"/>
                <a:cs typeface="Montserrat Bold"/>
                <a:sym typeface="Montserrat Bold"/>
              </a:defRPr>
            </a:pPr>
            <a:r>
              <a:t>TALKING POINTS</a:t>
            </a:r>
          </a:p>
          <a:p>
            <a:pPr marL="184785" indent="-184785">
              <a:lnSpc>
                <a:spcPct val="117999"/>
              </a:lnSpc>
              <a:buSzPct val="125000"/>
              <a:buChar char="•"/>
              <a:defRPr sz="1400"/>
            </a:pPr>
            <a:r>
              <a:rPr lang="en-US" err="1"/>
              <a:t>InCelligence</a:t>
            </a:r>
            <a:r>
              <a:t> Technology uses cell-signaling—the body’s way of communicating at the cellular level—to enhance USANA’s products in unique ways.</a:t>
            </a:r>
            <a:endParaRPr lang="en-US"/>
          </a:p>
          <a:p>
            <a:pPr marL="184785" indent="-184785">
              <a:lnSpc>
                <a:spcPct val="117999"/>
              </a:lnSpc>
              <a:buSzPct val="125000"/>
              <a:buChar char="•"/>
              <a:defRPr sz="1400"/>
            </a:pPr>
            <a:r>
              <a:t>By tapping into cell signaling, USANA uses your own body’s natural abilities to </a:t>
            </a:r>
            <a:r>
              <a:rPr lang="en-US"/>
              <a:t>support</a:t>
            </a:r>
            <a:r>
              <a:t> targeted health benefits based on your unique needs.</a:t>
            </a:r>
            <a:r>
              <a:rPr lang="en-US"/>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a:lnSpc>
                <a:spcPct val="120000"/>
              </a:lnSpc>
              <a:defRPr sz="1400">
                <a:latin typeface="Montserrat Bold"/>
                <a:ea typeface="Montserrat Bold"/>
                <a:cs typeface="Montserrat Bold"/>
                <a:sym typeface="Montserrat Bold"/>
              </a:defRPr>
            </a:pPr>
            <a:r>
              <a:t>SCRIPT</a:t>
            </a:r>
          </a:p>
          <a:p>
            <a:pPr marL="185208" indent="-185208">
              <a:lnSpc>
                <a:spcPct val="120000"/>
              </a:lnSpc>
              <a:buSzPct val="125000"/>
              <a:buChar char="•"/>
              <a:defRPr sz="1400"/>
            </a:pPr>
            <a:r>
              <a:t>USANA uses InCelligence Complexes in a variety of its </a:t>
            </a:r>
            <a:r>
              <a:rPr lang="en-US"/>
              <a:t>core</a:t>
            </a:r>
            <a:r>
              <a:t> products for supplementation </a:t>
            </a:r>
            <a:r>
              <a:rPr lang="en-US"/>
              <a:t>that supports </a:t>
            </a:r>
            <a:r>
              <a:t>your unique needs:</a:t>
            </a:r>
          </a:p>
          <a:p>
            <a:pPr marL="820208" lvl="1" indent="-185208">
              <a:lnSpc>
                <a:spcPct val="120000"/>
              </a:lnSpc>
              <a:buSzPct val="125000"/>
              <a:buChar char="•"/>
              <a:defRPr sz="1400"/>
            </a:pPr>
            <a:r>
              <a:t>Starting with the most important, foundational product, the CellSentials contains the patented InCelligence Complex.</a:t>
            </a:r>
          </a:p>
          <a:p>
            <a:pPr marL="1455208" lvl="2" indent="-185208">
              <a:lnSpc>
                <a:spcPct val="120000"/>
              </a:lnSpc>
              <a:buSzPct val="125000"/>
              <a:buChar char="•"/>
              <a:defRPr sz="1400"/>
            </a:pPr>
            <a:r>
              <a:t>This combination of nutrients and phytochemicals work together with your body to </a:t>
            </a:r>
            <a:r>
              <a:rPr lang="en-US"/>
              <a:t>s</a:t>
            </a:r>
            <a:r>
              <a:rPr lang="en-US">
                <a:solidFill>
                  <a:srgbClr val="222222"/>
                </a:solidFill>
                <a:effectLst/>
                <a:latin typeface="Montserrat" pitchFamily="2" charset="77"/>
              </a:rPr>
              <a:t>upport healthy cellular function</a:t>
            </a:r>
            <a:r>
              <a:t>.</a:t>
            </a:r>
          </a:p>
          <a:p>
            <a:pPr marL="820208" lvl="2" indent="-185208">
              <a:lnSpc>
                <a:spcPct val="120000"/>
              </a:lnSpc>
              <a:buSzPct val="125000"/>
              <a:buChar char="•"/>
              <a:defRPr sz="1400"/>
            </a:pPr>
            <a:r>
              <a:t>Proglucamune contains InCelligence to</a:t>
            </a:r>
            <a:r>
              <a:rPr lang="en-US"/>
              <a:t> support normal immune function</a:t>
            </a:r>
            <a:r>
              <a:t>.</a:t>
            </a:r>
          </a:p>
          <a:p>
            <a:pPr marL="820208" lvl="2" indent="-185208">
              <a:lnSpc>
                <a:spcPct val="120000"/>
              </a:lnSpc>
              <a:buSzPct val="125000"/>
              <a:buChar char="•"/>
              <a:defRPr sz="1400"/>
            </a:pPr>
            <a:r>
              <a:t>Hepasil DTX is formulated with InCelligence to support your liver’s natural cleansing functions.</a:t>
            </a:r>
          </a:p>
          <a:p>
            <a:pPr marL="820208" lvl="2" indent="-185208">
              <a:lnSpc>
                <a:spcPct val="120000"/>
              </a:lnSpc>
              <a:buSzPct val="125000"/>
              <a:buChar char="•"/>
              <a:defRPr sz="1400"/>
            </a:pPr>
            <a:r>
              <a:t>Procosa contains InCelligence to support your body’s </a:t>
            </a:r>
            <a:r>
              <a:rPr lang="en-US"/>
              <a:t>normal joint function, range of motion, and mobility.</a:t>
            </a:r>
            <a:endParaRPr/>
          </a:p>
          <a:p>
            <a:pPr marL="820208" lvl="2" indent="-185208">
              <a:lnSpc>
                <a:spcPct val="120000"/>
              </a:lnSpc>
              <a:buSzPct val="125000"/>
              <a:buChar char="•"/>
              <a:defRPr sz="1400"/>
            </a:pPr>
            <a:r>
              <a:t>Copaprime+ uses</a:t>
            </a:r>
            <a:r>
              <a:rPr lang="en-US"/>
              <a:t> InCelligence</a:t>
            </a:r>
            <a:r>
              <a:t> to</a:t>
            </a:r>
            <a:r>
              <a:rPr lang="en-US"/>
              <a:t> support normal cognitive function, </a:t>
            </a:r>
            <a:r>
              <a:t>learning, memory, focus, alertness, </a:t>
            </a:r>
            <a:r>
              <a:rPr lang="en-US"/>
              <a:t>and </a:t>
            </a:r>
            <a:r>
              <a:t>mood.</a:t>
            </a:r>
          </a:p>
          <a:p>
            <a:pPr marL="820208" lvl="2" indent="-185208">
              <a:lnSpc>
                <a:spcPct val="120000"/>
              </a:lnSpc>
              <a:buSzPct val="125000"/>
              <a:buChar char="•"/>
              <a:defRPr sz="1400"/>
            </a:pPr>
            <a:r>
              <a:rPr lang="en-US"/>
              <a:t>Celavive is formulated with InCelligence which helps the skin maintain moisture, look firm, smooth, glowing, and radiant</a:t>
            </a:r>
            <a:r>
              <a:t>.</a:t>
            </a:r>
          </a:p>
          <a:p>
            <a:pPr>
              <a:lnSpc>
                <a:spcPct val="120000"/>
              </a:lnSpc>
              <a:defRPr sz="1400"/>
            </a:pPr>
            <a:endParaRPr/>
          </a:p>
          <a:p>
            <a:pPr>
              <a:defRPr sz="1400">
                <a:latin typeface="Montserrat Bold"/>
                <a:ea typeface="Montserrat Bold"/>
                <a:cs typeface="Montserrat Bold"/>
                <a:sym typeface="Montserrat Bold"/>
              </a:defRPr>
            </a:pPr>
            <a:r>
              <a:t>TALKING POINTS</a:t>
            </a:r>
          </a:p>
          <a:p>
            <a:pPr marL="185208" indent="-185208">
              <a:lnSpc>
                <a:spcPct val="117999"/>
              </a:lnSpc>
              <a:buSzPct val="125000"/>
              <a:buChar char="•"/>
              <a:defRPr sz="1400"/>
            </a:pPr>
            <a:r>
              <a:t>By tapping into cell signaling, USANA uses your body’s natural ability to </a:t>
            </a:r>
            <a:r>
              <a:rPr lang="en-US"/>
              <a:t>support</a:t>
            </a:r>
            <a:r>
              <a:t> targeted health benefits based on your unique needs.</a:t>
            </a:r>
          </a:p>
          <a:p>
            <a:pPr marL="185208" indent="-185208">
              <a:lnSpc>
                <a:spcPct val="117999"/>
              </a:lnSpc>
              <a:buSzPct val="125000"/>
              <a:buChar char="•"/>
              <a:defRPr sz="1400"/>
            </a:pPr>
            <a:r>
              <a:t>InCelligence complexes are found in several of USANA’s top-selling products.</a:t>
            </a:r>
          </a:p>
          <a:p>
            <a:pPr marL="185208" indent="-185208">
              <a:lnSpc>
                <a:spcPct val="117999"/>
              </a:lnSpc>
              <a:buSzPct val="125000"/>
              <a:buChar char="•"/>
              <a:defRPr sz="1400"/>
            </a:pPr>
            <a:r>
              <a:t>Share a personal USANA InCelligence product experience.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20000"/>
              </a:lnSpc>
              <a:buSzPct val="125000"/>
              <a:buChar char="•"/>
              <a:defRPr sz="1400"/>
            </a:pPr>
            <a:r>
              <a:t>Thinking about cellular health may be new to you. And if you’re not sure where to start, that’s okay!</a:t>
            </a:r>
          </a:p>
          <a:p>
            <a:pPr marL="185208" indent="-185208">
              <a:lnSpc>
                <a:spcPct val="120000"/>
              </a:lnSpc>
              <a:buSzPct val="125000"/>
              <a:buChar char="•"/>
              <a:defRPr sz="1400"/>
            </a:pPr>
            <a:r>
              <a:t>USANA makes it easy with </a:t>
            </a:r>
            <a:r>
              <a:rPr lang="en-US"/>
              <a:t>world-class </a:t>
            </a:r>
            <a:r>
              <a:t>nutritional supplements.</a:t>
            </a:r>
          </a:p>
          <a:p>
            <a:pPr marL="185208" indent="-185208">
              <a:lnSpc>
                <a:spcPct val="120000"/>
              </a:lnSpc>
              <a:buSzPct val="125000"/>
              <a:buChar char="•"/>
              <a:defRPr sz="1400"/>
            </a:pPr>
            <a:r>
              <a:t>Scientific advancements have given us greater insight into the human body, its systems, and the delicate balance at work inside each of us.  </a:t>
            </a:r>
          </a:p>
          <a:p>
            <a:pPr marL="185208" indent="-185208">
              <a:lnSpc>
                <a:spcPct val="120000"/>
              </a:lnSpc>
              <a:buSzPct val="125000"/>
              <a:buChar char="•"/>
              <a:defRPr sz="1400"/>
            </a:pPr>
            <a:r>
              <a:t>And USANA has a simple place for everyone to start.</a:t>
            </a:r>
          </a:p>
          <a:p>
            <a:pPr>
              <a:lnSpc>
                <a:spcPct val="120000"/>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It’s okay if thinking about cellular health is new to you.</a:t>
            </a:r>
          </a:p>
          <a:p>
            <a:pPr marL="185208" indent="-185208">
              <a:buSzPct val="125000"/>
              <a:buChar char="•"/>
              <a:defRPr sz="1400"/>
            </a:pPr>
            <a:r>
              <a:t>USANA gives everyone an easy place to start.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a:lnSpc>
                <a:spcPct val="120000"/>
              </a:lnSpc>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The simplest action you can take for health is to supplement with science-based cellular nutrition, so your cells have the energy to functio</a:t>
            </a:r>
            <a:r>
              <a:rPr lang="en-US"/>
              <a:t>n</a:t>
            </a:r>
            <a:r>
              <a:t>.</a:t>
            </a:r>
            <a:r>
              <a:rPr lang="en-US"/>
              <a:t> </a:t>
            </a:r>
            <a:endParaRPr/>
          </a:p>
          <a:p>
            <a:pPr marL="184785" indent="-184785">
              <a:lnSpc>
                <a:spcPct val="120000"/>
              </a:lnSpc>
              <a:buSzPct val="125000"/>
              <a:buChar char="•"/>
              <a:defRPr sz="1400"/>
            </a:pPr>
            <a:r>
              <a:t>USANA’s number one top-selling product of all time is the CellSentials:</a:t>
            </a:r>
          </a:p>
          <a:p>
            <a:pPr marL="819785" lvl="1" indent="-184785">
              <a:lnSpc>
                <a:spcPct val="120000"/>
              </a:lnSpc>
              <a:buSzPct val="125000"/>
              <a:buChar char="•"/>
              <a:defRPr sz="1400"/>
            </a:pPr>
            <a:r>
              <a:t>Core Minerals, and Vita Antioxidant, made with InCelligence Technology.</a:t>
            </a:r>
          </a:p>
          <a:p>
            <a:pPr marL="819785" lvl="1" indent="-184785">
              <a:lnSpc>
                <a:spcPct val="120000"/>
              </a:lnSpc>
              <a:buSzPct val="125000"/>
              <a:buChar char="•"/>
              <a:defRPr sz="1400"/>
            </a:pPr>
            <a:r>
              <a:t>U.S. patented InCelligence Technology is designed to </a:t>
            </a:r>
            <a:r>
              <a:rPr lang="en-US">
                <a:solidFill>
                  <a:srgbClr val="222222"/>
                </a:solidFill>
                <a:effectLst/>
                <a:latin typeface="Montserrat"/>
              </a:rPr>
              <a:t>support and maintain normal cell function</a:t>
            </a:r>
            <a:r>
              <a:t>.</a:t>
            </a:r>
          </a:p>
          <a:p>
            <a:pPr marL="819785" lvl="1" indent="-184785">
              <a:lnSpc>
                <a:spcPct val="120000"/>
              </a:lnSpc>
              <a:buSzPct val="125000"/>
              <a:buChar char="•"/>
              <a:defRPr sz="1400"/>
            </a:pPr>
            <a:r>
              <a:t>Plus, tablet delivery allows for maximum nutrient density, and optimal bioavailability and absorption.</a:t>
            </a:r>
          </a:p>
          <a:p>
            <a:pPr marL="184785" indent="-184785">
              <a:lnSpc>
                <a:spcPct val="120000"/>
              </a:lnSpc>
              <a:buSzPct val="125000"/>
              <a:buChar char="•"/>
              <a:defRPr sz="1400"/>
            </a:pPr>
            <a:r>
              <a:t>Your body’s cells use the vitamins and minerals in the </a:t>
            </a:r>
            <a:r>
              <a:rPr lang="en-US"/>
              <a:t>CellSentials</a:t>
            </a:r>
            <a:r>
              <a:t> </a:t>
            </a:r>
            <a:r>
              <a:rPr lang="en-US"/>
              <a:t>InCelligence</a:t>
            </a:r>
            <a:r>
              <a:t> Complex to </a:t>
            </a:r>
            <a:r>
              <a:rPr lang="en-US"/>
              <a:t>support</a:t>
            </a:r>
            <a:r>
              <a:t> strong and resilient response pathways, so they become prepared to respond to the trillions of vital signals they receive every day. When you take USANA </a:t>
            </a:r>
            <a:r>
              <a:rPr lang="en-US"/>
              <a:t>CellSentials</a:t>
            </a:r>
            <a:r>
              <a:t> regularly, your body becomes health</a:t>
            </a:r>
            <a:r>
              <a:rPr lang="en-US"/>
              <a:t>y</a:t>
            </a:r>
            <a:r>
              <a:t>—from the cell up.</a:t>
            </a:r>
            <a:r>
              <a:rPr lang="en-US"/>
              <a:t> </a:t>
            </a:r>
          </a:p>
          <a:p>
            <a:pPr marL="184785" indent="-184785">
              <a:lnSpc>
                <a:spcPct val="120000"/>
              </a:lnSpc>
              <a:buSzPct val="125000"/>
              <a:buChar char="•"/>
              <a:defRPr sz="1400"/>
            </a:pPr>
            <a:r>
              <a:rPr lang="en-US">
                <a:solidFill>
                  <a:srgbClr val="222222"/>
                </a:solidFill>
                <a:effectLst/>
                <a:latin typeface="Montserrat"/>
              </a:rPr>
              <a:t>If you take a quality supplement, nutrients can support necessary systems of your body. With balanced vitamins and minerals in scientific forms, cellular function can be maintained.</a:t>
            </a:r>
          </a:p>
          <a:p>
            <a:pPr marL="185208" indent="-185208">
              <a:lnSpc>
                <a:spcPct val="120000"/>
              </a:lnSpc>
              <a:buSzPct val="125000"/>
              <a:buChar char="•"/>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USANA </a:t>
            </a:r>
            <a:r>
              <a:rPr err="1"/>
              <a:t>CellSentials</a:t>
            </a:r>
            <a:r>
              <a:t> featuring </a:t>
            </a:r>
            <a:r>
              <a:rPr err="1"/>
              <a:t>InCelligence</a:t>
            </a:r>
            <a:r>
              <a:t> Technology is USANA’s </a:t>
            </a:r>
            <a:r>
              <a:rPr lang="en-US"/>
              <a:t>core</a:t>
            </a:r>
            <a:r>
              <a:t> product and </a:t>
            </a:r>
            <a:r>
              <a:rPr lang="en-US"/>
              <a:t>an easy </a:t>
            </a:r>
            <a:r>
              <a:t>step everyone can take </a:t>
            </a:r>
            <a:r>
              <a:rPr lang="en-US"/>
              <a:t>to support </a:t>
            </a:r>
            <a:r>
              <a:t>cellular health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xfrm>
            <a:off x="381000" y="685800"/>
            <a:ext cx="6096000" cy="3429000"/>
          </a:xfrm>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Start with CellSentials as your foundation. Then, customize your routine based on your goals with USANA’s Optimizers.</a:t>
            </a:r>
            <a:endParaRPr lang="en-US"/>
          </a:p>
          <a:p>
            <a:pPr marL="184785" indent="-184785">
              <a:lnSpc>
                <a:spcPct val="120000"/>
              </a:lnSpc>
              <a:buSzPct val="125000"/>
              <a:buChar char="•"/>
              <a:defRPr sz="1400"/>
            </a:pPr>
            <a:r>
              <a:rPr lang="en-US">
                <a:solidFill>
                  <a:srgbClr val="222222"/>
                </a:solidFill>
                <a:effectLst/>
                <a:latin typeface="Montserrat"/>
              </a:rPr>
              <a:t>Each balanced formulation offers specific benefits to support your body’s normal cellular functions and help maintain your </a:t>
            </a:r>
            <a:r>
              <a:rPr lang="en-US">
                <a:solidFill>
                  <a:srgbClr val="222222"/>
                </a:solidFill>
                <a:latin typeface="Montserrat"/>
              </a:rPr>
              <a:t>well-being</a:t>
            </a:r>
            <a:r>
              <a:t>.</a:t>
            </a:r>
            <a:endParaRPr lang="en-US"/>
          </a:p>
          <a:p>
            <a:pPr>
              <a:lnSpc>
                <a:spcPct val="120000"/>
              </a:lnSpc>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Start with the CellSentials as your foundation.</a:t>
            </a:r>
            <a:endParaRPr lang="en-US"/>
          </a:p>
          <a:p>
            <a:pPr marL="184785" indent="-184785">
              <a:buSzPct val="125000"/>
              <a:buChar char="•"/>
              <a:defRPr sz="1400"/>
            </a:pPr>
            <a:r>
              <a:t>Customize your daily supplement routine with USANA Optimizers.</a:t>
            </a:r>
            <a:endParaRPr lang="en-US"/>
          </a:p>
          <a:p>
            <a:pPr marL="184785" indent="-184785">
              <a:buSzPct val="125000"/>
              <a:buChar char="•"/>
              <a:defRPr sz="1400"/>
            </a:pPr>
            <a:r>
              <a:t>These products help </a:t>
            </a:r>
            <a:r>
              <a:rPr lang="en-US"/>
              <a:t>support </a:t>
            </a:r>
            <a:r>
              <a:t>your body’s specific needs</a:t>
            </a:r>
            <a:r>
              <a:rPr lang="en-US"/>
              <a:t>.</a:t>
            </a:r>
          </a:p>
          <a:p>
            <a:pPr marL="184785" indent="-184785">
              <a:buSzPct val="125000"/>
              <a:buChar char="•"/>
              <a:defRPr sz="1400"/>
            </a:pPr>
            <a:r>
              <a:t>Share a personal story about the Optimizers you take and any product recommendations you have for the person you are speaking with.</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xfrm>
            <a:off x="381000" y="685800"/>
            <a:ext cx="6096000" cy="3429000"/>
          </a:xfrm>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20000"/>
              </a:lnSpc>
              <a:buSzPct val="125000"/>
              <a:buChar char="•"/>
              <a:defRPr sz="1400"/>
            </a:pPr>
            <a:r>
              <a:t>Of course, we can’t survive on supplements alone! A healthy diet is vital to your overall health and well-being.</a:t>
            </a:r>
          </a:p>
          <a:p>
            <a:pPr marL="185208" indent="-185208">
              <a:lnSpc>
                <a:spcPct val="120000"/>
              </a:lnSpc>
              <a:buSzPct val="125000"/>
              <a:buChar char="•"/>
              <a:defRPr sz="1400"/>
            </a:pPr>
            <a:r>
              <a:t>But USANA understands it’s not always easy or convenient to prepare whole-food meals every day of the week. So they’ve created a variety of functional food products to support your nutrition and body composition goals.</a:t>
            </a:r>
          </a:p>
          <a:p>
            <a:pPr marL="185208" indent="-185208">
              <a:lnSpc>
                <a:spcPct val="120000"/>
              </a:lnSpc>
              <a:buSzPct val="125000"/>
              <a:buChar char="•"/>
              <a:defRPr sz="1400"/>
            </a:pPr>
            <a:r>
              <a:t>Because weight management is a top concern for so many, USANA has delicious products, including meal-replacement shakes, to give you the macronutrients and micronutrients you need to feel full, stay energized, and curb cravings.</a:t>
            </a:r>
          </a:p>
          <a:p>
            <a:pPr marL="185208" indent="-185208">
              <a:lnSpc>
                <a:spcPct val="120000"/>
              </a:lnSpc>
              <a:buSzPct val="125000"/>
              <a:buChar char="•"/>
              <a:defRPr sz="1400"/>
            </a:pPr>
            <a:r>
              <a:t>USANA’s digestive health products are designed to support your gut—your body’s second brain—at the cellular level. </a:t>
            </a:r>
            <a:r>
              <a:rPr lang="en-US"/>
              <a:t>People are becoming more interested in supporting digestive health</a:t>
            </a:r>
            <a:r>
              <a:t>, and USANA has </a:t>
            </a:r>
            <a:r>
              <a:rPr lang="en-US"/>
              <a:t>options </a:t>
            </a:r>
            <a:r>
              <a:t>to help balance your belly and </a:t>
            </a:r>
            <a:r>
              <a:rPr lang="en-US"/>
              <a:t>support digestive function</a:t>
            </a:r>
            <a:r>
              <a:t>.</a:t>
            </a:r>
          </a:p>
          <a:p>
            <a:pPr marL="185208" indent="-185208">
              <a:lnSpc>
                <a:spcPct val="120000"/>
              </a:lnSpc>
              <a:buSzPct val="125000"/>
              <a:buChar char="•"/>
              <a:defRPr sz="1400"/>
            </a:pPr>
            <a:r>
              <a:t>USANA’s energy and hydration products are scientifically formulated to help maintain your energy levels throughout the day. </a:t>
            </a:r>
          </a:p>
          <a:p>
            <a:pPr marL="820208" lvl="1" indent="-185208">
              <a:lnSpc>
                <a:spcPct val="120000"/>
              </a:lnSpc>
              <a:buSzPct val="125000"/>
              <a:buChar char="•"/>
              <a:defRPr sz="1400"/>
            </a:pPr>
            <a:r>
              <a:t>Most people don’t even realize they are dehydrated on a regular basis. </a:t>
            </a:r>
          </a:p>
          <a:p>
            <a:pPr marL="820208" lvl="1" indent="-185208">
              <a:lnSpc>
                <a:spcPct val="120000"/>
              </a:lnSpc>
              <a:buSzPct val="125000"/>
              <a:buChar char="•"/>
              <a:defRPr sz="1400"/>
            </a:pPr>
            <a:r>
              <a:t>Energy and hydration are often overlooked as critical components in everyday health. </a:t>
            </a:r>
          </a:p>
          <a:p>
            <a:pPr marL="820208" lvl="1" indent="-185208">
              <a:lnSpc>
                <a:spcPct val="120000"/>
              </a:lnSpc>
              <a:buSzPct val="125000"/>
              <a:buChar char="•"/>
              <a:defRPr sz="1400"/>
            </a:pPr>
            <a:r>
              <a:t>Focusing on sustained energy and making sure your body has the minerals it needs to maintain hydration will help you conquer daily tasks and, ultimately, your personal health goals.</a:t>
            </a:r>
          </a:p>
          <a:p>
            <a:pPr>
              <a:lnSpc>
                <a:spcPct val="120000"/>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USANA also has weight management, digestive health, and energy and hydration products designed to support your holistic health.</a:t>
            </a:r>
          </a:p>
          <a:p>
            <a:pPr marL="185208" indent="-185208">
              <a:buSzPct val="125000"/>
              <a:buChar char="•"/>
              <a:defRPr sz="1400"/>
            </a:pPr>
            <a:r>
              <a:t>Share a personal story about Active Nutrition products you take and any product recommendations you have for the person you are speaking with.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Finally, go beyond what you see with USANA’s Celavive </a:t>
            </a:r>
            <a:r>
              <a:rPr lang="en-US"/>
              <a:t>skincare</a:t>
            </a:r>
            <a:r>
              <a:t>.</a:t>
            </a:r>
            <a:r>
              <a:rPr lang="en-US"/>
              <a:t> </a:t>
            </a:r>
          </a:p>
          <a:p>
            <a:pPr marL="184785" indent="-184785">
              <a:lnSpc>
                <a:spcPct val="120000"/>
              </a:lnSpc>
              <a:buSzPct val="125000"/>
              <a:buChar char="•"/>
              <a:defRPr sz="1400"/>
            </a:pPr>
            <a:r>
              <a:t>This high-performance skincare line has everything you need to cleanse, tone, hydrate, and enhance your skin for a radiant, healthy-looking glow.</a:t>
            </a:r>
            <a:endParaRPr lang="en-US"/>
          </a:p>
          <a:p>
            <a:pPr marL="184785" indent="-184785">
              <a:lnSpc>
                <a:spcPct val="120000"/>
              </a:lnSpc>
              <a:buSzPct val="125000"/>
              <a:buChar char="•"/>
              <a:defRPr sz="1400"/>
            </a:pPr>
            <a:r>
              <a:t>Celavive products also feature USANA InCelligence Technology to fight visible signs of aging—like fine lines and wrinkles—and provide intense hydration to reveal beautiful, younger-looking skin.</a:t>
            </a:r>
            <a:endParaRPr lang="en-US"/>
          </a:p>
          <a:p>
            <a:pPr marL="185208" indent="-185208">
              <a:lnSpc>
                <a:spcPct val="120000"/>
              </a:lnSpc>
              <a:buSzPct val="125000"/>
              <a:buChar char="•"/>
              <a:defRPr sz="1400"/>
            </a:pPr>
            <a:endParaRPr/>
          </a:p>
          <a:p>
            <a:pPr>
              <a:lnSpc>
                <a:spcPct val="120000"/>
              </a:lnSpc>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Go beyond what you see with USANA’s Celavive skincare line.</a:t>
            </a:r>
            <a:r>
              <a:rPr lang="en-US"/>
              <a:t> </a:t>
            </a:r>
          </a:p>
          <a:p>
            <a:pPr marL="184785" indent="-184785">
              <a:buSzPct val="125000"/>
              <a:buChar char="•"/>
              <a:defRPr sz="1400"/>
            </a:pPr>
            <a:r>
              <a:t>Share personal benefits you’ve noticed from your favorite Celavive products and any product recommendations you have for the person you are speaking with.</a:t>
            </a:r>
            <a:endParaRPr lang="en-US"/>
          </a:p>
          <a:p>
            <a:pPr marL="185208" indent="-185208">
              <a:buSzPct val="125000"/>
              <a:buChar char="•"/>
              <a:defRPr sz="1400"/>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381000" y="685800"/>
            <a:ext cx="6096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I’ve told you about USANA and how </a:t>
            </a:r>
            <a:r>
              <a:rPr lang="en-US"/>
              <a:t>an </a:t>
            </a:r>
            <a:r>
              <a:t>obsession with cellular health drives their product philosophy.</a:t>
            </a:r>
            <a:r>
              <a:rPr lang="en-US"/>
              <a:t> </a:t>
            </a:r>
          </a:p>
          <a:p>
            <a:pPr marL="184785" indent="-184785">
              <a:lnSpc>
                <a:spcPct val="120000"/>
              </a:lnSpc>
              <a:buSzPct val="125000"/>
              <a:buChar char="•"/>
              <a:defRPr sz="1400"/>
            </a:pPr>
            <a:r>
              <a:t>And, I’ve shown you all the products they’ve developed as a result of their commitment to the health of the human cell.</a:t>
            </a:r>
            <a:r>
              <a:rPr lang="en-US"/>
              <a:t> </a:t>
            </a:r>
          </a:p>
          <a:p>
            <a:pPr marL="185208" indent="-185208">
              <a:lnSpc>
                <a:spcPct val="120000"/>
              </a:lnSpc>
              <a:buSzPct val="125000"/>
              <a:buChar char="•"/>
              <a:defRPr sz="1400"/>
            </a:pPr>
            <a:r>
              <a:t>Let’s talk about what it means to truly own your time with USANA.</a:t>
            </a:r>
          </a:p>
          <a:p>
            <a:pPr marL="819785" lvl="1" indent="-184785">
              <a:lnSpc>
                <a:spcPct val="120000"/>
              </a:lnSpc>
              <a:buSzPct val="125000"/>
              <a:buChar char="•"/>
              <a:defRPr sz="1400"/>
            </a:pPr>
            <a:r>
              <a:t>With USANA, you can share the cellular health message and the products you love, and get paid for your efforts.</a:t>
            </a:r>
            <a:r>
              <a:rPr lang="en-US"/>
              <a:t> </a:t>
            </a:r>
          </a:p>
          <a:p>
            <a:pPr marL="819785" lvl="1" indent="-184785">
              <a:lnSpc>
                <a:spcPct val="120000"/>
              </a:lnSpc>
              <a:buSzPct val="125000"/>
              <a:buChar char="•"/>
              <a:defRPr sz="1400"/>
            </a:pPr>
            <a:r>
              <a:t>You choose when, where, and how you share—including if you’re more comfortable interacting online or in person.</a:t>
            </a:r>
            <a:endParaRPr lang="en-US"/>
          </a:p>
          <a:p>
            <a:pPr marL="819785" lvl="2" indent="-184785">
              <a:lnSpc>
                <a:spcPct val="120000"/>
              </a:lnSpc>
              <a:buSzPct val="125000"/>
              <a:buChar char="•"/>
              <a:defRPr sz="1400"/>
            </a:pPr>
            <a:r>
              <a:t>You also choose whether you want to simply share the products, or do what I’m doing now—promoting the benefits of sharing and earning.</a:t>
            </a:r>
            <a:endParaRPr lang="en-US"/>
          </a:p>
          <a:p>
            <a:pPr>
              <a:lnSpc>
                <a:spcPct val="120000"/>
              </a:lnSpc>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Share USANA and the products you love and get paid for your efforts.</a:t>
            </a:r>
            <a:endParaRPr lang="en-US"/>
          </a:p>
          <a:p>
            <a:pPr marL="184785" indent="-184785">
              <a:buSzPct val="125000"/>
              <a:buChar char="•"/>
              <a:defRPr sz="1400"/>
            </a:pPr>
            <a:r>
              <a:t>You choose when, where, and how you share, including whether you want to share in person or online.</a:t>
            </a:r>
            <a:endParaRPr lang="en-US"/>
          </a:p>
          <a:p>
            <a:pPr marL="184785" indent="-184785">
              <a:buSzPct val="125000"/>
              <a:buChar char="•"/>
              <a:defRPr sz="1400"/>
            </a:pPr>
            <a:r>
              <a:t>You also decide what’s best for you—simply sharing USANA’s products or doing what I am doing to share the benefits of earning.</a:t>
            </a:r>
            <a:endParaRPr lang="en-US"/>
          </a:p>
          <a:p>
            <a:pPr>
              <a:lnSpc>
                <a:spcPct val="120000"/>
              </a:lnSpc>
              <a:defRPr sz="1400"/>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381000" y="685800"/>
            <a:ext cx="6096000" cy="3429000"/>
          </a:xfrm>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17999"/>
              </a:lnSpc>
              <a:buSzPct val="125000"/>
              <a:buChar char="•"/>
              <a:defRPr sz="1400"/>
            </a:pPr>
            <a:r>
              <a:t>Sometimes it’s important to take a step back and remember: you only have one body throughout your entire life, and it’s under your care. </a:t>
            </a:r>
          </a:p>
          <a:p>
            <a:pPr marL="820208" lvl="1" indent="-185208">
              <a:lnSpc>
                <a:spcPct val="117999"/>
              </a:lnSpc>
              <a:buSzPct val="125000"/>
              <a:buChar char="•"/>
              <a:defRPr sz="1400"/>
            </a:pPr>
            <a:r>
              <a:t>It’s made of trillions of intricate cells, all working on different tasks while you go about your day. Each of these cells needs specific fuel to operate at its best.</a:t>
            </a:r>
          </a:p>
          <a:p>
            <a:pPr marL="185208" indent="-185208">
              <a:lnSpc>
                <a:spcPct val="117999"/>
              </a:lnSpc>
              <a:buSzPct val="125000"/>
              <a:buChar char="•"/>
              <a:defRPr sz="1400"/>
            </a:pPr>
            <a:r>
              <a:t>USANA is obsessed with the health of your cells.</a:t>
            </a:r>
          </a:p>
          <a:p>
            <a:pPr marL="185208" indent="-185208">
              <a:lnSpc>
                <a:spcPct val="117999"/>
              </a:lnSpc>
              <a:buSzPct val="125000"/>
              <a:buChar char="•"/>
              <a:defRPr sz="1400"/>
            </a:pPr>
            <a:r>
              <a:t>This makes them the perfect partner to help you find what you need so you can feel the difference optimal cellular health can make in your body.</a:t>
            </a:r>
          </a:p>
          <a:p>
            <a:pPr>
              <a:lnSpc>
                <a:spcPct val="117999"/>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You have one body made of trillions of cells—all requiring specific nutrients to thrive.</a:t>
            </a:r>
          </a:p>
          <a:p>
            <a:pPr marL="185208" indent="-185208">
              <a:buSzPct val="125000"/>
              <a:buChar char="•"/>
              <a:defRPr sz="1400"/>
            </a:pPr>
            <a:r>
              <a:t>Are you feeding your cells what they need?</a:t>
            </a:r>
          </a:p>
          <a:p>
            <a:pPr marL="185208" indent="-185208">
              <a:buSzPct val="125000"/>
              <a:buChar char="•"/>
              <a:defRPr sz="1400"/>
            </a:pPr>
            <a:r>
              <a:rPr lang="en-US">
                <a:solidFill>
                  <a:srgbClr val="222222"/>
                </a:solidFill>
                <a:effectLst/>
                <a:latin typeface="Montserrat" pitchFamily="2" charset="77"/>
              </a:rPr>
              <a:t>With a healthy body, we can get the most out of life</a:t>
            </a:r>
          </a:p>
          <a:p>
            <a:pPr marL="185208" indent="-185208">
              <a:buSzPct val="125000"/>
              <a:buChar char="•"/>
              <a:defRPr sz="1400"/>
            </a:pPr>
            <a:r>
              <a:t>USANA is obsessed with the health of your cells.</a:t>
            </a:r>
          </a:p>
          <a:p>
            <a:pPr marL="185208" indent="-185208">
              <a:buSzPct val="125000"/>
              <a:buChar char="•"/>
              <a:defRPr sz="1400"/>
            </a:pPr>
            <a:r>
              <a:t>Share a personal USANA product experience.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xfrm>
            <a:off x="381000" y="685800"/>
            <a:ext cx="6096000" cy="3429000"/>
          </a:xfrm>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17999"/>
              </a:lnSpc>
              <a:buSzPct val="125000"/>
              <a:buChar char="•"/>
              <a:defRPr sz="1400"/>
            </a:pPr>
            <a:r>
              <a:t>So, how is sharing and earning with USANA different from other ways to earn a supplemental income? </a:t>
            </a:r>
          </a:p>
          <a:p>
            <a:pPr marL="185208" indent="-185208">
              <a:lnSpc>
                <a:spcPct val="117999"/>
              </a:lnSpc>
              <a:buSzPct val="125000"/>
              <a:buChar char="•"/>
              <a:defRPr sz="1400"/>
            </a:pPr>
            <a:r>
              <a:t>As you know, there are tons of side gigs these days, and it seems like everyone has one.</a:t>
            </a:r>
          </a:p>
          <a:p>
            <a:pPr marL="820208" lvl="1" indent="-185208">
              <a:lnSpc>
                <a:spcPct val="117999"/>
              </a:lnSpc>
              <a:buSzPct val="125000"/>
              <a:buChar char="•"/>
              <a:defRPr sz="1400"/>
            </a:pPr>
            <a:r>
              <a:t>Some are jobs, like driving Uber or Lyft.</a:t>
            </a:r>
          </a:p>
          <a:p>
            <a:pPr marL="820208" lvl="1" indent="-185208">
              <a:lnSpc>
                <a:spcPct val="117999"/>
              </a:lnSpc>
              <a:buSzPct val="125000"/>
              <a:buChar char="•"/>
              <a:defRPr sz="1400"/>
            </a:pPr>
            <a:r>
              <a:t>Some are small businesses, like having an online retail store on Etsy, or maybe even a drop-shipping business on a website like Amazon.</a:t>
            </a:r>
          </a:p>
          <a:p>
            <a:pPr marL="820208" lvl="1" indent="-185208">
              <a:lnSpc>
                <a:spcPct val="117999"/>
              </a:lnSpc>
              <a:buSzPct val="125000"/>
              <a:buChar char="•"/>
              <a:defRPr sz="1400"/>
            </a:pPr>
            <a:r>
              <a:t>Some are investments, like franchises or rental properties. </a:t>
            </a:r>
          </a:p>
          <a:p>
            <a:pPr marL="185208" indent="-185208">
              <a:lnSpc>
                <a:spcPct val="117999"/>
              </a:lnSpc>
              <a:buSzPct val="125000"/>
              <a:buChar char="•"/>
              <a:defRPr sz="1400"/>
            </a:pPr>
            <a:r>
              <a:t>Each way to earn supplemental income has pros and cons. </a:t>
            </a:r>
          </a:p>
          <a:p>
            <a:pPr marL="820208" lvl="1" indent="-185208">
              <a:lnSpc>
                <a:spcPct val="117999"/>
              </a:lnSpc>
              <a:buSzPct val="125000"/>
              <a:buChar char="•"/>
              <a:defRPr sz="1400"/>
            </a:pPr>
            <a:r>
              <a:t>With Uber or Lyft, you get to choose your own hours, but you’re still trading hours for dollars and missing out on time with friends and family. </a:t>
            </a:r>
          </a:p>
          <a:p>
            <a:pPr marL="820208" lvl="1" indent="-185208">
              <a:lnSpc>
                <a:spcPct val="117999"/>
              </a:lnSpc>
              <a:buSzPct val="125000"/>
              <a:buChar char="•"/>
              <a:defRPr sz="1400"/>
            </a:pPr>
            <a:r>
              <a:t>With a franchise or rental property, you’re making a large investment of time, money, and energy before you’ll expect to see a return. </a:t>
            </a:r>
          </a:p>
          <a:p>
            <a:pPr marL="820208" lvl="1" indent="-185208">
              <a:lnSpc>
                <a:spcPct val="117999"/>
              </a:lnSpc>
              <a:buSzPct val="125000"/>
              <a:buChar char="•"/>
              <a:defRPr sz="1400"/>
            </a:pPr>
            <a:r>
              <a:t>And with an ecommerce or drop-ship business, you’ll require extensive training, experience, skill, or all three to see success, and these types of businesses can be complicated and difficult to learn.</a:t>
            </a:r>
          </a:p>
          <a:p>
            <a:pPr marL="185208" indent="-185208">
              <a:lnSpc>
                <a:spcPct val="117999"/>
              </a:lnSpc>
              <a:buSzPct val="125000"/>
              <a:buChar char="•"/>
              <a:defRPr sz="1400"/>
            </a:pPr>
            <a:r>
              <a:t>All of these options will take you away from the lifestyle you want to enjoy.</a:t>
            </a:r>
          </a:p>
          <a:p>
            <a:pPr marL="185208" indent="-185208">
              <a:lnSpc>
                <a:spcPct val="117999"/>
              </a:lnSpc>
              <a:buSzPct val="125000"/>
              <a:buChar char="•"/>
              <a:defRPr sz="1400"/>
            </a:pPr>
            <a:r>
              <a:t>Earning with USANA is unique because it takes advantage of social selling.</a:t>
            </a:r>
          </a:p>
          <a:p>
            <a:pPr>
              <a:lnSpc>
                <a:spcPct val="117999"/>
              </a:lnSpc>
              <a:defRPr sz="18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Supplemental income can be a great advantage in today’s world.</a:t>
            </a:r>
          </a:p>
          <a:p>
            <a:pPr marL="185208" indent="-185208">
              <a:buSzPct val="125000"/>
              <a:buChar char="•"/>
              <a:defRPr sz="1400"/>
            </a:pPr>
            <a:r>
              <a:t>There are a lot of options out there, but some are better than others. </a:t>
            </a:r>
          </a:p>
          <a:p>
            <a:pPr marL="185208" indent="-185208">
              <a:buSzPct val="125000"/>
              <a:buChar char="•"/>
              <a:defRPr sz="1400"/>
            </a:pPr>
            <a:r>
              <a:t>Sharing and earning with USANA is one of simplest and best, because it takes advantage of social selling.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xfrm>
            <a:off x="381000" y="685800"/>
            <a:ext cx="6096000" cy="3429000"/>
          </a:xfrm>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p>
            <a:pPr>
              <a:lnSpc>
                <a:spcPct val="120000"/>
              </a:lnSpc>
              <a:defRPr sz="1400">
                <a:latin typeface="Montserrat Bold"/>
                <a:ea typeface="Montserrat Bold"/>
                <a:cs typeface="Montserrat Bold"/>
                <a:sym typeface="Montserrat Bold"/>
              </a:defRPr>
            </a:pPr>
            <a:r>
              <a:t>SCRIPT</a:t>
            </a:r>
          </a:p>
          <a:p>
            <a:pPr marL="185208" indent="-185208">
              <a:lnSpc>
                <a:spcPct val="120000"/>
              </a:lnSpc>
              <a:buSzPct val="125000"/>
              <a:buChar char="•"/>
              <a:defRPr sz="1400"/>
            </a:pPr>
            <a:r>
              <a:t>Social selling with USANA means you can connect with people when and where they’re already looking for product recommendations from a trusted source. This means in person, in daily conversations, or online. </a:t>
            </a:r>
          </a:p>
          <a:p>
            <a:pPr marL="820208" lvl="1" indent="-185208">
              <a:lnSpc>
                <a:spcPct val="120000"/>
              </a:lnSpc>
              <a:buSzPct val="125000"/>
              <a:buChar char="•"/>
              <a:defRPr sz="1400"/>
            </a:pPr>
            <a:r>
              <a:t>People have become more comfortable purchasing products recommended by those they follow on social media. </a:t>
            </a:r>
          </a:p>
          <a:p>
            <a:pPr marL="820208" lvl="1" indent="-185208">
              <a:lnSpc>
                <a:spcPct val="120000"/>
              </a:lnSpc>
              <a:buSzPct val="125000"/>
              <a:buChar char="•"/>
              <a:defRPr sz="1400"/>
            </a:pPr>
            <a:r>
              <a:t>And according to Nielsen, a global, independent measurement and data company for consumer behavior, 92% of all consumers report that a word-of-mouth recommendation is the leading reason they buy a product or service.</a:t>
            </a:r>
          </a:p>
          <a:p>
            <a:pPr marL="820208" lvl="1" indent="-185208">
              <a:lnSpc>
                <a:spcPct val="120000"/>
              </a:lnSpc>
              <a:buSzPct val="125000"/>
              <a:buChar char="•"/>
              <a:defRPr sz="1400"/>
            </a:pPr>
            <a:r>
              <a:t>It’s normal to see product recommendations and links on Facebook, Instagram, Twitter, WeChat, WhatsApp, and other social platforms.</a:t>
            </a:r>
          </a:p>
          <a:p>
            <a:pPr marL="820208" lvl="1" indent="-185208">
              <a:lnSpc>
                <a:spcPct val="120000"/>
              </a:lnSpc>
              <a:buSzPct val="125000"/>
              <a:buChar char="•"/>
              <a:defRPr sz="1400"/>
            </a:pPr>
            <a:r>
              <a:t>This is exactly how you share USANA.</a:t>
            </a:r>
          </a:p>
          <a:p>
            <a:pPr marL="185208" indent="-185208">
              <a:lnSpc>
                <a:spcPct val="120000"/>
              </a:lnSpc>
              <a:buSzPct val="125000"/>
              <a:buChar char="•"/>
              <a:defRPr sz="1400"/>
            </a:pPr>
            <a:r>
              <a:t>USANA gives you personalized product links you can share anywhere, anytime.  </a:t>
            </a:r>
          </a:p>
          <a:p>
            <a:pPr marL="820208" lvl="1" indent="-185208">
              <a:lnSpc>
                <a:spcPct val="120000"/>
              </a:lnSpc>
              <a:buSzPct val="125000"/>
              <a:buChar char="•"/>
              <a:defRPr sz="1400"/>
            </a:pPr>
            <a:r>
              <a:t>When someone purchases from those links, you earn. </a:t>
            </a:r>
          </a:p>
          <a:p>
            <a:pPr marL="820208" lvl="1" indent="-185208">
              <a:lnSpc>
                <a:spcPct val="120000"/>
              </a:lnSpc>
              <a:buSzPct val="125000"/>
              <a:buChar char="•"/>
              <a:defRPr sz="1400"/>
            </a:pPr>
            <a:r>
              <a:t>Quick for you.</a:t>
            </a:r>
          </a:p>
          <a:p>
            <a:pPr marL="820208" lvl="1" indent="-185208">
              <a:lnSpc>
                <a:spcPct val="120000"/>
              </a:lnSpc>
              <a:buSzPct val="125000"/>
              <a:buChar char="•"/>
              <a:defRPr sz="1400"/>
            </a:pPr>
            <a:r>
              <a:t>Simple for your customer.</a:t>
            </a:r>
          </a:p>
          <a:p>
            <a:pPr>
              <a:lnSpc>
                <a:spcPct val="120000"/>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Social selling allows you to connect with potential customers where they’re at.</a:t>
            </a:r>
          </a:p>
          <a:p>
            <a:pPr marL="185208" indent="-185208">
              <a:buSzPct val="125000"/>
              <a:buChar char="•"/>
              <a:defRPr sz="1400"/>
            </a:pPr>
            <a:r>
              <a:t>Your personal recommendations are incredibly powerful and exactly what motivates people to purchase products today. </a:t>
            </a:r>
          </a:p>
          <a:p>
            <a:pPr marL="185208" indent="-185208">
              <a:buSzPct val="125000"/>
              <a:buChar char="•"/>
              <a:defRPr sz="1400"/>
            </a:pPr>
            <a:r>
              <a:t>USANA gives you personalized product links you can share anywhere, anytime.</a:t>
            </a:r>
          </a:p>
          <a:p>
            <a:pPr marL="185208" indent="-185208">
              <a:buSzPct val="125000"/>
              <a:buChar char="•"/>
              <a:defRPr sz="1400"/>
            </a:pPr>
            <a:r>
              <a:t>You recommend a product and share a link. Your potential customer clicks on the link and buys. You earn. </a:t>
            </a:r>
          </a:p>
          <a:p>
            <a:pPr marL="185208" indent="-185208">
              <a:buSzPct val="125000"/>
              <a:buChar char="•"/>
              <a:defRPr sz="1400"/>
            </a:pPr>
            <a:r>
              <a:t>Quick, simple, easy.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xfrm>
            <a:off x="381000" y="685800"/>
            <a:ext cx="6096000" cy="3429000"/>
          </a:xfrm>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17999"/>
              </a:lnSpc>
              <a:buSzPct val="125000"/>
              <a:buChar char="•"/>
              <a:defRPr sz="1400"/>
            </a:pPr>
            <a:r>
              <a:t>Social selling is how you earn with USANA. </a:t>
            </a:r>
          </a:p>
          <a:p>
            <a:pPr marL="185208" indent="-185208">
              <a:lnSpc>
                <a:spcPct val="117999"/>
              </a:lnSpc>
              <a:buSzPct val="125000"/>
              <a:buChar char="•"/>
              <a:defRPr sz="1400"/>
            </a:pPr>
            <a:r>
              <a:t>But with USANA, you get so much more. </a:t>
            </a:r>
          </a:p>
          <a:p>
            <a:pPr marL="185208" indent="-185208">
              <a:lnSpc>
                <a:spcPct val="117999"/>
              </a:lnSpc>
              <a:buSzPct val="125000"/>
              <a:buChar char="•"/>
              <a:defRPr sz="1400"/>
            </a:pPr>
            <a:r>
              <a:t>USANA is a direct-selling company in the health and wellness space. They give you the best of two very successful industries. </a:t>
            </a:r>
          </a:p>
          <a:p>
            <a:pPr marL="820208" lvl="1" indent="-185208">
              <a:lnSpc>
                <a:spcPct val="117999"/>
              </a:lnSpc>
              <a:buSzPct val="125000"/>
              <a:buChar char="•"/>
              <a:defRPr sz="1400"/>
            </a:pPr>
            <a:r>
              <a:t>The health and wellness industry is now worth more than $4.2 trillion USD—and it’s still growing.</a:t>
            </a:r>
          </a:p>
          <a:p>
            <a:pPr marL="820208" lvl="1" indent="-185208">
              <a:lnSpc>
                <a:spcPct val="117999"/>
              </a:lnSpc>
              <a:buSzPct val="125000"/>
              <a:buChar char="•"/>
              <a:defRPr sz="1400"/>
            </a:pPr>
            <a:r>
              <a:t>And, more than 128 million people around the world are currently in the direct-selling industry, adding approximately $186 billion USD to the global economy in 2021.</a:t>
            </a:r>
          </a:p>
          <a:p>
            <a:pPr>
              <a:lnSpc>
                <a:spcPct val="117999"/>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As a direct-selling company in the health and wellness space, USANA combines the best of two very successful, growing industries.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noRot="1" noChangeAspect="1"/>
          </p:cNvSpPr>
          <p:nvPr>
            <p:ph type="sldImg"/>
          </p:nvPr>
        </p:nvSpPr>
        <p:spPr>
          <a:xfrm>
            <a:off x="381000" y="685800"/>
            <a:ext cx="6096000" cy="3429000"/>
          </a:xfrm>
          <a:prstGeom prst="rect">
            <a:avLst/>
          </a:prstGeom>
        </p:spPr>
        <p:txBody>
          <a:bodyPr/>
          <a:lstStyle/>
          <a:p>
            <a:endParaRPr/>
          </a:p>
        </p:txBody>
      </p:sp>
      <p:sp>
        <p:nvSpPr>
          <p:cNvPr id="545" name="Shape 545"/>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lnSpc>
                <a:spcPct val="117999"/>
              </a:lnSpc>
              <a:buSzPct val="125000"/>
              <a:buChar char="•"/>
              <a:defRPr sz="1400"/>
            </a:pPr>
            <a:r>
              <a:t>With a 30-year history behind them, there are a ton of great benefits to partnering with a direct-selling company like USANA.</a:t>
            </a:r>
            <a:r>
              <a:rPr lang="en-US"/>
              <a:t> </a:t>
            </a:r>
          </a:p>
          <a:p>
            <a:pPr marL="819785" lvl="1" indent="-184785">
              <a:lnSpc>
                <a:spcPct val="117999"/>
              </a:lnSpc>
              <a:buSzPct val="125000"/>
              <a:buChar char="•"/>
              <a:defRPr sz="1400"/>
            </a:pPr>
            <a:r>
              <a:t>USANA operates in 24+ markets around the globe and gives you options to make your personal business a global one by building across borders.</a:t>
            </a:r>
            <a:endParaRPr lang="en-US"/>
          </a:p>
          <a:p>
            <a:pPr marL="819785" lvl="1" indent="-184785">
              <a:lnSpc>
                <a:spcPct val="117999"/>
              </a:lnSpc>
              <a:buSzPct val="125000"/>
              <a:buChar char="•"/>
              <a:defRPr sz="1400"/>
            </a:pPr>
            <a:r>
              <a:t>You’re partnering with a member of the Direct Selling Association</a:t>
            </a:r>
            <a:r>
              <a:rPr lang="en-US"/>
              <a:t> (DSA) </a:t>
            </a:r>
            <a:r>
              <a:t>and World Federation of Direct Selling Associations</a:t>
            </a:r>
            <a:r>
              <a:rPr lang="en-US"/>
              <a:t> (WFDSA)</a:t>
            </a:r>
            <a:r>
              <a:t>. This means you can trust in USANA’s products and business operations.</a:t>
            </a:r>
            <a:r>
              <a:rPr lang="en-US"/>
              <a:t> </a:t>
            </a:r>
          </a:p>
          <a:p>
            <a:pPr marL="819785" lvl="1" indent="-184785">
              <a:lnSpc>
                <a:spcPct val="117999"/>
              </a:lnSpc>
              <a:buSzPct val="125000"/>
              <a:buChar char="•"/>
              <a:defRPr sz="1400"/>
            </a:pPr>
            <a:r>
              <a:t>USANA is also one of very few direct-selling companies that’s publicly traded on the New York Stock Exchange</a:t>
            </a:r>
            <a:r>
              <a:rPr lang="en-US"/>
              <a:t> (NYSE)</a:t>
            </a:r>
            <a:r>
              <a:t>.</a:t>
            </a:r>
            <a:endParaRPr lang="en-US"/>
          </a:p>
          <a:p>
            <a:pPr marL="1454785" lvl="2" indent="-184785">
              <a:lnSpc>
                <a:spcPct val="117999"/>
              </a:lnSpc>
              <a:buSzPct val="125000"/>
              <a:buChar char="•"/>
              <a:defRPr sz="1400"/>
            </a:pPr>
            <a:r>
              <a:t>How they do business is no secret, so you can feel confident about partnering with them.</a:t>
            </a:r>
            <a:endParaRPr lang="en-US"/>
          </a:p>
          <a:p>
            <a:pPr marL="184785" indent="-184785">
              <a:lnSpc>
                <a:spcPct val="117999"/>
              </a:lnSpc>
              <a:buSzPct val="125000"/>
              <a:buChar char="•"/>
              <a:defRPr sz="1400"/>
            </a:pPr>
            <a:r>
              <a:t>USANA is also focused on giving back. They understand that not everyone has the same access to premium supplements, nutritious food, and a healthy environment.</a:t>
            </a:r>
            <a:r>
              <a:rPr lang="en-US"/>
              <a:t>  </a:t>
            </a:r>
          </a:p>
          <a:p>
            <a:pPr marL="819785" lvl="1" indent="-184785">
              <a:lnSpc>
                <a:spcPct val="117999"/>
              </a:lnSpc>
              <a:buSzPct val="125000"/>
              <a:buChar char="•"/>
              <a:defRPr sz="1400"/>
            </a:pPr>
            <a:r>
              <a:t>In 2012, USANA started the USANA Foundation to eliminate childhood hunger.</a:t>
            </a:r>
            <a:r>
              <a:rPr lang="en-US"/>
              <a:t> </a:t>
            </a:r>
          </a:p>
          <a:p>
            <a:pPr marL="819785" lvl="1" indent="-184785">
              <a:lnSpc>
                <a:spcPct val="117999"/>
              </a:lnSpc>
              <a:buSzPct val="125000"/>
              <a:buChar char="•"/>
              <a:defRPr sz="1400"/>
            </a:pPr>
            <a:r>
              <a:t>The Foundation runs Kids Eat—a local organization in Salt Lake City, Utah—and partners with China’s Foundation for Poverty Alleviation (CFPA) and Love Meals, among other organizations globally, to work toward this goal.</a:t>
            </a:r>
            <a:endParaRPr lang="en-US"/>
          </a:p>
          <a:p>
            <a:pPr marL="184785" indent="-184785">
              <a:lnSpc>
                <a:spcPct val="117999"/>
              </a:lnSpc>
              <a:buSzPct val="125000"/>
              <a:buChar char="•"/>
              <a:defRPr sz="1400"/>
            </a:pPr>
            <a:r>
              <a:t>And they show a commitment to sustainability by focusing on people, products, and planet.</a:t>
            </a:r>
            <a:r>
              <a:rPr lang="en-US"/>
              <a:t> </a:t>
            </a:r>
          </a:p>
          <a:p>
            <a:pPr marL="819785" lvl="1" indent="-184785">
              <a:lnSpc>
                <a:spcPct val="117999"/>
              </a:lnSpc>
              <a:buSzPct val="125000"/>
              <a:buChar char="•"/>
              <a:defRPr sz="1400"/>
            </a:pPr>
            <a:r>
              <a:t>USANA believes in a brighter future, and they understand that healthy bodies need a healthy planet in order to thrive.</a:t>
            </a:r>
            <a:endParaRPr lang="en-US"/>
          </a:p>
          <a:p>
            <a:pPr marL="819785" lvl="1" indent="-184785">
              <a:lnSpc>
                <a:spcPct val="117999"/>
              </a:lnSpc>
              <a:buSzPct val="125000"/>
              <a:buChar char="•"/>
              <a:defRPr sz="1400"/>
            </a:pPr>
            <a:r>
              <a:t>Three of their top priorities are lowering their environmental footprint at their offices around the world, reducing their use of plastics, and ensuring packaging is recyclable.</a:t>
            </a:r>
            <a:endParaRPr lang="en-US"/>
          </a:p>
          <a:p>
            <a:pPr marL="184785" indent="-184785">
              <a:lnSpc>
                <a:spcPct val="117999"/>
              </a:lnSpc>
              <a:buSzPct val="125000"/>
              <a:buChar char="•"/>
              <a:defRPr sz="1400"/>
            </a:pPr>
            <a:r>
              <a:t>They are truly working toward creating The Healthiest Family on Earth through their healthy living products, their corporate activities, and through Associates like me.</a:t>
            </a:r>
            <a:r>
              <a:rPr lang="en-US"/>
              <a:t> </a:t>
            </a:r>
          </a:p>
          <a:p>
            <a:pPr>
              <a:lnSpc>
                <a:spcPct val="117999"/>
              </a:lnSpc>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USANA is a global company, operating in 24+ markets and allowing Associates to have global businesses.</a:t>
            </a:r>
            <a:br>
              <a:rPr/>
            </a:br>
            <a:r>
              <a:t>USANA is a member of the Direct Selling Association</a:t>
            </a:r>
            <a:r>
              <a:rPr lang="en-US"/>
              <a:t> (DSA) </a:t>
            </a:r>
            <a:r>
              <a:t>and the World Federation of Direct Selling Associations</a:t>
            </a:r>
            <a:r>
              <a:rPr lang="en-US"/>
              <a:t> (WFDSA)</a:t>
            </a:r>
            <a:r>
              <a:t>.</a:t>
            </a:r>
            <a:endParaRPr lang="en-US"/>
          </a:p>
          <a:p>
            <a:pPr marL="184785" indent="-184785">
              <a:buSzPct val="125000"/>
              <a:buChar char="•"/>
              <a:defRPr sz="1400"/>
            </a:pPr>
            <a:r>
              <a:t>USANA is one of very few direct-selling companies that’s publicly traded on the New York Stock Exchange</a:t>
            </a:r>
            <a:r>
              <a:rPr lang="en-US"/>
              <a:t> (NYSE).</a:t>
            </a:r>
          </a:p>
          <a:p>
            <a:pPr marL="184785" indent="-184785">
              <a:buSzPct val="125000"/>
              <a:buChar char="•"/>
              <a:defRPr sz="1400"/>
            </a:pPr>
            <a:r>
              <a:t>USANA is working to create The Healthiest Family on Earth.</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xfrm>
            <a:off x="381000" y="685800"/>
            <a:ext cx="6096000" cy="3429000"/>
          </a:xfrm>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lnSpc>
                <a:spcPct val="117999"/>
              </a:lnSpc>
              <a:buSzPct val="125000"/>
              <a:buChar char="•"/>
              <a:defRPr sz="1400"/>
            </a:pPr>
            <a:r>
              <a:t>USANA isn’t just a leader in the industry.</a:t>
            </a:r>
            <a:endParaRPr lang="en-US"/>
          </a:p>
          <a:p>
            <a:pPr marL="184785" indent="-184785">
              <a:lnSpc>
                <a:spcPct val="117999"/>
              </a:lnSpc>
              <a:buSzPct val="125000"/>
              <a:buChar char="•"/>
              <a:defRPr sz="1400"/>
            </a:pPr>
            <a:r>
              <a:t>Low set-up fees make it easy to get started with just the cost of the very helpful </a:t>
            </a:r>
            <a:r>
              <a:rPr lang="en-US"/>
              <a:t>Starter </a:t>
            </a:r>
            <a:r>
              <a:t>Kit.</a:t>
            </a:r>
            <a:r>
              <a:rPr lang="en-US"/>
              <a:t> </a:t>
            </a:r>
          </a:p>
          <a:p>
            <a:pPr marL="819785" lvl="1" indent="-184785">
              <a:lnSpc>
                <a:spcPct val="117999"/>
              </a:lnSpc>
              <a:buSzPct val="125000"/>
              <a:buChar char="•"/>
              <a:defRPr sz="1400"/>
            </a:pPr>
            <a:r>
              <a:t>And there’s absolutely no stockpile of products.</a:t>
            </a:r>
            <a:endParaRPr lang="en-US"/>
          </a:p>
          <a:p>
            <a:pPr marL="819785" lvl="1" indent="-184785">
              <a:lnSpc>
                <a:spcPct val="117999"/>
              </a:lnSpc>
              <a:buSzPct val="125000"/>
              <a:buChar char="•"/>
              <a:defRPr sz="1400"/>
            </a:pPr>
            <a:r>
              <a:t>USANA handles all your orders for you.</a:t>
            </a:r>
            <a:endParaRPr lang="en-US"/>
          </a:p>
          <a:p>
            <a:pPr marL="819785" lvl="1" indent="-184785">
              <a:lnSpc>
                <a:spcPct val="117999"/>
              </a:lnSpc>
              <a:buSzPct val="125000"/>
              <a:buChar char="•"/>
              <a:defRPr sz="1400"/>
            </a:pPr>
            <a:r>
              <a:t>You’re given a personal website to share with potential customers, so you can focus on sharing your website links and recommending the company and the products to others.</a:t>
            </a:r>
            <a:endParaRPr lang="en-US"/>
          </a:p>
          <a:p>
            <a:pPr>
              <a:lnSpc>
                <a:spcPct val="117999"/>
              </a:lnSpc>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USANA makes it easy to get started.</a:t>
            </a:r>
            <a:endParaRPr lang="en-US"/>
          </a:p>
          <a:p>
            <a:pPr marL="184785" indent="-184785">
              <a:buSzPct val="125000"/>
              <a:buChar char="•"/>
              <a:defRPr sz="1400"/>
            </a:pPr>
            <a:r>
              <a:t>Share why and how you joined USANA.</a:t>
            </a:r>
            <a:endParaRPr lang="en-US"/>
          </a:p>
          <a:p>
            <a:pPr marL="185208" indent="-185208">
              <a:buSzPct val="125000"/>
              <a:buChar char="•"/>
              <a:defRPr sz="1400"/>
            </a:pPr>
            <a:endParaRPr/>
          </a:p>
          <a:p>
            <a:pPr>
              <a:defRPr sz="1400"/>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xfrm>
            <a:off x="381000" y="685800"/>
            <a:ext cx="6096000" cy="3429000"/>
          </a:xfrm>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17999"/>
              </a:lnSpc>
              <a:buSzPct val="125000"/>
              <a:buChar char="•"/>
              <a:defRPr sz="1400"/>
            </a:pPr>
            <a:r>
              <a:t>So, are you ready? </a:t>
            </a:r>
          </a:p>
          <a:p>
            <a:pPr marL="820208" lvl="1" indent="-185208">
              <a:lnSpc>
                <a:spcPct val="117999"/>
              </a:lnSpc>
              <a:buSzPct val="125000"/>
              <a:buChar char="•"/>
              <a:defRPr sz="1400"/>
            </a:pPr>
            <a:r>
              <a:t>Get obsessed with the health of your cells and start living your best life with USANA.</a:t>
            </a:r>
          </a:p>
          <a:p>
            <a:pPr marL="820208" lvl="1" indent="-185208">
              <a:lnSpc>
                <a:spcPct val="117999"/>
              </a:lnSpc>
              <a:buSzPct val="125000"/>
              <a:buChar char="•"/>
              <a:defRPr sz="1400"/>
            </a:pPr>
            <a:r>
              <a:t>Your wellness is worth it.</a:t>
            </a:r>
          </a:p>
          <a:p>
            <a:pPr marL="185208" indent="-185208">
              <a:lnSpc>
                <a:spcPct val="117999"/>
              </a:lnSpc>
              <a:buSzPct val="125000"/>
              <a:buChar char="•"/>
              <a:defRPr sz="1400"/>
            </a:pPr>
            <a:r>
              <a:t>And, because I know you’ll love your experience with USANA, when you share USANA products and this message with others, you’ll get rewarded for your efforts.</a:t>
            </a:r>
          </a:p>
          <a:p>
            <a:pPr marL="185208" indent="-185208">
              <a:lnSpc>
                <a:spcPct val="117999"/>
              </a:lnSpc>
              <a:buSzPct val="125000"/>
              <a:buChar char="•"/>
              <a:defRPr sz="1400"/>
            </a:pPr>
            <a:r>
              <a:t>Choose your rewards now. </a:t>
            </a:r>
          </a:p>
          <a:p>
            <a:pPr>
              <a:lnSpc>
                <a:spcPct val="117999"/>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Are you ready? </a:t>
            </a:r>
          </a:p>
          <a:p>
            <a:pPr marL="185208" indent="-185208">
              <a:buSzPct val="125000"/>
              <a:buChar char="•"/>
              <a:defRPr sz="1400"/>
            </a:pPr>
            <a:r>
              <a:t>Start living your best life with USANA. </a:t>
            </a:r>
          </a:p>
          <a:p>
            <a:pPr marL="185208" indent="-185208">
              <a:buSzPct val="125000"/>
              <a:buChar char="•"/>
              <a:defRPr sz="1400"/>
            </a:pPr>
            <a:r>
              <a:t>I know you’ll love your experience with USANA so much that you’ll want to share the products with others. </a:t>
            </a:r>
          </a:p>
          <a:p>
            <a:pPr marL="185208" indent="-185208">
              <a:buSzPct val="125000"/>
              <a:buChar char="•"/>
              <a:defRPr sz="1400"/>
            </a:pPr>
            <a:r>
              <a:t>Choose your rewards.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noRot="1" noChangeAspect="1"/>
          </p:cNvSpPr>
          <p:nvPr>
            <p:ph type="sldImg"/>
          </p:nvPr>
        </p:nvSpPr>
        <p:spPr>
          <a:xfrm>
            <a:off x="381000" y="685800"/>
            <a:ext cx="6096000" cy="3429000"/>
          </a:xfrm>
          <a:prstGeom prst="rect">
            <a:avLst/>
          </a:prstGeom>
        </p:spPr>
        <p:txBody>
          <a:bodyPr/>
          <a:lstStyle/>
          <a:p>
            <a:endParaRPr/>
          </a:p>
        </p:txBody>
      </p:sp>
      <p:sp>
        <p:nvSpPr>
          <p:cNvPr id="603" name="Shape 603"/>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rPr dirty="0"/>
              <a:t>SCRIPT</a:t>
            </a:r>
          </a:p>
          <a:p>
            <a:pPr marL="184785" indent="-184785">
              <a:lnSpc>
                <a:spcPct val="120000"/>
              </a:lnSpc>
              <a:buSzPct val="125000"/>
              <a:buChar char="•"/>
              <a:defRPr sz="1400"/>
            </a:pPr>
            <a:r>
              <a:rPr dirty="0"/>
              <a:t>If you’re interested in USANA’s products, become a Preferred </a:t>
            </a:r>
            <a:r>
              <a:rPr lang="en-US" dirty="0"/>
              <a:t>Consultant to save 10%</a:t>
            </a:r>
            <a:r>
              <a:rPr dirty="0"/>
              <a:t>.</a:t>
            </a:r>
            <a:r>
              <a:rPr lang="en-US" dirty="0"/>
              <a:t> </a:t>
            </a:r>
          </a:p>
          <a:p>
            <a:pPr marL="184785" indent="-184785">
              <a:lnSpc>
                <a:spcPct val="120000"/>
              </a:lnSpc>
              <a:buSzPct val="125000"/>
              <a:buChar char="•"/>
              <a:defRPr sz="1400"/>
            </a:pPr>
            <a:r>
              <a:rPr dirty="0"/>
              <a:t>Or, if you’re interested in sharing not just the products, but also the USANA lifestyle like I do, consider becoming an Associate.</a:t>
            </a:r>
            <a:r>
              <a:rPr lang="en-US" dirty="0"/>
              <a:t> </a:t>
            </a:r>
          </a:p>
          <a:p>
            <a:pPr marL="819785" lvl="1" indent="-184785">
              <a:lnSpc>
                <a:spcPct val="120000"/>
              </a:lnSpc>
              <a:buSzPct val="125000"/>
              <a:buChar char="•"/>
              <a:defRPr sz="1400"/>
            </a:pPr>
            <a:r>
              <a:rPr dirty="0"/>
              <a:t>You’ll have more opportunities to earn additional bonuses and commissions, as well as trips and incentives based on your efforts.</a:t>
            </a:r>
            <a:r>
              <a:rPr lang="en-US" dirty="0"/>
              <a:t> </a:t>
            </a:r>
          </a:p>
          <a:p>
            <a:pPr marL="819785" lvl="1" indent="-184785">
              <a:lnSpc>
                <a:spcPct val="120000"/>
              </a:lnSpc>
              <a:buSzPct val="125000"/>
              <a:buChar char="•"/>
              <a:defRPr sz="1400"/>
            </a:pPr>
            <a:r>
              <a:rPr dirty="0"/>
              <a:t>You’ll also have access to additional tools and resources to support you.</a:t>
            </a:r>
            <a:r>
              <a:rPr lang="en-US" dirty="0"/>
              <a:t> </a:t>
            </a:r>
          </a:p>
          <a:p>
            <a:pPr marL="184785" indent="-184785">
              <a:lnSpc>
                <a:spcPct val="120000"/>
              </a:lnSpc>
              <a:buSzPct val="125000"/>
              <a:buChar char="•"/>
              <a:defRPr sz="1400"/>
            </a:pPr>
            <a:r>
              <a:rPr dirty="0"/>
              <a:t>So, what do you think? Who will you be with USANA?</a:t>
            </a:r>
            <a:r>
              <a:rPr lang="en-US" dirty="0"/>
              <a:t> </a:t>
            </a:r>
          </a:p>
          <a:p>
            <a:pPr>
              <a:lnSpc>
                <a:spcPct val="120000"/>
              </a:lnSpc>
              <a:defRPr sz="1400"/>
            </a:pPr>
            <a:endParaRPr dirty="0"/>
          </a:p>
          <a:p>
            <a:pPr>
              <a:defRPr sz="1400">
                <a:latin typeface="Montserrat Bold"/>
                <a:ea typeface="Montserrat Bold"/>
                <a:cs typeface="Montserrat Bold"/>
                <a:sym typeface="Montserrat Bold"/>
              </a:defRPr>
            </a:pPr>
            <a:r>
              <a:rPr dirty="0"/>
              <a:t>TALKING POINTS</a:t>
            </a:r>
          </a:p>
          <a:p>
            <a:pPr marL="184785" indent="-184785">
              <a:buSzPct val="125000"/>
              <a:buChar char="•"/>
              <a:defRPr sz="1400"/>
            </a:pPr>
            <a:r>
              <a:rPr dirty="0"/>
              <a:t>Become a Preferred </a:t>
            </a:r>
            <a:r>
              <a:rPr lang="en-US" dirty="0"/>
              <a:t>Consultant</a:t>
            </a:r>
            <a:r>
              <a:rPr dirty="0"/>
              <a:t> today for free</a:t>
            </a:r>
            <a:r>
              <a:rPr lang="en-US" dirty="0"/>
              <a:t> and save 10% on</a:t>
            </a:r>
            <a:r>
              <a:rPr dirty="0"/>
              <a:t> your products</a:t>
            </a:r>
            <a:r>
              <a:rPr lang="en-US" dirty="0"/>
              <a:t> </a:t>
            </a:r>
          </a:p>
          <a:p>
            <a:pPr marL="184785" indent="-184785">
              <a:buSzPct val="125000"/>
              <a:buChar char="•"/>
              <a:defRPr sz="1400"/>
            </a:pPr>
            <a:r>
              <a:rPr dirty="0"/>
              <a:t>Become an Associate, like me, to access more benefits and rewards based on your efforts from selling USANA products and helping others share the USANA Story.</a:t>
            </a:r>
            <a:endParaRPr lang="en-US" dirty="0"/>
          </a:p>
          <a:p>
            <a:pPr marL="184785" indent="-184785">
              <a:buSzPct val="125000"/>
              <a:buChar char="•"/>
              <a:defRPr sz="1400"/>
            </a:pPr>
            <a:r>
              <a:rPr dirty="0"/>
              <a:t>Who will you be with USANA?</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xfrm>
            <a:off x="381000" y="685800"/>
            <a:ext cx="6096000" cy="3429000"/>
          </a:xfrm>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Associate notes:</a:t>
            </a:r>
          </a:p>
          <a:p>
            <a:pPr marL="211455" indent="-211455">
              <a:buSzPct val="125000"/>
              <a:buChar char="•"/>
              <a:defRPr sz="1400"/>
            </a:pPr>
            <a:r>
              <a:t>This is the end of the presentation.</a:t>
            </a:r>
            <a:r>
              <a:rPr lang="en-US"/>
              <a:t> </a:t>
            </a:r>
            <a:endParaRPr/>
          </a:p>
          <a:p>
            <a:pPr marL="211455" indent="-211455">
              <a:buSzPct val="125000"/>
              <a:buChar char="•"/>
              <a:defRPr sz="1400"/>
            </a:pPr>
            <a:r>
              <a:t>Thank your participant(s) for their time.</a:t>
            </a:r>
          </a:p>
          <a:p>
            <a:pPr marL="211455" indent="-211455">
              <a:buSzPct val="125000"/>
              <a:buChar char="•"/>
              <a:defRPr sz="1400"/>
            </a:pPr>
            <a:r>
              <a:t>Ask if they have any questions or need any more information to make a decision about USANA.</a:t>
            </a:r>
          </a:p>
          <a:p>
            <a:pPr marL="211455" indent="-211455">
              <a:buSzPct val="125000"/>
              <a:buChar char="•"/>
              <a:defRPr sz="1400"/>
            </a:pPr>
            <a:r>
              <a:t>If they are ready, text or email them a direct enrollment link—created from your back office Hub—so they can enroll as a Preferred </a:t>
            </a:r>
            <a:r>
              <a:rPr lang="en-US"/>
              <a:t>Consultant</a:t>
            </a:r>
            <a:r>
              <a:t> or Associate depending on their interest with USANA.</a:t>
            </a:r>
            <a:r>
              <a:rPr lang="en-US"/>
              <a:t> </a:t>
            </a:r>
            <a:endParaRPr/>
          </a:p>
          <a:p>
            <a:pPr marL="846455" lvl="1" indent="-211455">
              <a:buSzPct val="125000"/>
              <a:buChar char="•"/>
              <a:defRPr sz="1400"/>
            </a:pPr>
            <a:r>
              <a:t>This lets them control their experience—allowing them to self-enroll—and also lets you choose their placement in your organization.</a:t>
            </a:r>
            <a:r>
              <a:rPr lang="en-US"/>
              <a:t> </a:t>
            </a:r>
            <a:endParaRPr/>
          </a:p>
          <a:p>
            <a:pPr marL="846455" lvl="1" indent="-211455">
              <a:buSzPct val="125000"/>
              <a:buChar char="•"/>
              <a:defRPr sz="1400"/>
            </a:pPr>
            <a:r>
              <a:t>As they enroll, this ensures their personal contact information is entered, allowing USANA to send them relevant communications based on their enrollment level. Ultimately, this will help support your earning potential.</a:t>
            </a:r>
          </a:p>
          <a:p>
            <a:pPr marL="846455" lvl="1" indent="-211455">
              <a:buSzPct val="125000"/>
              <a:buChar char="•"/>
              <a:defRPr sz="1400"/>
            </a:pPr>
            <a:r>
              <a:t>Finally, this keeps your new contact’s private and personal information secure.</a:t>
            </a:r>
            <a:r>
              <a:rPr lang="en-US"/>
              <a:t> </a:t>
            </a:r>
            <a:endParaRPr/>
          </a:p>
          <a:p>
            <a:pPr marL="211455" indent="-211455">
              <a:buSzPct val="125000"/>
              <a:buChar char="•"/>
              <a:defRPr sz="1400"/>
            </a:pPr>
            <a:r>
              <a:t>You can view your contact’s information on The Hub in Team Manager using the PC Report, the Order History Report (if they placed an order), or the Sponsorship Report (available with Business Accelerator Suite).</a:t>
            </a:r>
          </a:p>
          <a:p>
            <a:pPr>
              <a:lnSpc>
                <a:spcPct val="120000"/>
              </a:lnSpc>
              <a:defRPr sz="1400"/>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xfrm>
            <a:off x="381000" y="685800"/>
            <a:ext cx="6096000" cy="3429000"/>
          </a:xfrm>
          <a:prstGeom prst="rect">
            <a:avLst/>
          </a:prstGeom>
        </p:spPr>
        <p:txBody>
          <a:bodyPr/>
          <a:lstStyle/>
          <a:p>
            <a:endParaRPr/>
          </a:p>
        </p:txBody>
      </p:sp>
      <p:sp>
        <p:nvSpPr>
          <p:cNvPr id="645" name="Shape 645"/>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buSzPct val="125000"/>
              <a:buChar char="•"/>
              <a:defRPr sz="1400"/>
            </a:pPr>
            <a:r>
              <a:t>USANA believes your life begins at the cellular level.</a:t>
            </a:r>
            <a:r>
              <a:rPr lang="en-US"/>
              <a:t> </a:t>
            </a:r>
            <a:endParaRPr/>
          </a:p>
          <a:p>
            <a:pPr marL="185208" indent="-185208">
              <a:buSzPct val="125000"/>
              <a:buChar char="•"/>
              <a:defRPr sz="1400"/>
            </a:pPr>
            <a:r>
              <a:t>The USANA Difference encompasses everything from our obsession with cellular health to the way our products are shared, person to person.</a:t>
            </a:r>
          </a:p>
          <a:p>
            <a:pPr marL="185208" indent="-185208">
              <a:buSzPct val="125000"/>
              <a:buChar char="•"/>
              <a:defRPr sz="1400"/>
            </a:pPr>
            <a:r>
              <a:t>What’s most important to you in choosing a nutritional company for you and your family, or in choosing a way to supplement your income? </a:t>
            </a:r>
          </a:p>
          <a:p>
            <a:pPr>
              <a:defRPr sz="1400"/>
            </a:pPr>
            <a:endParaRPr/>
          </a:p>
          <a:p>
            <a:pPr>
              <a:defRPr sz="1400">
                <a:latin typeface="Montserrat Bold"/>
                <a:ea typeface="Montserrat Bold"/>
                <a:cs typeface="Montserrat Bold"/>
                <a:sym typeface="Montserrat Bold"/>
              </a:defRPr>
            </a:pPr>
            <a:r>
              <a:t>Company</a:t>
            </a:r>
          </a:p>
          <a:p>
            <a:pPr marL="228600" indent="-228600">
              <a:buSzPct val="100000"/>
              <a:buChar char="•"/>
              <a:defRPr sz="1400"/>
            </a:pPr>
            <a:r>
              <a:t>Founded in 1992 by Dr. Myron Wentz, microbiologist and immunologist</a:t>
            </a:r>
          </a:p>
          <a:p>
            <a:pPr marL="228600" indent="-228600">
              <a:buSzPct val="100000"/>
              <a:buChar char="•"/>
              <a:defRPr sz="1400"/>
            </a:pPr>
            <a:r>
              <a:t>Publicly traded on the New York Stock Exchange </a:t>
            </a:r>
          </a:p>
          <a:p>
            <a:pPr marL="228600" indent="-228600">
              <a:buSzPct val="100000"/>
              <a:buChar char="•"/>
              <a:defRPr sz="1400"/>
            </a:pPr>
            <a:r>
              <a:t>Member, Direct Selling Association and World Federation of Direct Selling Associations</a:t>
            </a:r>
          </a:p>
          <a:p>
            <a:pPr marL="228600" indent="-228600">
              <a:buSzPct val="100000"/>
              <a:buChar char="•"/>
              <a:defRPr sz="1400"/>
            </a:pPr>
            <a:r>
              <a:t>Sustained global growth, operating in 24+ markets </a:t>
            </a:r>
          </a:p>
          <a:p>
            <a:pPr marL="228600" indent="-228600">
              <a:buSzPct val="100000"/>
              <a:buChar char="•"/>
              <a:defRPr sz="1400"/>
            </a:pPr>
            <a:r>
              <a:t>Sustainability focused, How to Recycle partner</a:t>
            </a:r>
          </a:p>
          <a:p>
            <a:pPr marL="228600" indent="-228600">
              <a:buSzPct val="100000"/>
              <a:buChar char="•"/>
              <a:defRPr sz="1400"/>
            </a:pPr>
            <a:r>
              <a:t>Provided 70+ million meals through the USANA Foundation</a:t>
            </a:r>
          </a:p>
          <a:p>
            <a:pPr marL="228600" indent="-228600">
              <a:buSzPct val="100000"/>
              <a:buChar char="•"/>
              <a:defRPr sz="1400"/>
            </a:pPr>
            <a:r>
              <a:t>Holistic approach to cellular health means free community support at </a:t>
            </a:r>
            <a:r>
              <a:rPr u="sng">
                <a:hlinkClick r:id="rId3"/>
              </a:rPr>
              <a:t>AsktheScientists.com</a:t>
            </a:r>
          </a:p>
          <a:p>
            <a:pPr marL="228600" indent="-228600">
              <a:buSzPct val="100000"/>
              <a:buChar char="•"/>
              <a:defRPr sz="1400"/>
            </a:pPr>
            <a:r>
              <a:t>Core values of health, integrity, excellence, and community </a:t>
            </a:r>
          </a:p>
          <a:p>
            <a:pPr>
              <a:defRPr sz="1400">
                <a:latin typeface="Montserrat Bold"/>
                <a:ea typeface="Montserrat Bold"/>
                <a:cs typeface="Montserrat Bold"/>
                <a:sym typeface="Montserrat Bold"/>
              </a:defRPr>
            </a:pPr>
            <a:endParaRPr/>
          </a:p>
          <a:p>
            <a:pPr>
              <a:defRPr sz="1400">
                <a:latin typeface="Montserrat Bold"/>
                <a:ea typeface="Montserrat Bold"/>
                <a:cs typeface="Montserrat Bold"/>
                <a:sym typeface="Montserrat Bold"/>
              </a:defRPr>
            </a:pPr>
            <a:r>
              <a:t>Product</a:t>
            </a:r>
          </a:p>
          <a:p>
            <a:pPr marL="228600" indent="-228600">
              <a:buSzPct val="100000"/>
              <a:buChar char="•"/>
              <a:defRPr sz="1400"/>
            </a:pPr>
            <a:r>
              <a:t>Supplements, weight management, energy, and skincare</a:t>
            </a:r>
          </a:p>
          <a:p>
            <a:pPr marL="228600" indent="-228600">
              <a:buSzPct val="100000"/>
              <a:buChar char="•"/>
              <a:defRPr sz="1400"/>
            </a:pPr>
            <a:r>
              <a:rPr lang="en-US"/>
              <a:t>150</a:t>
            </a:r>
            <a:r>
              <a:t>+ scientists globally in research and development</a:t>
            </a:r>
            <a:r>
              <a:rPr lang="en-US"/>
              <a:t> </a:t>
            </a:r>
            <a:endParaRPr/>
          </a:p>
          <a:p>
            <a:pPr marL="228600" indent="-228600">
              <a:buSzPct val="100000"/>
              <a:buChar char="•"/>
              <a:defRPr sz="1400"/>
            </a:pPr>
            <a:r>
              <a:t>In-house manufacturing facilities</a:t>
            </a:r>
          </a:p>
          <a:p>
            <a:pPr marL="228600" indent="-228600">
              <a:buSzPct val="100000"/>
              <a:buChar char="•"/>
              <a:defRPr sz="1400"/>
            </a:pPr>
            <a:r>
              <a:rPr lang="en-US"/>
              <a:t>Ensured</a:t>
            </a:r>
            <a:r>
              <a:t> product purity, identity, composition, </a:t>
            </a:r>
            <a:r>
              <a:rPr lang="en-US"/>
              <a:t>potency</a:t>
            </a:r>
            <a:r>
              <a:t>, and </a:t>
            </a:r>
            <a:r>
              <a:rPr lang="en-US"/>
              <a:t>quality</a:t>
            </a:r>
            <a:endParaRPr/>
          </a:p>
          <a:p>
            <a:pPr marL="228600" indent="-228600">
              <a:buSzPct val="100000"/>
              <a:buChar char="•"/>
              <a:defRPr sz="1400"/>
            </a:pPr>
            <a:r>
              <a:t>Trusted by thousands of professional and Olympic athletes</a:t>
            </a:r>
          </a:p>
          <a:p>
            <a:pPr marL="228600" indent="-228600">
              <a:buSzPct val="100000"/>
              <a:buChar char="•"/>
              <a:defRPr sz="1400"/>
            </a:pPr>
            <a:r>
              <a:t>Unique formulations use cell-signaling for personalized</a:t>
            </a:r>
            <a:r>
              <a:rPr lang="en-US"/>
              <a:t> support</a:t>
            </a:r>
            <a:r>
              <a:t> </a:t>
            </a:r>
          </a:p>
          <a:p>
            <a:pPr>
              <a:defRPr sz="1400"/>
            </a:pPr>
            <a:endParaRPr/>
          </a:p>
          <a:p>
            <a:pPr>
              <a:defRPr sz="1400">
                <a:latin typeface="Montserrat Bold"/>
                <a:ea typeface="Montserrat Bold"/>
                <a:cs typeface="Montserrat Bold"/>
                <a:sym typeface="Montserrat Bold"/>
              </a:defRPr>
            </a:pPr>
            <a:r>
              <a:t>Share and Earn Rewards </a:t>
            </a:r>
          </a:p>
          <a:p>
            <a:pPr marL="228600" indent="-228600">
              <a:buSzPct val="100000"/>
              <a:buChar char="•"/>
              <a:defRPr sz="1400"/>
            </a:pPr>
            <a:r>
              <a:t>USANA is so confident </a:t>
            </a:r>
            <a:r>
              <a:rPr lang="en-US"/>
              <a:t>you’ll be satisfied </a:t>
            </a:r>
            <a:r>
              <a:t>with their products that you’ll be excited to share them with everyone you know.</a:t>
            </a:r>
          </a:p>
          <a:p>
            <a:pPr marL="228600" indent="-228600">
              <a:buSzPct val="100000"/>
              <a:buChar char="•"/>
              <a:defRPr sz="1400"/>
            </a:pPr>
            <a:r>
              <a:t>When you refer others to USANA and they buy, you earn. </a:t>
            </a:r>
          </a:p>
          <a:p>
            <a:pPr>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Everyone has different reasons why they choose USANA. </a:t>
            </a:r>
          </a:p>
          <a:p>
            <a:pPr marL="185208" indent="-185208">
              <a:buSzPct val="125000"/>
              <a:buChar char="•"/>
              <a:defRPr sz="1400"/>
            </a:pPr>
            <a:r>
              <a:t>Here are a few highlights. </a:t>
            </a:r>
          </a:p>
          <a:p>
            <a:pPr marL="185208" indent="-185208">
              <a:buSzPct val="125000"/>
              <a:buChar char="•"/>
              <a:defRPr sz="1400"/>
            </a:pPr>
            <a:r>
              <a:t>Let me explain why I chose USANA. </a:t>
            </a:r>
          </a:p>
          <a:p>
            <a:pPr marL="185208" indent="-185208">
              <a:buSzPct val="125000"/>
              <a:buChar char="•"/>
              <a:defRPr sz="1400"/>
            </a:pPr>
            <a:r>
              <a:t>What stands out to you?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xfrm>
            <a:off x="381000" y="685800"/>
            <a:ext cx="6096000" cy="3429000"/>
          </a:xfrm>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rPr dirty="0"/>
              <a:t>SCRIPT</a:t>
            </a:r>
          </a:p>
          <a:p>
            <a:pPr marL="184785" indent="-184785">
              <a:lnSpc>
                <a:spcPct val="120000"/>
              </a:lnSpc>
              <a:buSzPct val="125000"/>
              <a:buChar char="•"/>
              <a:defRPr sz="1400"/>
            </a:pPr>
            <a:r>
              <a:rPr dirty="0"/>
              <a:t>USANA is so confident </a:t>
            </a:r>
            <a:r>
              <a:rPr lang="en-US" dirty="0"/>
              <a:t>you’ll be satisfied with our products </a:t>
            </a:r>
            <a:r>
              <a:rPr dirty="0"/>
              <a:t>that you’ll be excited to share them with everyone you know.</a:t>
            </a:r>
            <a:endParaRPr lang="en-US" dirty="0"/>
          </a:p>
          <a:p>
            <a:pPr marL="184785" indent="-184785">
              <a:lnSpc>
                <a:spcPct val="120000"/>
              </a:lnSpc>
              <a:buSzPct val="125000"/>
              <a:buChar char="•"/>
              <a:defRPr sz="1400"/>
            </a:pPr>
            <a:r>
              <a:rPr dirty="0"/>
              <a:t>When you refer others to USANA and they buy, you earn.</a:t>
            </a:r>
            <a:r>
              <a:rPr lang="en-US" dirty="0"/>
              <a:t> </a:t>
            </a:r>
          </a:p>
          <a:p>
            <a:pPr marL="184785" indent="-184785">
              <a:lnSpc>
                <a:spcPct val="120000"/>
              </a:lnSpc>
              <a:buSzPct val="125000"/>
              <a:buChar char="•"/>
              <a:defRPr sz="1400"/>
            </a:pPr>
            <a:r>
              <a:rPr dirty="0"/>
              <a:t>Become a Preferred Customer and earn 10% back in product credit to use toward your next purchase on any products purchased through your unique links.</a:t>
            </a:r>
            <a:endParaRPr lang="en-US" dirty="0"/>
          </a:p>
          <a:p>
            <a:pPr marL="184785" indent="-184785">
              <a:lnSpc>
                <a:spcPct val="120000"/>
              </a:lnSpc>
              <a:buSzPct val="125000"/>
              <a:buChar char="•"/>
              <a:defRPr sz="1400"/>
            </a:pPr>
            <a:r>
              <a:rPr dirty="0"/>
              <a:t>Become an Associate and earn commissions, bonuses, trips, and other rewards.</a:t>
            </a:r>
            <a:endParaRPr lang="en-US" dirty="0"/>
          </a:p>
          <a:p>
            <a:pPr marL="185208" indent="-185208">
              <a:lnSpc>
                <a:spcPct val="120000"/>
              </a:lnSpc>
              <a:buSzPct val="125000"/>
              <a:buChar char="•"/>
              <a:defRPr sz="1400"/>
            </a:pPr>
            <a:endParaRPr dirty="0"/>
          </a:p>
          <a:p>
            <a:pPr marL="184785" indent="-184785">
              <a:lnSpc>
                <a:spcPct val="120000"/>
              </a:lnSpc>
              <a:buSzPct val="125000"/>
              <a:buChar char="•"/>
              <a:defRPr sz="1400">
                <a:latin typeface="Montserrat Bold"/>
                <a:ea typeface="Montserrat Bold"/>
                <a:cs typeface="Montserrat Bold"/>
                <a:sym typeface="Montserrat Bold"/>
              </a:defRPr>
            </a:pPr>
            <a:r>
              <a:rPr dirty="0"/>
              <a:t>A successful Associate is interested in…</a:t>
            </a:r>
            <a:endParaRPr lang="en-US" dirty="0"/>
          </a:p>
          <a:p>
            <a:pPr marL="819785" lvl="1" indent="-184785">
              <a:lnSpc>
                <a:spcPct val="120000"/>
              </a:lnSpc>
              <a:buSzPct val="125000"/>
              <a:buChar char="•"/>
              <a:defRPr sz="1400"/>
            </a:pPr>
            <a:r>
              <a:rPr dirty="0"/>
              <a:t>Using their influence online and in person to share USANA.</a:t>
            </a:r>
            <a:r>
              <a:rPr lang="en-US" dirty="0"/>
              <a:t> </a:t>
            </a:r>
          </a:p>
          <a:p>
            <a:pPr marL="819785" lvl="1" indent="-184785">
              <a:lnSpc>
                <a:spcPct val="120000"/>
              </a:lnSpc>
              <a:buSzPct val="125000"/>
              <a:buChar char="•"/>
              <a:defRPr sz="1400"/>
            </a:pPr>
            <a:r>
              <a:rPr dirty="0"/>
              <a:t>Sharing the products and USANA’s simple earning potential.</a:t>
            </a:r>
            <a:endParaRPr lang="en-US" dirty="0"/>
          </a:p>
          <a:p>
            <a:pPr marL="819785" lvl="1" indent="-184785">
              <a:lnSpc>
                <a:spcPct val="120000"/>
              </a:lnSpc>
              <a:buSzPct val="125000"/>
              <a:buChar char="•"/>
              <a:defRPr sz="1400"/>
            </a:pPr>
            <a:r>
              <a:rPr dirty="0"/>
              <a:t>Earning commissions for their personal product sales, product sales generated by their team, and based on their efforts, learning and growing to earn additional rewards like trips and bonuses.</a:t>
            </a:r>
            <a:endParaRPr lang="en-US" dirty="0"/>
          </a:p>
          <a:p>
            <a:pPr lvl="1" indent="0">
              <a:lnSpc>
                <a:spcPct val="120000"/>
              </a:lnSpc>
              <a:defRPr sz="1400"/>
            </a:pPr>
            <a:endParaRPr dirty="0"/>
          </a:p>
          <a:p>
            <a:pPr lvl="1" indent="0">
              <a:lnSpc>
                <a:spcPct val="120000"/>
              </a:lnSpc>
              <a:defRPr sz="1400">
                <a:latin typeface="Montserrat Bold"/>
                <a:ea typeface="Montserrat Bold"/>
                <a:cs typeface="Montserrat Bold"/>
                <a:sym typeface="Montserrat Bold"/>
              </a:defRPr>
            </a:pPr>
            <a:r>
              <a:rPr dirty="0"/>
              <a:t>Compensation Plan Specifics</a:t>
            </a:r>
          </a:p>
          <a:p>
            <a:pPr marL="184785" indent="-184785">
              <a:lnSpc>
                <a:spcPct val="120000"/>
              </a:lnSpc>
              <a:buSzPct val="125000"/>
              <a:buChar char="•"/>
              <a:defRPr sz="1400"/>
            </a:pPr>
            <a:r>
              <a:rPr dirty="0"/>
              <a:t>All USANA products have a point value. When a product is purchased, those points are assigned to the left or right side of your Business Center, depending on which side of your Business Center the sale takes place/your Default Business Center Placement Settings, chosen in your Back Office Hub. You receive a 20% commission based on the matching points on the left and right sides of your Business Centers. Matching points are called Commission Volume Points (CVP).</a:t>
            </a:r>
            <a:r>
              <a:rPr lang="en-US" dirty="0"/>
              <a:t>  </a:t>
            </a:r>
          </a:p>
          <a:p>
            <a:pPr marL="184785" indent="-184785">
              <a:lnSpc>
                <a:spcPct val="120000"/>
              </a:lnSpc>
              <a:buSzPct val="125000"/>
              <a:buChar char="•"/>
              <a:defRPr sz="1400"/>
            </a:pPr>
            <a:r>
              <a:rPr dirty="0"/>
              <a:t>Eligibility for points-based commissions, incentives, and bonuses require a sales-based commission qualification requirement: 200+ points in Personal Sales Volume (PSV) every four weeks. PSV includes any products purchased for personal use, along with purchases made by your personally sponsored PCs.</a:t>
            </a:r>
            <a:r>
              <a:rPr lang="en-US" dirty="0"/>
              <a:t> </a:t>
            </a:r>
          </a:p>
          <a:p>
            <a:pPr marL="184785" indent="-184785">
              <a:lnSpc>
                <a:spcPct val="120000"/>
              </a:lnSpc>
              <a:buSzPct val="125000"/>
              <a:buChar char="•"/>
              <a:defRPr sz="1400"/>
            </a:pPr>
            <a:r>
              <a:rPr dirty="0"/>
              <a:t>Stay commission qualified by making sales to regular customers, family members, or yourself each month.</a:t>
            </a:r>
            <a:endParaRPr lang="en-US" dirty="0"/>
          </a:p>
          <a:p>
            <a:pPr marL="184785" indent="-184785">
              <a:lnSpc>
                <a:spcPct val="120000"/>
              </a:lnSpc>
              <a:buSzPct val="125000"/>
              <a:buChar char="•"/>
              <a:defRPr sz="1400"/>
            </a:pPr>
            <a:r>
              <a:rPr dirty="0"/>
              <a:t>An Associate can still earn the 10% Retail Bonus without a commission qualification, but they will not receive any points associated with the product sale.</a:t>
            </a:r>
            <a:r>
              <a:rPr lang="en-US" dirty="0"/>
              <a:t> </a:t>
            </a:r>
          </a:p>
          <a:p>
            <a:pPr marL="184785" indent="-184785">
              <a:lnSpc>
                <a:spcPct val="120000"/>
              </a:lnSpc>
              <a:buSzPct val="125000"/>
              <a:buChar char="•"/>
              <a:defRPr sz="1400"/>
            </a:pPr>
            <a:r>
              <a:rPr dirty="0"/>
              <a:t>Trips and incentives are available for commission-qualified Associates meeting stated requirements for each event.</a:t>
            </a:r>
            <a:r>
              <a:rPr lang="en-US" dirty="0"/>
              <a:t> </a:t>
            </a:r>
          </a:p>
          <a:p>
            <a:pPr marL="184785" indent="-184785">
              <a:lnSpc>
                <a:spcPct val="120000"/>
              </a:lnSpc>
              <a:buSzPct val="125000"/>
              <a:buChar char="•"/>
              <a:defRPr sz="1400"/>
            </a:pPr>
            <a:r>
              <a:rPr dirty="0"/>
              <a:t>Associates may earn all or part of any particular trip or incentive depending on their efforts.</a:t>
            </a:r>
            <a:r>
              <a:rPr lang="en-US" dirty="0"/>
              <a:t> </a:t>
            </a:r>
          </a:p>
          <a:p>
            <a:pPr marL="184785" indent="-184785">
              <a:lnSpc>
                <a:spcPct val="120000"/>
              </a:lnSpc>
              <a:buSzPct val="125000"/>
              <a:buChar char="•"/>
              <a:defRPr sz="1400"/>
            </a:pPr>
            <a:r>
              <a:rPr dirty="0"/>
              <a:t>Leadership Bonus is for qualified Gold Directors and above—</a:t>
            </a:r>
            <a:r>
              <a:rPr lang="en-US" dirty="0"/>
              <a:t>they earn</a:t>
            </a:r>
            <a:r>
              <a:rPr dirty="0"/>
              <a:t> a 3% cut of our worldwide commissionable sales each week.</a:t>
            </a:r>
            <a:r>
              <a:rPr lang="en-US" dirty="0"/>
              <a:t> </a:t>
            </a:r>
          </a:p>
          <a:p>
            <a:pPr marL="184785" indent="-184785">
              <a:lnSpc>
                <a:spcPct val="120000"/>
              </a:lnSpc>
              <a:buSzPct val="125000"/>
              <a:buChar char="•"/>
              <a:defRPr sz="1400"/>
            </a:pPr>
            <a:r>
              <a:rPr dirty="0"/>
              <a:t>Elite Bonus is for the top 60 income earners worldwide. At the beginning of each quarter they’ll receive a share of 1% of the total Sales Volume Points (SVP) earned.</a:t>
            </a:r>
            <a:endParaRPr lang="en-US" dirty="0"/>
          </a:p>
          <a:p>
            <a:pPr marL="184785" indent="-184785">
              <a:lnSpc>
                <a:spcPct val="120000"/>
              </a:lnSpc>
              <a:buSzPct val="125000"/>
              <a:buChar char="•"/>
              <a:defRPr sz="1400"/>
            </a:pPr>
            <a:r>
              <a:rPr dirty="0"/>
              <a:t>Lifetime Matching Bonus rewards you for the life of your USANA business. Earn this bonus by becoming a Premier </a:t>
            </a:r>
            <a:r>
              <a:rPr lang="en-US" dirty="0" err="1"/>
              <a:t>PaceSetter</a:t>
            </a:r>
            <a:r>
              <a:rPr dirty="0"/>
              <a:t> or Premier Platinum </a:t>
            </a:r>
            <a:r>
              <a:rPr lang="en-US" dirty="0" err="1"/>
              <a:t>PaceSetter</a:t>
            </a:r>
            <a:r>
              <a:rPr dirty="0"/>
              <a:t> and then helping new team members do the same. This Bonus is activated when you make the required sales to the required number of new Preferred </a:t>
            </a:r>
            <a:r>
              <a:rPr lang="en-US" dirty="0"/>
              <a:t>Consultants</a:t>
            </a:r>
            <a:r>
              <a:rPr dirty="0"/>
              <a:t> and/or USANA Associates on your team within eight weeks of your initial enrollment date and hit certain point thresholds. You will then earn varying weekly bonuses—between 2.5% and 15%—on Commission Volume Points (CVP) for all personally sponsored Associates who become Premier </a:t>
            </a:r>
            <a:r>
              <a:rPr lang="en-US" dirty="0" err="1"/>
              <a:t>PaceSetters</a:t>
            </a:r>
            <a:r>
              <a:rPr dirty="0"/>
              <a:t> or Premier Platinum </a:t>
            </a:r>
            <a:r>
              <a:rPr lang="en-US" dirty="0"/>
              <a:t>Pacesetters</a:t>
            </a:r>
            <a:r>
              <a:rPr dirty="0"/>
              <a:t>.</a:t>
            </a:r>
            <a:endParaRPr lang="en-US" dirty="0"/>
          </a:p>
          <a:p>
            <a:pPr marL="185208" indent="-185208">
              <a:lnSpc>
                <a:spcPct val="120000"/>
              </a:lnSpc>
              <a:buSzPct val="125000"/>
              <a:buChar char="•"/>
              <a:defRPr sz="1400"/>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381000" y="685800"/>
            <a:ext cx="6096000" cy="3429000"/>
          </a:xfrm>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lnSpc>
                <a:spcPct val="117999"/>
              </a:lnSpc>
              <a:buSzPct val="125000"/>
              <a:buChar char="•"/>
              <a:defRPr sz="1400"/>
            </a:pPr>
            <a:r>
              <a:t>Just as it’s important to understand that healthy cells are your key to a healthy body, it’s also vital to understand</a:t>
            </a:r>
            <a:r>
              <a:rPr lang="en-US"/>
              <a:t> </a:t>
            </a:r>
            <a:r>
              <a:t>your time in this life is incredibly valuable.</a:t>
            </a:r>
            <a:endParaRPr lang="en-US"/>
          </a:p>
          <a:p>
            <a:pPr marL="184785" indent="-184785">
              <a:lnSpc>
                <a:spcPct val="117999"/>
              </a:lnSpc>
              <a:buSzPct val="125000"/>
              <a:buChar char="•"/>
              <a:defRPr sz="1400"/>
            </a:pPr>
            <a:r>
              <a:t>With USANA, you can earn additional income simply by experiencing the benefits of cellular health and sharing your story with others.</a:t>
            </a:r>
            <a:r>
              <a:rPr lang="en-US"/>
              <a:t> </a:t>
            </a:r>
          </a:p>
          <a:p>
            <a:pPr marL="185208" indent="-185208">
              <a:lnSpc>
                <a:spcPct val="117999"/>
              </a:lnSpc>
              <a:buSzPct val="125000"/>
              <a:buChar char="•"/>
              <a:defRPr sz="1400"/>
            </a:pPr>
            <a:r>
              <a:t>USANA can easily be integrated into your existing lifestyle using the simple tools USANA gives you to connect all your friends, family, and social media followers with the products I know you’ll love.</a:t>
            </a:r>
          </a:p>
          <a:p>
            <a:pPr>
              <a:lnSpc>
                <a:spcPct val="117999"/>
              </a:lnSpc>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Your time is incredibly valuable.</a:t>
            </a:r>
            <a:r>
              <a:rPr lang="en-US"/>
              <a:t> </a:t>
            </a:r>
          </a:p>
          <a:p>
            <a:pPr marL="184785" indent="-184785">
              <a:buSzPct val="125000"/>
              <a:buChar char="•"/>
              <a:defRPr sz="1400"/>
            </a:pPr>
            <a:r>
              <a:t>Share the benefits of USANA products and get paid for your efforts.</a:t>
            </a:r>
            <a:r>
              <a:rPr lang="en-US"/>
              <a:t> </a:t>
            </a:r>
          </a:p>
          <a:p>
            <a:pPr marL="184785" indent="-184785">
              <a:buSzPct val="125000"/>
              <a:buChar char="•"/>
              <a:defRPr sz="1400"/>
            </a:pPr>
            <a:r>
              <a:t>USANA makes this easy with simple, link-based sharing tools you can use in person or online.</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381000" y="685800"/>
            <a:ext cx="6096000" cy="3429000"/>
          </a:xfrm>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When you become a USANA Associate, your efforts determine your success.</a:t>
            </a:r>
            <a:r>
              <a:rPr lang="en-US"/>
              <a:t> </a:t>
            </a:r>
          </a:p>
          <a:p>
            <a:pPr>
              <a:lnSpc>
                <a:spcPct val="120000"/>
              </a:lnSpc>
              <a:defRPr sz="1400"/>
            </a:pPr>
            <a:endParaRPr/>
          </a:p>
          <a:p>
            <a:pPr>
              <a:lnSpc>
                <a:spcPct val="120000"/>
              </a:lnSpc>
              <a:defRPr sz="1400">
                <a:latin typeface="Montserrat Bold"/>
                <a:ea typeface="Montserrat Bold"/>
                <a:cs typeface="Montserrat Bold"/>
                <a:sym typeface="Montserrat Bold"/>
              </a:defRPr>
            </a:pPr>
            <a:r>
              <a:t>New Associate Titles</a:t>
            </a:r>
            <a:r>
              <a:rPr lang="en-US"/>
              <a:t> </a:t>
            </a:r>
            <a:endParaRPr/>
          </a:p>
          <a:p>
            <a:pPr>
              <a:lnSpc>
                <a:spcPct val="120000"/>
              </a:lnSpc>
              <a:defRPr sz="1400"/>
            </a:pPr>
            <a:r>
              <a:t>At this level, focus on becoming a product of the product and sharing the products regularly with USANA’s easy-to-use link-based social selling tools.</a:t>
            </a:r>
            <a:r>
              <a:rPr lang="en-US"/>
              <a:t> </a:t>
            </a:r>
            <a:endParaRPr/>
          </a:p>
          <a:p>
            <a:pPr>
              <a:lnSpc>
                <a:spcPct val="120000"/>
              </a:lnSpc>
              <a:defRPr sz="1400"/>
            </a:pPr>
            <a:r>
              <a:t>•	Sharer. Earn 50 Commission Volume Points (CVP) in one week.</a:t>
            </a:r>
          </a:p>
          <a:p>
            <a:pPr>
              <a:lnSpc>
                <a:spcPct val="120000"/>
              </a:lnSpc>
              <a:defRPr sz="1400"/>
            </a:pPr>
            <a:r>
              <a:t>•	Believer. Earn 100 CVP in one week.</a:t>
            </a:r>
          </a:p>
          <a:p>
            <a:pPr>
              <a:lnSpc>
                <a:spcPct val="120000"/>
              </a:lnSpc>
              <a:defRPr sz="1400"/>
            </a:pPr>
            <a:r>
              <a:t>•	Builder. Earn 200 CVP in one week.</a:t>
            </a:r>
          </a:p>
          <a:p>
            <a:pPr>
              <a:lnSpc>
                <a:spcPct val="120000"/>
              </a:lnSpc>
              <a:defRPr sz="1400"/>
            </a:pPr>
            <a:r>
              <a:t>•	Achiever. Earn 400 CVP in one week.</a:t>
            </a:r>
          </a:p>
          <a:p>
            <a:pPr>
              <a:lnSpc>
                <a:spcPct val="120000"/>
              </a:lnSpc>
              <a:defRPr sz="1400"/>
            </a:pPr>
            <a:endParaRPr/>
          </a:p>
          <a:p>
            <a:pPr>
              <a:lnSpc>
                <a:spcPct val="120000"/>
              </a:lnSpc>
              <a:defRPr sz="1400">
                <a:latin typeface="Montserrat Bold"/>
                <a:ea typeface="Montserrat Bold"/>
                <a:cs typeface="Montserrat Bold"/>
                <a:sym typeface="Montserrat Bold"/>
              </a:defRPr>
            </a:pPr>
            <a:r>
              <a:t>Dedicated Associate Titles</a:t>
            </a:r>
            <a:r>
              <a:rPr lang="en-US"/>
              <a:t> </a:t>
            </a:r>
            <a:endParaRPr/>
          </a:p>
          <a:p>
            <a:pPr>
              <a:lnSpc>
                <a:spcPct val="120000"/>
              </a:lnSpc>
              <a:defRPr sz="1400"/>
            </a:pPr>
            <a:r>
              <a:t>Once you reach this level, add Share &amp; Earn messages to your social selling messages to start building a strong team.</a:t>
            </a:r>
          </a:p>
          <a:p>
            <a:pPr>
              <a:lnSpc>
                <a:spcPct val="120000"/>
              </a:lnSpc>
              <a:defRPr sz="1400"/>
            </a:pPr>
            <a:r>
              <a:t>•	Director. Earn 600 CVP in one week.</a:t>
            </a:r>
          </a:p>
          <a:p>
            <a:pPr>
              <a:lnSpc>
                <a:spcPct val="120000"/>
              </a:lnSpc>
              <a:defRPr sz="1400"/>
            </a:pPr>
            <a:r>
              <a:t>•	Bronze Director. Earn 800 CVP in one week.</a:t>
            </a:r>
          </a:p>
          <a:p>
            <a:pPr>
              <a:lnSpc>
                <a:spcPct val="120000"/>
              </a:lnSpc>
              <a:defRPr sz="1400"/>
            </a:pPr>
            <a:r>
              <a:t>•	Silver Director. Earn 1,000 CVP in one week.</a:t>
            </a:r>
          </a:p>
          <a:p>
            <a:pPr>
              <a:lnSpc>
                <a:spcPct val="120000"/>
              </a:lnSpc>
              <a:defRPr sz="1400"/>
            </a:pPr>
            <a:r>
              <a:rPr lang="en-US"/>
              <a:t> </a:t>
            </a:r>
            <a:endParaRPr/>
          </a:p>
          <a:p>
            <a:pPr>
              <a:lnSpc>
                <a:spcPct val="120000"/>
              </a:lnSpc>
              <a:defRPr sz="1400">
                <a:latin typeface="Montserrat Bold"/>
                <a:ea typeface="Montserrat Bold"/>
                <a:cs typeface="Montserrat Bold"/>
                <a:sym typeface="Montserrat Bold"/>
              </a:defRPr>
            </a:pPr>
            <a:r>
              <a:t>Experienced Associate Titles</a:t>
            </a:r>
            <a:r>
              <a:rPr lang="en-US"/>
              <a:t> </a:t>
            </a:r>
            <a:endParaRPr/>
          </a:p>
          <a:p>
            <a:pPr>
              <a:lnSpc>
                <a:spcPct val="120000"/>
              </a:lnSpc>
              <a:defRPr sz="1400"/>
            </a:pPr>
            <a:r>
              <a:t>Associates at these levels are masters at sharing product and Share &amp; Earn messages. They focus on retention, following up with customers, and offering overall team guidance and strategy.</a:t>
            </a:r>
          </a:p>
          <a:p>
            <a:pPr>
              <a:lnSpc>
                <a:spcPct val="120000"/>
              </a:lnSpc>
              <a:defRPr sz="1400"/>
            </a:pPr>
            <a:r>
              <a:t>•	Gold Director. Earn 1,000 CVP for four consecutive weeks.</a:t>
            </a:r>
            <a:r>
              <a:rPr lang="en-US"/>
              <a:t>  </a:t>
            </a:r>
            <a:endParaRPr/>
          </a:p>
          <a:p>
            <a:pPr>
              <a:lnSpc>
                <a:spcPct val="120000"/>
              </a:lnSpc>
              <a:defRPr sz="1400"/>
            </a:pPr>
            <a:r>
              <a:t>•	Ruby Director. Earn 2,000 CVP for four consecutive weeks.</a:t>
            </a:r>
            <a:r>
              <a:rPr lang="en-US"/>
              <a:t>  </a:t>
            </a:r>
            <a:endParaRPr/>
          </a:p>
          <a:p>
            <a:pPr>
              <a:lnSpc>
                <a:spcPct val="120000"/>
              </a:lnSpc>
              <a:defRPr sz="1400"/>
            </a:pPr>
            <a:r>
              <a:t>•	Emerald Director. Earn 3,000 CVP for four consecutive weeks.</a:t>
            </a:r>
            <a:r>
              <a:rPr lang="en-US"/>
              <a:t>  </a:t>
            </a:r>
            <a:endParaRPr/>
          </a:p>
          <a:p>
            <a:pPr>
              <a:lnSpc>
                <a:spcPct val="120000"/>
              </a:lnSpc>
              <a:defRPr sz="1400"/>
            </a:pPr>
            <a:r>
              <a:t>•	Diamond Director. Earn 4,000 CVP for four consecutive weeks.</a:t>
            </a:r>
          </a:p>
          <a:p>
            <a:pPr>
              <a:lnSpc>
                <a:spcPct val="120000"/>
              </a:lnSpc>
              <a:defRPr sz="1400"/>
            </a:pPr>
            <a:endParaRPr/>
          </a:p>
          <a:p>
            <a:pPr>
              <a:defRPr sz="1400">
                <a:latin typeface="Montserrat Bold"/>
                <a:ea typeface="Montserrat Bold"/>
                <a:cs typeface="Montserrat Bold"/>
                <a:sym typeface="Montserrat Bold"/>
              </a:defRPr>
            </a:pPr>
            <a:r>
              <a:t>TALKING POINTS</a:t>
            </a:r>
          </a:p>
          <a:p>
            <a:pPr>
              <a:defRPr sz="1400"/>
            </a:pPr>
            <a:r>
              <a:t>Associates earn commissions, bonuses, trips, and other rewards.</a:t>
            </a:r>
            <a:r>
              <a:rPr lang="en-US"/>
              <a:t>  </a:t>
            </a:r>
            <a:endParaRPr/>
          </a:p>
          <a:p>
            <a:pPr>
              <a:defRPr sz="1400"/>
            </a:pPr>
            <a:endParaRPr/>
          </a:p>
          <a:p>
            <a:pPr>
              <a:defRPr sz="1400"/>
            </a:pPr>
            <a:r>
              <a:t>A successful Associate</a:t>
            </a:r>
            <a:r>
              <a:rPr lang="en-US"/>
              <a:t> is interested in</a:t>
            </a:r>
            <a:r>
              <a:t>…</a:t>
            </a:r>
          </a:p>
          <a:p>
            <a:pPr marL="184785" indent="-184785">
              <a:buSzPct val="125000"/>
              <a:buChar char="•"/>
              <a:defRPr sz="1400"/>
            </a:pPr>
            <a:r>
              <a:rPr lang="en-US"/>
              <a:t>Using </a:t>
            </a:r>
            <a:r>
              <a:t>their influence online and in person to share USANA.</a:t>
            </a:r>
            <a:r>
              <a:rPr lang="en-US"/>
              <a:t> </a:t>
            </a:r>
          </a:p>
          <a:p>
            <a:pPr marL="184785" indent="-184785">
              <a:buSzPct val="125000"/>
              <a:buChar char="•"/>
              <a:defRPr sz="1400"/>
            </a:pPr>
            <a:r>
              <a:rPr lang="en-US"/>
              <a:t>Sharing </a:t>
            </a:r>
            <a:r>
              <a:t>the products and the simple earning potential of USANA.</a:t>
            </a:r>
            <a:endParaRPr lang="en-US"/>
          </a:p>
          <a:p>
            <a:pPr marL="184785" indent="-184785">
              <a:buSzPct val="125000"/>
              <a:buChar char="•"/>
              <a:defRPr sz="1400"/>
            </a:pPr>
            <a:r>
              <a:rPr lang="en-US"/>
              <a:t>Building</a:t>
            </a:r>
            <a:r>
              <a:t> a business by building a team and leveraging group volume sales along with personal efforts to earn additional bonuses, commissions and incentive trips.</a:t>
            </a:r>
            <a:endParaRPr lang="en-US"/>
          </a:p>
          <a:p>
            <a:pPr>
              <a:lnSpc>
                <a:spcPct val="120000"/>
              </a:lnSpc>
              <a:defRPr sz="1400"/>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xfrm>
            <a:off x="381000" y="685800"/>
            <a:ext cx="6096000" cy="3429000"/>
          </a:xfrm>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lvl="1" indent="0">
              <a:lnSpc>
                <a:spcPct val="120000"/>
              </a:lnSpc>
              <a:defRPr sz="1400">
                <a:latin typeface="Montserrat Bold"/>
                <a:ea typeface="Montserrat Bold"/>
                <a:cs typeface="Montserrat Bold"/>
                <a:sym typeface="Montserrat Bold"/>
              </a:defRPr>
            </a:pPr>
            <a:r>
              <a:t>Compensation Plan Specifics</a:t>
            </a:r>
          </a:p>
          <a:p>
            <a:pPr marL="184785" indent="-184785">
              <a:lnSpc>
                <a:spcPct val="120000"/>
              </a:lnSpc>
              <a:buSzPct val="125000"/>
              <a:buChar char="•"/>
              <a:defRPr sz="1400"/>
            </a:pPr>
            <a:r>
              <a:t>All USANA products have a point value. When a product is purchased, those points are assigned to the left or right side of your Business Center, depending on which side of your Business Center the sale takes place/your Default Business Center Placement Settings, chosen in your Back Office Hub. You receive a 20% commission based on the matching points on the left and right sides of your Business Centers. Matching points are called Commission Volume Points (CVP).</a:t>
            </a:r>
            <a:r>
              <a:rPr lang="en-US"/>
              <a:t>  </a:t>
            </a:r>
          </a:p>
          <a:p>
            <a:pPr marL="184785" indent="-184785">
              <a:lnSpc>
                <a:spcPct val="120000"/>
              </a:lnSpc>
              <a:buSzPct val="125000"/>
              <a:buChar char="•"/>
              <a:defRPr sz="1400"/>
            </a:pPr>
            <a:r>
              <a:t>Eligibility for points-based commissions, incentives, and bonuses require a sales-based commission qualification requirement: 200+ points in Personal Sales Volume (PSV) every four weeks. PSV includes any products purchased for personal use, along with purchases made by your personally sponsored PCs.</a:t>
            </a:r>
            <a:r>
              <a:rPr lang="en-US"/>
              <a:t> </a:t>
            </a:r>
          </a:p>
          <a:p>
            <a:pPr marL="184785" indent="-184785">
              <a:lnSpc>
                <a:spcPct val="120000"/>
              </a:lnSpc>
              <a:buSzPct val="125000"/>
              <a:buChar char="•"/>
              <a:defRPr sz="1400"/>
            </a:pPr>
            <a:r>
              <a:t>Stay commission qualified by making sales to regular customers, family members, or yourself each month.</a:t>
            </a:r>
            <a:endParaRPr lang="en-US"/>
          </a:p>
          <a:p>
            <a:pPr marL="184785" indent="-184785">
              <a:lnSpc>
                <a:spcPct val="120000"/>
              </a:lnSpc>
              <a:buSzPct val="125000"/>
              <a:buChar char="•"/>
              <a:defRPr sz="1400"/>
            </a:pPr>
            <a:r>
              <a:t>An Associate can still earn the 10% Retail Bonus</a:t>
            </a:r>
            <a:r>
              <a:rPr lang="en-US"/>
              <a:t> </a:t>
            </a:r>
            <a:r>
              <a:t>without a commission qualification, but they will not receive any points associated with the product sale.</a:t>
            </a:r>
            <a:r>
              <a:rPr lang="en-US"/>
              <a:t> </a:t>
            </a:r>
          </a:p>
          <a:p>
            <a:pPr marL="184785" indent="-184785">
              <a:lnSpc>
                <a:spcPct val="120000"/>
              </a:lnSpc>
              <a:buSzPct val="125000"/>
              <a:buChar char="•"/>
              <a:defRPr sz="1400"/>
            </a:pPr>
            <a:r>
              <a:t>Trips and incentives are available for commission-qualified Associates meeting stated requirements for each event.</a:t>
            </a:r>
            <a:r>
              <a:rPr lang="en-US"/>
              <a:t> </a:t>
            </a:r>
          </a:p>
          <a:p>
            <a:pPr marL="184785" indent="-184785">
              <a:lnSpc>
                <a:spcPct val="120000"/>
              </a:lnSpc>
              <a:buSzPct val="125000"/>
              <a:buChar char="•"/>
              <a:defRPr sz="1400"/>
            </a:pPr>
            <a:r>
              <a:t>Associates may earn all or part of any particular trip or incentive depending on their efforts.</a:t>
            </a:r>
            <a:r>
              <a:rPr lang="en-US"/>
              <a:t> </a:t>
            </a:r>
          </a:p>
          <a:p>
            <a:pPr marL="184785" indent="-184785">
              <a:lnSpc>
                <a:spcPct val="120000"/>
              </a:lnSpc>
              <a:buSzPct val="125000"/>
              <a:buChar char="•"/>
              <a:defRPr sz="1400"/>
            </a:pPr>
            <a:r>
              <a:t>Leadership Bonus is for qualified Gold Directors and above—they earn a 3% cut of our worldwide commissionable sales each week.</a:t>
            </a:r>
            <a:r>
              <a:rPr lang="en-US"/>
              <a:t> </a:t>
            </a:r>
          </a:p>
          <a:p>
            <a:pPr marL="184785" indent="-184785">
              <a:lnSpc>
                <a:spcPct val="120000"/>
              </a:lnSpc>
              <a:buSzPct val="125000"/>
              <a:buChar char="•"/>
              <a:defRPr sz="1400"/>
            </a:pPr>
            <a:r>
              <a:t>Elite Bonus is for the top 60 income earners worldwide. At the beginning of each quarter they’ll receive a share of 1% of the total Sales Volume Points (SVP) earned.</a:t>
            </a:r>
            <a:endParaRPr lang="en-US"/>
          </a:p>
          <a:p>
            <a:pPr marL="184785" indent="-184785">
              <a:lnSpc>
                <a:spcPct val="120000"/>
              </a:lnSpc>
              <a:buSzPct val="125000"/>
              <a:buChar char="•"/>
              <a:defRPr sz="1400"/>
            </a:pPr>
            <a:r>
              <a:t>Lifetime Matching Bonus rewards you for the life of your USANA business. Earn this bonus by becoming a Premier PaceSetter or Premier Platinum PaceSetter and then helping new team members do the same. This Bonus is activated when you make the required sales to the required number of new Preferred Customers and/or USANA Associates on your team within eight weeks of your initial enrollment date and hit certain point thresholds. You will then earn varying weekly bonuses—between 2.5% and 15%—on Commission Volume Points (CVP) for all personally sponsored Associates who become Premier PaceSetters or Premier Platinum PaceSetters.</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xfrm>
            <a:off x="381000" y="685800"/>
            <a:ext cx="6096000" cy="3429000"/>
          </a:xfrm>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r>
              <a:t>Replace the placeholder image here with a nice image of yourself.</a:t>
            </a:r>
            <a:r>
              <a:rPr lang="en-US"/>
              <a:t>  Share </a:t>
            </a:r>
            <a:r>
              <a:t>a solo picture or something that represents your lifestyle with</a:t>
            </a:r>
            <a:r>
              <a:rPr lang="en-US"/>
              <a:t> </a:t>
            </a:r>
            <a:r>
              <a:t>your family or community around you.</a:t>
            </a:r>
            <a:r>
              <a:rPr lang="en-US"/>
              <a:t> </a:t>
            </a:r>
            <a:r>
              <a:t> Just make sure you’re the focal point.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xfrm>
            <a:off x="381000" y="685800"/>
            <a:ext cx="6096000" cy="3429000"/>
          </a:xfrm>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pPr>
              <a:defRPr>
                <a:latin typeface="Montserrat Bold"/>
                <a:ea typeface="Montserrat Bold"/>
                <a:cs typeface="Montserrat Bold"/>
                <a:sym typeface="Montserrat Bold"/>
              </a:defRPr>
            </a:pPr>
            <a:r>
              <a:rPr dirty="0"/>
              <a:t>Incentive Trips</a:t>
            </a:r>
          </a:p>
          <a:p>
            <a:pPr>
              <a:defRPr>
                <a:latin typeface="Montserrat Bold"/>
                <a:ea typeface="Montserrat Bold"/>
                <a:cs typeface="Montserrat Bold"/>
                <a:sym typeface="Montserrat Bold"/>
              </a:defRPr>
            </a:pPr>
            <a:r>
              <a:rPr dirty="0"/>
              <a:t>Work with your market manager to make sure you are representing the latest upcoming trips for your region.</a:t>
            </a:r>
          </a:p>
          <a:p>
            <a:pPr>
              <a:defRPr>
                <a:latin typeface="Montserrat Bold"/>
                <a:ea typeface="Montserrat Bold"/>
                <a:cs typeface="Montserrat Bold"/>
                <a:sym typeface="Montserrat Bold"/>
              </a:defRPr>
            </a:pPr>
            <a:endParaRPr dirty="0"/>
          </a:p>
          <a:p>
            <a:pPr>
              <a:defRPr>
                <a:latin typeface="Montserrat Bold"/>
                <a:ea typeface="Montserrat Bold"/>
                <a:cs typeface="Montserrat Bold"/>
                <a:sym typeface="Montserrat Bold"/>
              </a:defRPr>
            </a:pPr>
            <a:r>
              <a:rPr dirty="0"/>
              <a:t>2023</a:t>
            </a:r>
          </a:p>
          <a:p>
            <a:r>
              <a:rPr dirty="0"/>
              <a:t>Executive Diamond Summit - San Francisco/Napa Valley</a:t>
            </a:r>
          </a:p>
          <a:p>
            <a:r>
              <a:rPr dirty="0"/>
              <a:t>Global Spring Elevate - Disneyland - Americas Markets</a:t>
            </a:r>
          </a:p>
          <a:p>
            <a:r>
              <a:rPr dirty="0"/>
              <a:t>Asia Pacific Growth - Athens - AP Markets</a:t>
            </a:r>
          </a:p>
          <a:p>
            <a:r>
              <a:rPr dirty="0"/>
              <a:t>Autumn Elevate - Puerto Vallarta - Americas Markets</a:t>
            </a:r>
          </a:p>
          <a:p>
            <a:endParaRPr dirty="0"/>
          </a:p>
          <a:p>
            <a:pPr>
              <a:defRPr>
                <a:latin typeface="Montserrat Bold"/>
                <a:ea typeface="Montserrat Bold"/>
                <a:cs typeface="Montserrat Bold"/>
                <a:sym typeface="Montserrat Bold"/>
              </a:defRPr>
            </a:pPr>
            <a:r>
              <a:rPr dirty="0"/>
              <a:t>2024</a:t>
            </a:r>
          </a:p>
          <a:p>
            <a:r>
              <a:rPr dirty="0"/>
              <a:t>Spring Elevate - Disneyland - Americas Market</a:t>
            </a:r>
          </a:p>
          <a:p>
            <a:r>
              <a:rPr dirty="0"/>
              <a:t>Global Elite Growth - Monaco - Global</a:t>
            </a:r>
          </a:p>
          <a:p>
            <a:r>
              <a:rPr dirty="0"/>
              <a:t>Asia Pacific Growth - Berlin - AP markets</a:t>
            </a:r>
          </a:p>
        </p:txBody>
      </p:sp>
    </p:spTree>
    <p:extLst>
      <p:ext uri="{BB962C8B-B14F-4D97-AF65-F5344CB8AC3E}">
        <p14:creationId xmlns:p14="http://schemas.microsoft.com/office/powerpoint/2010/main" val="1831863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xfrm>
            <a:off x="381000" y="685800"/>
            <a:ext cx="6096000" cy="3429000"/>
          </a:xfrm>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p>
            <a:r>
              <a:t>Replace the placeholder image here with a nice image of yourself.</a:t>
            </a:r>
            <a:r>
              <a:rPr lang="en-US"/>
              <a:t>  Share a </a:t>
            </a:r>
            <a:r>
              <a:t>solo picture or something that represents your lifestyle with your family or community around you.</a:t>
            </a:r>
            <a:r>
              <a:rPr lang="en-US"/>
              <a:t> </a:t>
            </a:r>
            <a:r>
              <a:t> Just make sure you’re the focal point.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xfrm>
            <a:off x="381000" y="685800"/>
            <a:ext cx="6096000" cy="3429000"/>
          </a:xfrm>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lvl1pPr>
              <a:lnSpc>
                <a:spcPct val="120000"/>
              </a:lnSpc>
              <a:defRPr sz="1400">
                <a:latin typeface="Montserrat Bold"/>
                <a:ea typeface="Montserrat Bold"/>
                <a:cs typeface="Montserrat Bold"/>
                <a:sym typeface="Montserrat Bold"/>
              </a:defRPr>
            </a:lvl1pPr>
          </a:lstStyle>
          <a:p>
            <a:r>
              <a:t>Take some time to tell us a little about your life. Be bold in talking about the many things there are to love </a:t>
            </a:r>
            <a:r>
              <a:rPr lang="en-US"/>
              <a:t>e </a:t>
            </a:r>
            <a:r>
              <a:t>right now. Friends, family, hobbies, lifestyle… the more we know about you the more we trust you! Include images </a:t>
            </a:r>
            <a:r>
              <a:rPr lang="en-US"/>
              <a:t>of</a:t>
            </a:r>
            <a:r>
              <a:t> whatever you’re sharing.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xfrm>
            <a:off x="381000" y="685800"/>
            <a:ext cx="6096000" cy="3429000"/>
          </a:xfrm>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t>ASSOCIATE NOTES:</a:t>
            </a:r>
            <a:r>
              <a:rPr lang="en-US"/>
              <a:t> </a:t>
            </a:r>
            <a:endParaRPr/>
          </a:p>
          <a:p>
            <a:pPr defTabSz="914400">
              <a:defRPr sz="1200" b="1">
                <a:latin typeface="Calibri"/>
                <a:ea typeface="Calibri"/>
                <a:cs typeface="Calibri"/>
                <a:sym typeface="Calibri"/>
              </a:defRPr>
            </a:pPr>
            <a:r>
              <a:t>Please reference the Ethics </a:t>
            </a:r>
            <a:r>
              <a:rPr lang="en-US"/>
              <a:t>&amp; </a:t>
            </a:r>
            <a:r>
              <a:t>Education guidelines </a:t>
            </a:r>
            <a:r>
              <a:rPr lang="en-US"/>
              <a:t>on The </a:t>
            </a:r>
            <a:r>
              <a:t>Hub (found under Training</a:t>
            </a:r>
            <a:r>
              <a:rPr lang="en-US"/>
              <a:t> </a:t>
            </a:r>
            <a:r>
              <a:t>&gt;</a:t>
            </a:r>
            <a:r>
              <a:rPr lang="en-US"/>
              <a:t> </a:t>
            </a:r>
            <a:r>
              <a:t>Ethics and Education</a:t>
            </a:r>
            <a:r>
              <a:rPr lang="en-US"/>
              <a:t> </a:t>
            </a:r>
            <a:r>
              <a:t>&gt;</a:t>
            </a:r>
            <a:r>
              <a:rPr lang="en-US"/>
              <a:t> </a:t>
            </a:r>
            <a:r>
              <a:t>Ethics Guidelines) to ensure you </a:t>
            </a:r>
            <a:r>
              <a:rPr lang="en-US"/>
              <a:t>stay </a:t>
            </a:r>
            <a:r>
              <a:t>compliant when </a:t>
            </a:r>
            <a:r>
              <a:rPr lang="en-US"/>
              <a:t>sharing </a:t>
            </a:r>
            <a:r>
              <a:t>your USANA </a:t>
            </a:r>
            <a:r>
              <a:rPr lang="en-US"/>
              <a:t>lifestyle and</a:t>
            </a:r>
            <a:r>
              <a:t> </a:t>
            </a:r>
            <a:r>
              <a:rPr lang="en-US"/>
              <a:t>experience </a:t>
            </a:r>
            <a:r>
              <a:t>with USANA products.</a:t>
            </a:r>
            <a:r>
              <a:rPr lang="en-US"/>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381000" y="685800"/>
            <a:ext cx="6096000" cy="3429000"/>
          </a:xfrm>
          <a:prstGeom prst="rect">
            <a:avLst/>
          </a:prstGeom>
        </p:spPr>
        <p:txBody>
          <a:bodyPr/>
          <a:lstStyle/>
          <a:p>
            <a:endParaRPr/>
          </a:p>
        </p:txBody>
      </p:sp>
      <p:sp>
        <p:nvSpPr>
          <p:cNvPr id="95" name="Shape 95"/>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buSzPct val="125000"/>
              <a:buChar char="•"/>
              <a:defRPr sz="1400"/>
            </a:pPr>
            <a:r>
              <a:t>The choices you make every day shape the health of your body and mind, and how you use your time ultimately determines the kind of life you live.</a:t>
            </a:r>
          </a:p>
          <a:p>
            <a:pPr marL="185208" indent="-185208">
              <a:buSzPct val="125000"/>
              <a:buChar char="•"/>
              <a:defRPr sz="1400"/>
            </a:pPr>
            <a:r>
              <a:t>It’s important to ask yourself, “What will help me live my healthiest, happiest life?”</a:t>
            </a:r>
          </a:p>
          <a:p>
            <a:pPr marL="185208" indent="-185208">
              <a:buSzPct val="125000"/>
              <a:buChar char="•"/>
              <a:defRPr sz="1400"/>
            </a:pPr>
            <a:r>
              <a:t>USANA makes it possible to seize your full potential, giving your body what it needs to thrive and allowing you to earn additional income simply by sharing your favorite products while you live the life you love.</a:t>
            </a:r>
          </a:p>
          <a:p>
            <a:pPr>
              <a:defRPr sz="1400">
                <a:latin typeface="Montserrat Bold"/>
                <a:ea typeface="Montserrat Bold"/>
                <a:cs typeface="Montserrat Bold"/>
                <a:sym typeface="Montserrat Bold"/>
              </a:defRPr>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The choices you make determine the health of your body and mind.</a:t>
            </a:r>
          </a:p>
          <a:p>
            <a:pPr marL="185208" indent="-185208">
              <a:buSzPct val="125000"/>
              <a:buChar char="•"/>
              <a:defRPr sz="1400"/>
            </a:pPr>
            <a:r>
              <a:t>How you use your time ultimately shapes the kind of life you live.</a:t>
            </a:r>
          </a:p>
          <a:p>
            <a:pPr marL="185208" indent="-185208">
              <a:buSzPct val="125000"/>
              <a:buChar char="•"/>
              <a:defRPr sz="1400"/>
            </a:pPr>
            <a:r>
              <a:t>What will help you live your healthiest, happiest life?</a:t>
            </a:r>
          </a:p>
          <a:p>
            <a:pPr marL="185208" indent="-185208">
              <a:buSzPct val="125000"/>
              <a:buChar char="•"/>
              <a:defRPr sz="1400"/>
            </a:pPr>
            <a:r>
              <a:t>USANA makes it possible to seize your full potential.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4785" indent="-184785">
              <a:buSzPct val="125000"/>
              <a:buChar char="•"/>
              <a:defRPr sz="1400"/>
            </a:pPr>
            <a:r>
              <a:t>Before you begin sharing USANA products, it’s important to understand </a:t>
            </a:r>
            <a:r>
              <a:rPr lang="en-US">
                <a:solidFill>
                  <a:srgbClr val="222222"/>
                </a:solidFill>
                <a:effectLst/>
                <a:latin typeface="Montserrat"/>
              </a:rPr>
              <a:t>their unique science and benefits</a:t>
            </a:r>
            <a:r>
              <a:t>.</a:t>
            </a:r>
            <a:r>
              <a:rPr lang="en-US"/>
              <a:t> </a:t>
            </a:r>
          </a:p>
          <a:p>
            <a:pPr marL="184785" indent="-184785">
              <a:buSzPct val="125000"/>
              <a:buChar char="•"/>
              <a:defRPr sz="1400"/>
            </a:pPr>
            <a:r>
              <a:t>USANA believes</a:t>
            </a:r>
            <a:r>
              <a:rPr lang="en-US"/>
              <a:t> </a:t>
            </a:r>
            <a:r>
              <a:t> your life begins at the cellular level.</a:t>
            </a:r>
            <a:endParaRPr lang="en-US"/>
          </a:p>
          <a:p>
            <a:pPr marL="184785" indent="-184785">
              <a:buSzPct val="125000"/>
              <a:buChar char="•"/>
              <a:defRPr sz="1400"/>
            </a:pPr>
            <a:r>
              <a:t>While you can’t feel your individual cells, you can feel the difference that feeding them right makes for your body.</a:t>
            </a:r>
            <a:endParaRPr lang="en-US"/>
          </a:p>
          <a:p>
            <a:pPr marL="184785" indent="-184785">
              <a:buSzPct val="125000"/>
              <a:buChar char="•"/>
              <a:defRPr sz="1400"/>
            </a:pPr>
            <a:r>
              <a:t>So, ask yourself, “Am I feeding my cells the nutrients they need to</a:t>
            </a:r>
            <a:r>
              <a:rPr lang="en-US"/>
              <a:t> </a:t>
            </a:r>
            <a:r>
              <a:rPr lang="en-US">
                <a:solidFill>
                  <a:srgbClr val="222222"/>
                </a:solidFill>
                <a:effectLst/>
                <a:latin typeface="Montserrat"/>
              </a:rPr>
              <a:t>support and maintain normal body functions</a:t>
            </a:r>
            <a:r>
              <a:t>?”</a:t>
            </a:r>
            <a:r>
              <a:rPr lang="en-US"/>
              <a:t> </a:t>
            </a:r>
          </a:p>
          <a:p>
            <a:pPr marL="184785" indent="-184785">
              <a:buSzPct val="125000"/>
              <a:buChar char="•"/>
              <a:defRPr sz="1400"/>
            </a:pPr>
            <a:r>
              <a:t>USANA’s products are uniquely formulated to do exactly that.</a:t>
            </a:r>
            <a:endParaRPr lang="en-US"/>
          </a:p>
          <a:p>
            <a:pPr marL="184785" indent="-184785">
              <a:buSzPct val="125000"/>
              <a:buChar char="•"/>
              <a:defRPr sz="1400"/>
            </a:pPr>
            <a:r>
              <a:t>It’s a company that’s been obsessed with cellular health since before it was founded in 1992.</a:t>
            </a:r>
            <a:endParaRPr lang="en-US"/>
          </a:p>
          <a:p>
            <a:pPr>
              <a:defRPr sz="1400"/>
            </a:pPr>
            <a:endParaRPr/>
          </a:p>
          <a:p>
            <a:pPr>
              <a:defRPr sz="1400">
                <a:latin typeface="Montserrat Bold"/>
                <a:ea typeface="Montserrat Bold"/>
                <a:cs typeface="Montserrat Bold"/>
                <a:sym typeface="Montserrat Bold"/>
              </a:defRPr>
            </a:pPr>
            <a:r>
              <a:t>TALKING POINTS</a:t>
            </a:r>
          </a:p>
          <a:p>
            <a:pPr marL="184785" indent="-184785">
              <a:buSzPct val="125000"/>
              <a:buChar char="•"/>
              <a:defRPr sz="1400"/>
            </a:pPr>
            <a:r>
              <a:t>Why should you choose to take and share USANA products?</a:t>
            </a:r>
            <a:r>
              <a:rPr lang="en-US"/>
              <a:t> </a:t>
            </a:r>
          </a:p>
          <a:p>
            <a:pPr marL="184785" indent="-184785">
              <a:buSzPct val="125000"/>
              <a:buChar char="•"/>
              <a:defRPr sz="1400"/>
            </a:pPr>
            <a:r>
              <a:t>USANA’s products are uniquely developed with the idea that your life begins at the cellular level.</a:t>
            </a:r>
            <a:endParaRPr lang="en-US"/>
          </a:p>
          <a:p>
            <a:pPr marL="184785" indent="-184785">
              <a:buSzPct val="125000"/>
              <a:buChar char="•"/>
              <a:defRPr sz="1400"/>
            </a:pPr>
            <a:r>
              <a:t>The company has been obsessed with cellular health since before it was founded in 1992.</a:t>
            </a:r>
            <a:r>
              <a:rPr 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rPr dirty="0"/>
              <a:t>SCRIPT</a:t>
            </a:r>
          </a:p>
          <a:p>
            <a:pPr marL="185208" indent="-185208">
              <a:lnSpc>
                <a:spcPct val="117999"/>
              </a:lnSpc>
              <a:buSzPct val="125000"/>
              <a:buChar char="•"/>
              <a:defRPr sz="1400"/>
            </a:pPr>
            <a:r>
              <a:rPr dirty="0"/>
              <a:t>USANA’s founder is Dr. Myron Wentz, an internationally recognized microbiologist, immunologist, and pioneer in the development of human cell culture technology and infectious disease diagnoses.</a:t>
            </a:r>
            <a:r>
              <a:rPr lang="en-US" dirty="0"/>
              <a:t> </a:t>
            </a:r>
            <a:endParaRPr dirty="0"/>
          </a:p>
          <a:p>
            <a:pPr marL="185208" indent="-185208">
              <a:lnSpc>
                <a:spcPct val="117999"/>
              </a:lnSpc>
              <a:buSzPct val="125000"/>
              <a:buChar char="•"/>
              <a:defRPr sz="1400"/>
            </a:pPr>
            <a:r>
              <a:rPr dirty="0"/>
              <a:t>In 1974, Dr. Wentz founded Gull Laboratories, where he worked with human cell cultures, spending decades keeping them healthy and free from degeneration.</a:t>
            </a:r>
            <a:r>
              <a:rPr lang="en-US" dirty="0"/>
              <a:t> </a:t>
            </a:r>
            <a:endParaRPr dirty="0"/>
          </a:p>
          <a:p>
            <a:pPr marL="820208" lvl="1" indent="-185208">
              <a:lnSpc>
                <a:spcPct val="117999"/>
              </a:lnSpc>
              <a:buSzPct val="125000"/>
              <a:buChar char="•"/>
              <a:defRPr sz="1400"/>
            </a:pPr>
            <a:r>
              <a:rPr lang="en-US" dirty="0"/>
              <a:t>He realized it takes more than simply providing those cells with vitamins, minerals, and nutrients to keep them healthy. </a:t>
            </a:r>
          </a:p>
          <a:p>
            <a:pPr marL="820208" lvl="1" indent="-185208">
              <a:lnSpc>
                <a:spcPct val="117999"/>
              </a:lnSpc>
              <a:buSzPct val="125000"/>
              <a:buChar char="•"/>
              <a:defRPr sz="1400"/>
            </a:pPr>
            <a:r>
              <a:rPr lang="en-US" dirty="0"/>
              <a:t>What they need is the </a:t>
            </a:r>
            <a:r>
              <a:rPr lang="en-US" u="sng" dirty="0"/>
              <a:t>right</a:t>
            </a:r>
            <a:r>
              <a:rPr lang="en-US" dirty="0"/>
              <a:t> nutrients, in the </a:t>
            </a:r>
            <a:r>
              <a:rPr lang="en-US" u="sng" dirty="0"/>
              <a:t>right</a:t>
            </a:r>
            <a:r>
              <a:rPr lang="en-US" dirty="0"/>
              <a:t> form, and in the </a:t>
            </a:r>
            <a:r>
              <a:rPr lang="en-US" u="sng" dirty="0"/>
              <a:t>right</a:t>
            </a:r>
            <a:r>
              <a:rPr lang="en-US" dirty="0"/>
              <a:t> amounts.</a:t>
            </a:r>
          </a:p>
          <a:p>
            <a:pPr marL="820208" lvl="1" indent="-185208">
              <a:lnSpc>
                <a:spcPct val="117999"/>
              </a:lnSpc>
              <a:buSzPct val="125000"/>
              <a:buChar char="•"/>
              <a:defRPr sz="1400"/>
            </a:pPr>
            <a:r>
              <a:rPr lang="en-US" dirty="0">
                <a:solidFill>
                  <a:srgbClr val="222222"/>
                </a:solidFill>
                <a:effectLst/>
                <a:latin typeface="Montserrat" pitchFamily="2" charset="77"/>
              </a:rPr>
              <a:t>He studied a wide range of nutritional supplements and compared them to what he was feeding the cells in his laboratory.</a:t>
            </a:r>
            <a:endParaRPr lang="en-US" dirty="0"/>
          </a:p>
          <a:p>
            <a:pPr marL="185208" lvl="1" indent="-185208">
              <a:lnSpc>
                <a:spcPct val="117999"/>
              </a:lnSpc>
              <a:buSzPct val="125000"/>
              <a:buChar char="•"/>
              <a:defRPr sz="1400"/>
            </a:pPr>
            <a:r>
              <a:rPr lang="en-US" dirty="0"/>
              <a:t>This realization is what led him to create USANA.</a:t>
            </a:r>
          </a:p>
          <a:p>
            <a:pPr>
              <a:lnSpc>
                <a:spcPct val="117999"/>
              </a:lnSpc>
              <a:defRPr sz="1400"/>
            </a:pPr>
            <a:endParaRPr/>
          </a:p>
          <a:p>
            <a:pPr>
              <a:defRPr sz="1400">
                <a:latin typeface="Montserrat Bold"/>
                <a:ea typeface="Montserrat Bold"/>
                <a:cs typeface="Montserrat Bold"/>
                <a:sym typeface="Montserrat Bold"/>
              </a:defRPr>
            </a:pPr>
            <a:r>
              <a:rPr dirty="0"/>
              <a:t>TALKING POINTS</a:t>
            </a:r>
          </a:p>
          <a:p>
            <a:pPr marL="185208" indent="-185208">
              <a:buSzPct val="125000"/>
              <a:buChar char="•"/>
              <a:defRPr sz="1400"/>
            </a:pPr>
            <a:r>
              <a:t>Dr. Wentz, USANA’s founder, is an internationally recognized microbiologist, immunologist, and pioneer in the development of human cell culture technology and infectious disease diagnoses.</a:t>
            </a:r>
            <a:r>
              <a:rPr lang="en-US"/>
              <a:t> </a:t>
            </a:r>
            <a:endParaRPr/>
          </a:p>
          <a:p>
            <a:pPr marL="185208" indent="-185208">
              <a:buSzPct val="125000"/>
              <a:buChar char="•"/>
              <a:defRPr sz="1400"/>
            </a:pPr>
            <a:r>
              <a:t>Before USANA, he worked with human cell cultures for decades and kept them healthy and free from degeneration.</a:t>
            </a:r>
          </a:p>
          <a:p>
            <a:pPr marL="185208" marR="0" lvl="0" indent="-185208" defTabSz="457200" eaLnBrk="1" fontAlgn="auto" latinLnBrk="0" hangingPunct="1">
              <a:lnSpc>
                <a:spcPct val="100000"/>
              </a:lnSpc>
              <a:spcBef>
                <a:spcPts val="0"/>
              </a:spcBef>
              <a:spcAft>
                <a:spcPts val="0"/>
              </a:spcAft>
              <a:buClrTx/>
              <a:buSzPct val="125000"/>
              <a:buFontTx/>
              <a:buChar char="•"/>
              <a:tabLst/>
              <a:defRPr sz="1400"/>
            </a:pPr>
            <a:r>
              <a:rPr lang="en-US">
                <a:solidFill>
                  <a:srgbClr val="222222"/>
                </a:solidFill>
                <a:effectLst/>
                <a:latin typeface="Montserrat" pitchFamily="2" charset="77"/>
              </a:rPr>
              <a:t>He studied a wide range of nutritional supplements and compared them to what he was feeding the cells in his laboratory</a:t>
            </a:r>
            <a:r>
              <a:t>, and this is why he founded USANA.</a:t>
            </a:r>
            <a:r>
              <a:rPr lang="en-US"/>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17999"/>
              </a:lnSpc>
              <a:buSzPct val="125000"/>
              <a:buChar char="•"/>
              <a:defRPr sz="1400"/>
            </a:pPr>
            <a:r>
              <a:t>He made USANA what it is today by taking a full-spectrum approach to product creation. Rigorous practices and protocols ensure that every USANA product is built on smart science and delivers proven efficacy for you and your family.</a:t>
            </a:r>
          </a:p>
          <a:p>
            <a:pPr marL="185208" indent="-185208">
              <a:lnSpc>
                <a:spcPct val="117999"/>
              </a:lnSpc>
              <a:buSzPct val="125000"/>
              <a:buChar char="•"/>
              <a:defRPr sz="1400"/>
            </a:pPr>
            <a:r>
              <a:t>Each product goes through six stages before arriving at your doorstep:</a:t>
            </a:r>
          </a:p>
          <a:p>
            <a:pPr marL="820208" lvl="1" indent="-185208">
              <a:lnSpc>
                <a:spcPct val="117999"/>
              </a:lnSpc>
              <a:buSzPct val="125000"/>
              <a:buChar char="•"/>
              <a:defRPr sz="1400"/>
            </a:pPr>
            <a:r>
              <a:t>Research</a:t>
            </a:r>
          </a:p>
          <a:p>
            <a:pPr marL="820208" lvl="1" indent="-185208">
              <a:lnSpc>
                <a:spcPct val="117999"/>
              </a:lnSpc>
              <a:buSzPct val="125000"/>
              <a:buChar char="•"/>
              <a:defRPr sz="1400"/>
            </a:pPr>
            <a:r>
              <a:t>Formulation</a:t>
            </a:r>
          </a:p>
          <a:p>
            <a:pPr marL="820208" lvl="1" indent="-185208">
              <a:lnSpc>
                <a:spcPct val="117999"/>
              </a:lnSpc>
              <a:buSzPct val="125000"/>
              <a:buChar char="•"/>
              <a:defRPr sz="1400"/>
            </a:pPr>
            <a:r>
              <a:t>Clinical trials</a:t>
            </a:r>
            <a:r>
              <a:rPr lang="en-US"/>
              <a:t> (most products go through this stage, but not all)</a:t>
            </a:r>
            <a:endParaRPr/>
          </a:p>
          <a:p>
            <a:pPr marL="820208" lvl="1" indent="-185208">
              <a:lnSpc>
                <a:spcPct val="117999"/>
              </a:lnSpc>
              <a:buSzPct val="125000"/>
              <a:buChar char="•"/>
              <a:defRPr sz="1400"/>
            </a:pPr>
            <a:r>
              <a:t>In-house and third-party manufacturing</a:t>
            </a:r>
          </a:p>
          <a:p>
            <a:pPr marL="820208" lvl="1" indent="-185208">
              <a:lnSpc>
                <a:spcPct val="117999"/>
              </a:lnSpc>
              <a:buSzPct val="125000"/>
              <a:buChar char="•"/>
              <a:defRPr sz="1400"/>
            </a:pPr>
            <a:r>
              <a:t>USANA’s </a:t>
            </a:r>
            <a:r>
              <a:rPr lang="en-US"/>
              <a:t>state-of-the-art</a:t>
            </a:r>
            <a:r>
              <a:t> quality control process</a:t>
            </a:r>
          </a:p>
          <a:p>
            <a:pPr marL="820208" lvl="1" indent="-185208">
              <a:lnSpc>
                <a:spcPct val="117999"/>
              </a:lnSpc>
              <a:buSzPct val="125000"/>
              <a:buChar char="•"/>
              <a:defRPr sz="1400"/>
            </a:pPr>
            <a:r>
              <a:t>And finally, third-party verification</a:t>
            </a:r>
          </a:p>
          <a:p>
            <a:pPr marL="185208" indent="-185208">
              <a:lnSpc>
                <a:spcPct val="117999"/>
              </a:lnSpc>
              <a:buSzPct val="125000"/>
              <a:buChar char="•"/>
              <a:defRPr sz="1400"/>
            </a:pPr>
            <a:r>
              <a:t>USANA controls </a:t>
            </a:r>
            <a:r>
              <a:rPr lang="en-US"/>
              <a:t>or oversees </a:t>
            </a:r>
            <a:r>
              <a:t>products through 100% of the creation process—concept to delivery.</a:t>
            </a:r>
          </a:p>
          <a:p>
            <a:pPr>
              <a:lnSpc>
                <a:spcPct val="117999"/>
              </a:lnSpc>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A full-spectrum approach to product creation, rigorous protocols for testing ideas, and developing and verifying products ensures USANA delivers what is promised.</a:t>
            </a:r>
          </a:p>
          <a:p>
            <a:pPr marL="185208" indent="-185208">
              <a:buSzPct val="125000"/>
              <a:buChar char="•"/>
              <a:defRPr sz="1400"/>
            </a:pPr>
            <a:r>
              <a:t>This process includes:</a:t>
            </a:r>
          </a:p>
          <a:p>
            <a:pPr marL="820208" lvl="1" indent="-185208">
              <a:buSzPct val="125000"/>
              <a:buChar char="•"/>
              <a:defRPr sz="1400"/>
            </a:pPr>
            <a:r>
              <a:t>Research.</a:t>
            </a:r>
          </a:p>
          <a:p>
            <a:pPr marL="820208" lvl="1" indent="-185208">
              <a:buSzPct val="125000"/>
              <a:buChar char="•"/>
              <a:defRPr sz="1400"/>
            </a:pPr>
            <a:r>
              <a:t>Clinical Trials—both in-house and with our third-party research partners.</a:t>
            </a:r>
            <a:r>
              <a:rPr lang="en-US"/>
              <a:t> This applies to most products, but not all.</a:t>
            </a:r>
            <a:endParaRPr/>
          </a:p>
          <a:p>
            <a:pPr marL="820208" lvl="1" indent="-185208">
              <a:buSzPct val="125000"/>
              <a:buChar char="•"/>
              <a:defRPr sz="1400"/>
            </a:pPr>
            <a:r>
              <a:t>Manufacturing in-house where it makes sense and holding outside manufacturers to our high standards.</a:t>
            </a:r>
          </a:p>
          <a:p>
            <a:pPr marL="820208" lvl="1" indent="-185208">
              <a:buSzPct val="125000"/>
              <a:buChar char="•"/>
              <a:defRPr sz="1400"/>
            </a:pPr>
            <a:r>
              <a:t>Testing ensure</a:t>
            </a:r>
            <a:r>
              <a:rPr lang="en-US"/>
              <a:t>s</a:t>
            </a:r>
            <a:r>
              <a:t> we meet </a:t>
            </a:r>
            <a:r>
              <a:rPr lang="en-US"/>
              <a:t>agency </a:t>
            </a:r>
            <a:r>
              <a:t>standards</a:t>
            </a:r>
            <a:r>
              <a:rPr lang="en-US"/>
              <a:t> in many countries around the world</a:t>
            </a:r>
            <a:r>
              <a:t>.</a:t>
            </a:r>
          </a:p>
          <a:p>
            <a:pPr marL="820208" lvl="1" indent="-185208">
              <a:buSzPct val="125000"/>
              <a:buChar char="•"/>
              <a:defRPr sz="1400"/>
            </a:pPr>
            <a:r>
              <a:t>Third-party verification validates USANA’s rigorous testing protocols.</a:t>
            </a:r>
          </a:p>
          <a:p>
            <a:pPr marL="820208" lvl="1" indent="-185208">
              <a:buSzPct val="125000"/>
              <a:buChar char="•"/>
              <a:defRPr sz="1400"/>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sz="1400">
                <a:latin typeface="Montserrat Bold"/>
                <a:ea typeface="Montserrat Bold"/>
                <a:cs typeface="Montserrat Bold"/>
                <a:sym typeface="Montserrat Bold"/>
              </a:defRPr>
            </a:pPr>
            <a:r>
              <a:t>SCRIPT</a:t>
            </a:r>
          </a:p>
          <a:p>
            <a:pPr marL="185208" indent="-185208">
              <a:lnSpc>
                <a:spcPct val="117999"/>
              </a:lnSpc>
              <a:buSzPct val="125000"/>
              <a:buChar char="•"/>
              <a:defRPr sz="1400"/>
            </a:pPr>
            <a:r>
              <a:t>Let’s talk more about the research and clinical trials USANA uses to verify product claims.</a:t>
            </a:r>
          </a:p>
          <a:p>
            <a:pPr marL="185208" indent="-185208">
              <a:lnSpc>
                <a:spcPct val="117999"/>
              </a:lnSpc>
              <a:buSzPct val="125000"/>
              <a:buChar char="•"/>
              <a:defRPr sz="1400"/>
            </a:pPr>
            <a:r>
              <a:t>More than 150 scientists make up its research and development team—with backgrounds in biochemistry, molecular and cellular biology, pharmacy, genetics, and sports science. </a:t>
            </a:r>
          </a:p>
          <a:p>
            <a:pPr marL="185208" indent="-185208">
              <a:lnSpc>
                <a:spcPct val="117999"/>
              </a:lnSpc>
              <a:buSzPct val="125000"/>
              <a:buChar char="•"/>
              <a:defRPr sz="1400"/>
            </a:pPr>
            <a:r>
              <a:t>They collaborate with third-party research institutions to research and validate products before they are put into development.</a:t>
            </a:r>
          </a:p>
          <a:p>
            <a:pPr marL="820208" lvl="1" indent="-185208">
              <a:lnSpc>
                <a:spcPct val="117999"/>
              </a:lnSpc>
              <a:buSzPct val="125000"/>
              <a:buChar char="•"/>
              <a:defRPr sz="1400"/>
            </a:pPr>
            <a:endParaRPr/>
          </a:p>
          <a:p>
            <a:pPr>
              <a:defRPr sz="1400">
                <a:latin typeface="Montserrat Bold"/>
                <a:ea typeface="Montserrat Bold"/>
                <a:cs typeface="Montserrat Bold"/>
                <a:sym typeface="Montserrat Bold"/>
              </a:defRPr>
            </a:pPr>
            <a:r>
              <a:t>TALKING POINTS</a:t>
            </a:r>
          </a:p>
          <a:p>
            <a:pPr marL="185208" indent="-185208">
              <a:buSzPct val="125000"/>
              <a:buChar char="•"/>
              <a:defRPr sz="1400"/>
            </a:pPr>
            <a:r>
              <a:t>More than 150 scientists make up USANA’s research and development team.</a:t>
            </a:r>
          </a:p>
          <a:p>
            <a:pPr marL="185208" indent="-185208">
              <a:buSzPct val="125000"/>
              <a:buChar char="•"/>
              <a:defRPr sz="1400"/>
            </a:pPr>
            <a:r>
              <a:t>These scientists work with third-party research institutions to validate product claims and run clinical trials.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lnSpc>
                <a:spcPct val="120000"/>
              </a:lnSpc>
              <a:defRPr sz="1400">
                <a:latin typeface="Montserrat Bold"/>
                <a:ea typeface="Montserrat Bold"/>
                <a:cs typeface="Montserrat Bold"/>
                <a:sym typeface="Montserrat Bold"/>
              </a:defRPr>
            </a:pPr>
            <a:r>
              <a:t>SCRIPT</a:t>
            </a:r>
          </a:p>
          <a:p>
            <a:pPr marL="184785" indent="-184785">
              <a:lnSpc>
                <a:spcPct val="120000"/>
              </a:lnSpc>
              <a:buSzPct val="125000"/>
              <a:buChar char="•"/>
              <a:defRPr sz="1400"/>
            </a:pPr>
            <a:r>
              <a:t>Let’s build a bit more on USANA’s quality standards and certification processes.</a:t>
            </a:r>
          </a:p>
          <a:p>
            <a:pPr marL="184785" indent="-184785">
              <a:lnSpc>
                <a:spcPct val="120000"/>
              </a:lnSpc>
              <a:buSzPct val="125000"/>
              <a:buChar char="•"/>
              <a:defRPr sz="1400"/>
            </a:pPr>
            <a:r>
              <a:t>USANA is transparent about how products are made and the rigorous testing and certification they undergo to </a:t>
            </a:r>
            <a:r>
              <a:rPr lang="en-US"/>
              <a:t>ensure</a:t>
            </a:r>
            <a:r>
              <a:t> quality.</a:t>
            </a:r>
          </a:p>
          <a:p>
            <a:pPr marL="184785" indent="-184785">
              <a:lnSpc>
                <a:spcPct val="120000"/>
              </a:lnSpc>
              <a:buSzPct val="125000"/>
              <a:buChar char="•"/>
              <a:defRPr sz="1400"/>
            </a:pPr>
            <a:r>
              <a:t>Each product goes through five major areas of quality testing.</a:t>
            </a:r>
          </a:p>
          <a:p>
            <a:pPr marL="819785" lvl="1" indent="-184785">
              <a:lnSpc>
                <a:spcPct val="120000"/>
              </a:lnSpc>
              <a:buSzPct val="125000"/>
              <a:buChar char="•"/>
              <a:defRPr sz="1400"/>
            </a:pPr>
            <a:r>
              <a:t>First, they are tested for purity. This means raw ingredient material is free from adulteration, heavy metals, pesticides, and other forms of contamination.</a:t>
            </a:r>
          </a:p>
          <a:p>
            <a:pPr marL="819785" lvl="1" indent="-184785">
              <a:lnSpc>
                <a:spcPct val="120000"/>
              </a:lnSpc>
              <a:buSzPct val="125000"/>
              <a:buChar char="•"/>
              <a:defRPr sz="1400"/>
            </a:pPr>
            <a:r>
              <a:t>Second, they are tested for identity. USANA’s ingredients are inspected, sampled, and analytically tested to ensure quality.</a:t>
            </a:r>
          </a:p>
          <a:p>
            <a:pPr marL="819785" lvl="1" indent="-184785">
              <a:lnSpc>
                <a:spcPct val="120000"/>
              </a:lnSpc>
              <a:buSzPct val="125000"/>
              <a:buChar char="•"/>
              <a:defRPr sz="1400"/>
            </a:pPr>
            <a:r>
              <a:t>Every product batch is tested for composition. USANA products are guaranteed to </a:t>
            </a:r>
            <a:r>
              <a:rPr lang="en-US">
                <a:solidFill>
                  <a:srgbClr val="222222"/>
                </a:solidFill>
                <a:effectLst/>
                <a:latin typeface="Montserrat"/>
              </a:rPr>
              <a:t>deliver nutrients to help support normal cellular function</a:t>
            </a:r>
            <a:r>
              <a:t>. A multi-method approach analyzes and documents details like weight, disintegration, thickness, and stability.</a:t>
            </a:r>
            <a:r>
              <a:rPr lang="en-US"/>
              <a:t> </a:t>
            </a:r>
            <a:endParaRPr/>
          </a:p>
          <a:p>
            <a:pPr marL="819785" lvl="2" indent="-184785">
              <a:lnSpc>
                <a:spcPct val="120000"/>
              </a:lnSpc>
              <a:buSzPct val="125000"/>
              <a:buChar char="•"/>
              <a:defRPr sz="1400"/>
            </a:pPr>
            <a:r>
              <a:t>Product strength is evaluated, taking into account ingredient interaction and half-life to </a:t>
            </a:r>
            <a:r>
              <a:rPr lang="en-US"/>
              <a:t>ensure</a:t>
            </a:r>
            <a:r>
              <a:t> potency.</a:t>
            </a:r>
          </a:p>
          <a:p>
            <a:pPr marL="819785" lvl="2" indent="-184785">
              <a:lnSpc>
                <a:spcPct val="120000"/>
              </a:lnSpc>
              <a:buSzPct val="125000"/>
              <a:buChar char="•"/>
              <a:defRPr sz="1400"/>
            </a:pPr>
            <a:r>
              <a:t>And finally, in addition to in-house testing, third parties are brought in to test for safety. The safety of USANA products is of the highest importance.</a:t>
            </a:r>
          </a:p>
          <a:p>
            <a:pPr marL="184785" lvl="2" indent="-184785">
              <a:lnSpc>
                <a:spcPct val="120000"/>
              </a:lnSpc>
              <a:buSzPct val="125000"/>
              <a:buChar char="•"/>
              <a:defRPr sz="1400"/>
            </a:pPr>
            <a:r>
              <a:t>You can be confident that USANA’s products have been thoroughly analyzed for effectiveness and quality, ensuring that what’s on the label is in the product.</a:t>
            </a:r>
          </a:p>
          <a:p>
            <a:pPr>
              <a:lnSpc>
                <a:spcPct val="120000"/>
              </a:lnSpc>
              <a:defRPr sz="1400">
                <a:latin typeface="Montserrat Bold"/>
                <a:ea typeface="Montserrat Bold"/>
                <a:cs typeface="Montserrat Bold"/>
                <a:sym typeface="Montserrat Bold"/>
              </a:defRPr>
            </a:pPr>
            <a:endParaRPr/>
          </a:p>
          <a:p>
            <a:pPr>
              <a:lnSpc>
                <a:spcPct val="120000"/>
              </a:lnSpc>
              <a:defRPr sz="1400">
                <a:latin typeface="Montserrat Bold"/>
                <a:ea typeface="Montserrat Bold"/>
                <a:cs typeface="Montserrat Bold"/>
                <a:sym typeface="Montserrat Bold"/>
              </a:defRPr>
            </a:pPr>
            <a:r>
              <a:t>TALKING POINTS</a:t>
            </a:r>
          </a:p>
          <a:p>
            <a:pPr marL="184785" indent="-184785">
              <a:buSzPct val="125000"/>
              <a:buChar char="•"/>
              <a:defRPr sz="1400"/>
            </a:pPr>
            <a:r>
              <a:t>USANA is transparent about how their products are made.</a:t>
            </a:r>
          </a:p>
          <a:p>
            <a:pPr marL="184785" indent="-184785">
              <a:buSzPct val="125000"/>
              <a:buChar char="•"/>
              <a:defRPr sz="1400"/>
            </a:pPr>
            <a:r>
              <a:t>Each product is tested for purity, identity, composition, </a:t>
            </a:r>
            <a:r>
              <a:rPr lang="en-US"/>
              <a:t>potency, and quality</a:t>
            </a:r>
            <a:r>
              <a:t>.</a:t>
            </a:r>
          </a:p>
          <a:p>
            <a:pPr marL="184785" indent="-184785">
              <a:buSzPct val="125000"/>
              <a:buChar char="•"/>
              <a:defRPr sz="1400"/>
            </a:pPr>
            <a:r>
              <a:t>This</a:t>
            </a:r>
            <a:r>
              <a:rPr lang="en-US"/>
              <a:t> ensures</a:t>
            </a:r>
            <a:r>
              <a:t> that what is on the label is what’s in the product.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5" name="Picture Placeholder 6"/>
          <p:cNvSpPr>
            <a:spLocks noGrp="1"/>
          </p:cNvSpPr>
          <p:nvPr>
            <p:ph type="pic" idx="21"/>
          </p:nvPr>
        </p:nvSpPr>
        <p:spPr>
          <a:xfrm>
            <a:off x="901147" y="1033670"/>
            <a:ext cx="22555201" cy="11635408"/>
          </a:xfrm>
          <a:prstGeom prst="rect">
            <a:avLst/>
          </a:prstGeom>
        </p:spPr>
        <p:txBody>
          <a:bodyPr lIns="91439" tIns="45719" rIns="91439" bIns="45719" anchor="t">
            <a:noAutofit/>
          </a:bodyPr>
          <a:lstStyle/>
          <a:p>
            <a:endParaRPr/>
          </a:p>
        </p:txBody>
      </p:sp>
      <p:sp>
        <p:nvSpPr>
          <p:cNvPr id="26"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FFFFFF"/>
        </a:solidFill>
        <a:effectLst/>
      </p:bgPr>
    </p:bg>
    <p:spTree>
      <p:nvGrpSpPr>
        <p:cNvPr id="1" name=""/>
        <p:cNvGrpSpPr/>
        <p:nvPr/>
      </p:nvGrpSpPr>
      <p:grpSpPr>
        <a:xfrm>
          <a:off x="0" y="0"/>
          <a:ext cx="0" cy="0"/>
          <a:chOff x="0" y="0"/>
          <a:chExt cx="0" cy="0"/>
        </a:xfrm>
      </p:grpSpPr>
      <p:sp>
        <p:nvSpPr>
          <p:cNvPr id="33" name="Picture Placeholder 5"/>
          <p:cNvSpPr>
            <a:spLocks noGrp="1"/>
          </p:cNvSpPr>
          <p:nvPr>
            <p:ph type="pic" sz="quarter" idx="21"/>
          </p:nvPr>
        </p:nvSpPr>
        <p:spPr>
          <a:xfrm>
            <a:off x="8034914" y="2396355"/>
            <a:ext cx="4640563" cy="4792722"/>
          </a:xfrm>
          <a:prstGeom prst="rect">
            <a:avLst/>
          </a:prstGeom>
        </p:spPr>
        <p:txBody>
          <a:bodyPr lIns="91439" tIns="45719" rIns="91439" bIns="45719" anchor="t">
            <a:noAutofit/>
          </a:bodyPr>
          <a:lstStyle/>
          <a:p>
            <a:endParaRPr/>
          </a:p>
        </p:txBody>
      </p:sp>
      <p:sp>
        <p:nvSpPr>
          <p:cNvPr id="34" name="Picture Placeholder 6"/>
          <p:cNvSpPr>
            <a:spLocks noGrp="1"/>
          </p:cNvSpPr>
          <p:nvPr>
            <p:ph type="pic" sz="quarter" idx="22"/>
          </p:nvPr>
        </p:nvSpPr>
        <p:spPr>
          <a:xfrm>
            <a:off x="13163962" y="2396355"/>
            <a:ext cx="4640563" cy="4792722"/>
          </a:xfrm>
          <a:prstGeom prst="rect">
            <a:avLst/>
          </a:prstGeom>
        </p:spPr>
        <p:txBody>
          <a:bodyPr lIns="91439" tIns="45719" rIns="91439" bIns="45719" anchor="t">
            <a:noAutofit/>
          </a:bodyPr>
          <a:lstStyle/>
          <a:p>
            <a:endParaRPr/>
          </a:p>
        </p:txBody>
      </p:sp>
      <p:sp>
        <p:nvSpPr>
          <p:cNvPr id="35" name="Picture Placeholder 7"/>
          <p:cNvSpPr>
            <a:spLocks noGrp="1"/>
          </p:cNvSpPr>
          <p:nvPr>
            <p:ph type="pic" sz="quarter" idx="23"/>
          </p:nvPr>
        </p:nvSpPr>
        <p:spPr>
          <a:xfrm>
            <a:off x="18293010" y="2396355"/>
            <a:ext cx="4640563" cy="4792722"/>
          </a:xfrm>
          <a:prstGeom prst="rect">
            <a:avLst/>
          </a:prstGeom>
        </p:spPr>
        <p:txBody>
          <a:bodyPr lIns="91439" tIns="45719" rIns="91439" bIns="45719" anchor="t">
            <a:noAutofit/>
          </a:bodyPr>
          <a:lstStyle/>
          <a:p>
            <a:endParaRPr/>
          </a:p>
        </p:txBody>
      </p:sp>
      <p:sp>
        <p:nvSpPr>
          <p:cNvPr id="36" name="Picture Placeholder 8"/>
          <p:cNvSpPr>
            <a:spLocks noGrp="1"/>
          </p:cNvSpPr>
          <p:nvPr>
            <p:ph type="pic" sz="quarter" idx="24"/>
          </p:nvPr>
        </p:nvSpPr>
        <p:spPr>
          <a:xfrm>
            <a:off x="8034914" y="7651528"/>
            <a:ext cx="4640563" cy="4792721"/>
          </a:xfrm>
          <a:prstGeom prst="rect">
            <a:avLst/>
          </a:prstGeom>
        </p:spPr>
        <p:txBody>
          <a:bodyPr lIns="91439" tIns="45719" rIns="91439" bIns="45719" anchor="t">
            <a:noAutofit/>
          </a:bodyPr>
          <a:lstStyle/>
          <a:p>
            <a:endParaRPr/>
          </a:p>
        </p:txBody>
      </p:sp>
      <p:sp>
        <p:nvSpPr>
          <p:cNvPr id="37" name="Picture Placeholder 9"/>
          <p:cNvSpPr>
            <a:spLocks noGrp="1"/>
          </p:cNvSpPr>
          <p:nvPr>
            <p:ph type="pic" sz="quarter" idx="25"/>
          </p:nvPr>
        </p:nvSpPr>
        <p:spPr>
          <a:xfrm>
            <a:off x="13163962" y="7651528"/>
            <a:ext cx="4640563" cy="4792721"/>
          </a:xfrm>
          <a:prstGeom prst="rect">
            <a:avLst/>
          </a:prstGeom>
        </p:spPr>
        <p:txBody>
          <a:bodyPr lIns="91439" tIns="45719" rIns="91439" bIns="45719" anchor="t">
            <a:noAutofit/>
          </a:bodyPr>
          <a:lstStyle/>
          <a:p>
            <a:endParaRPr/>
          </a:p>
        </p:txBody>
      </p:sp>
      <p:sp>
        <p:nvSpPr>
          <p:cNvPr id="38" name="Picture Placeholder 10"/>
          <p:cNvSpPr>
            <a:spLocks noGrp="1"/>
          </p:cNvSpPr>
          <p:nvPr>
            <p:ph type="pic" sz="quarter" idx="26"/>
          </p:nvPr>
        </p:nvSpPr>
        <p:spPr>
          <a:xfrm>
            <a:off x="18293010" y="7651528"/>
            <a:ext cx="4640563" cy="4792721"/>
          </a:xfrm>
          <a:prstGeom prst="rect">
            <a:avLst/>
          </a:prstGeom>
        </p:spPr>
        <p:txBody>
          <a:bodyPr lIns="91439" tIns="45719" rIns="91439" bIns="45719" anchor="t">
            <a:noAutofit/>
          </a:bodyPr>
          <a:lstStyle/>
          <a:p>
            <a:endParaRPr/>
          </a:p>
        </p:txBody>
      </p:sp>
      <p:sp>
        <p:nvSpPr>
          <p:cNvPr id="39"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FFFFFF"/>
        </a:solidFill>
        <a:effectLst/>
      </p:bgPr>
    </p:bg>
    <p:spTree>
      <p:nvGrpSpPr>
        <p:cNvPr id="1" name=""/>
        <p:cNvGrpSpPr/>
        <p:nvPr/>
      </p:nvGrpSpPr>
      <p:grpSpPr>
        <a:xfrm>
          <a:off x="0" y="0"/>
          <a:ext cx="0" cy="0"/>
          <a:chOff x="0" y="0"/>
          <a:chExt cx="0" cy="0"/>
        </a:xfrm>
      </p:grpSpPr>
      <p:sp>
        <p:nvSpPr>
          <p:cNvPr id="46" name="Picture Placeholder 5"/>
          <p:cNvSpPr>
            <a:spLocks noGrp="1"/>
          </p:cNvSpPr>
          <p:nvPr>
            <p:ph type="pic" sz="half" idx="21"/>
          </p:nvPr>
        </p:nvSpPr>
        <p:spPr>
          <a:xfrm>
            <a:off x="1041007" y="1221595"/>
            <a:ext cx="7371472" cy="11214243"/>
          </a:xfrm>
          <a:prstGeom prst="rect">
            <a:avLst/>
          </a:prstGeom>
        </p:spPr>
        <p:txBody>
          <a:bodyPr lIns="91439" tIns="45719" rIns="91439" bIns="45719" anchor="t">
            <a:noAutofit/>
          </a:bodyPr>
          <a:lstStyle/>
          <a:p>
            <a:endParaRPr/>
          </a:p>
        </p:txBody>
      </p:sp>
      <p:sp>
        <p:nvSpPr>
          <p:cNvPr id="47" name="Picture Placeholder 5"/>
          <p:cNvSpPr>
            <a:spLocks noGrp="1"/>
          </p:cNvSpPr>
          <p:nvPr>
            <p:ph type="pic" sz="half" idx="22"/>
          </p:nvPr>
        </p:nvSpPr>
        <p:spPr>
          <a:xfrm>
            <a:off x="15971525" y="1221595"/>
            <a:ext cx="7371472" cy="11214243"/>
          </a:xfrm>
          <a:prstGeom prst="rect">
            <a:avLst/>
          </a:prstGeom>
        </p:spPr>
        <p:txBody>
          <a:bodyPr lIns="91439" tIns="45719" rIns="91439" bIns="45719" anchor="t">
            <a:noAutofit/>
          </a:bodyPr>
          <a:lstStyle/>
          <a:p>
            <a:endParaRPr/>
          </a:p>
        </p:txBody>
      </p:sp>
      <p:sp>
        <p:nvSpPr>
          <p:cNvPr id="48"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FFFFFF"/>
        </a:solidFill>
        <a:effectLst/>
      </p:bgPr>
    </p:bg>
    <p:spTree>
      <p:nvGrpSpPr>
        <p:cNvPr id="1" name=""/>
        <p:cNvGrpSpPr/>
        <p:nvPr/>
      </p:nvGrpSpPr>
      <p:grpSpPr>
        <a:xfrm>
          <a:off x="0" y="0"/>
          <a:ext cx="0" cy="0"/>
          <a:chOff x="0" y="0"/>
          <a:chExt cx="0" cy="0"/>
        </a:xfrm>
      </p:grpSpPr>
      <p:sp>
        <p:nvSpPr>
          <p:cNvPr id="55" name="Picture Placeholder 5"/>
          <p:cNvSpPr>
            <a:spLocks noGrp="1"/>
          </p:cNvSpPr>
          <p:nvPr>
            <p:ph type="pic" idx="21"/>
          </p:nvPr>
        </p:nvSpPr>
        <p:spPr>
          <a:xfrm>
            <a:off x="3493825" y="2805473"/>
            <a:ext cx="17441841" cy="8105053"/>
          </a:xfrm>
          <a:prstGeom prst="rect">
            <a:avLst/>
          </a:prstGeom>
        </p:spPr>
        <p:txBody>
          <a:bodyPr lIns="91439" tIns="45719" rIns="91439" bIns="45719" anchor="t">
            <a:noAutofit/>
          </a:bodyPr>
          <a:lstStyle/>
          <a:p>
            <a:endParaRPr/>
          </a:p>
        </p:txBody>
      </p:sp>
      <p:sp>
        <p:nvSpPr>
          <p:cNvPr id="56"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5FB"/>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4576" y="13081000"/>
            <a:ext cx="422149" cy="469900"/>
          </a:xfrm>
          <a:prstGeom prst="rect">
            <a:avLst/>
          </a:prstGeom>
          <a:ln w="12700">
            <a:miter lim="400000"/>
          </a:ln>
        </p:spPr>
        <p:txBody>
          <a:bodyPr wrap="none" lIns="50800" tIns="50800" rIns="50800" bIns="50800">
            <a:spAutoFit/>
          </a:bodyPr>
          <a:lstStyle>
            <a:lvl1pPr>
              <a:defRPr sz="2400">
                <a:latin typeface="Montserrat Light"/>
                <a:ea typeface="Montserrat Light"/>
                <a:cs typeface="Montserrat Light"/>
                <a:sym typeface="Montserrat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1pPr>
      <a:lvl2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2pPr>
      <a:lvl3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3pPr>
      <a:lvl4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4pPr>
      <a:lvl5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5pPr>
      <a:lvl6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6pPr>
      <a:lvl7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7pPr>
      <a:lvl8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8pPr>
      <a:lvl9pPr marL="0" marR="0" indent="0" algn="ctr" defTabSz="825500" rtl="0" latinLnBrk="0">
        <a:lnSpc>
          <a:spcPct val="100000"/>
        </a:lnSpc>
        <a:spcBef>
          <a:spcPts val="0"/>
        </a:spcBef>
        <a:spcAft>
          <a:spcPts val="0"/>
        </a:spcAft>
        <a:buClrTx/>
        <a:buSzTx/>
        <a:buFontTx/>
        <a:buNone/>
        <a:tabLst/>
        <a:defRPr sz="14000" b="0" i="0" u="none" strike="noStrike" cap="all" spc="0" baseline="0">
          <a:solidFill>
            <a:srgbClr val="000000"/>
          </a:solidFill>
          <a:uFillTx/>
          <a:latin typeface="+mn-lt"/>
          <a:ea typeface="+mn-ea"/>
          <a:cs typeface="+mn-cs"/>
          <a:sym typeface="Montserrat SemiBold"/>
        </a:defRPr>
      </a:lvl9pPr>
    </p:titleStyle>
    <p:bodyStyle>
      <a:lvl1pPr marL="635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1pPr>
      <a:lvl2pPr marL="1270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2pPr>
      <a:lvl3pPr marL="1905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3pPr>
      <a:lvl4pPr marL="2540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4pPr>
      <a:lvl5pPr marL="3175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5pPr>
      <a:lvl6pPr marL="3810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6pPr>
      <a:lvl7pPr marL="4445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7pPr>
      <a:lvl8pPr marL="5080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8pPr>
      <a:lvl9pPr marL="5715000" marR="0" indent="-635000" algn="l" defTabSz="825500" rtl="0" latinLnBrk="0">
        <a:lnSpc>
          <a:spcPct val="90000"/>
        </a:lnSpc>
        <a:spcBef>
          <a:spcPts val="4500"/>
        </a:spcBef>
        <a:spcAft>
          <a:spcPts val="0"/>
        </a:spcAft>
        <a:buClr>
          <a:srgbClr val="FFFFFF"/>
        </a:buClr>
        <a:buSzPct val="125000"/>
        <a:buFontTx/>
        <a:buChar char="•"/>
        <a:tabLst/>
        <a:defRPr sz="4800" b="0" i="0" u="none" strike="noStrike" cap="none" spc="0" baseline="0">
          <a:solidFill>
            <a:srgbClr val="000000"/>
          </a:solidFill>
          <a:uFillTx/>
          <a:latin typeface="Montserrat Medium"/>
          <a:ea typeface="Montserrat Medium"/>
          <a:cs typeface="Montserrat Medium"/>
          <a:sym typeface="Montserrat Medium"/>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ontserrat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smetics, person, indoor&#10;&#10;Description automatically generated">
            <a:extLst>
              <a:ext uri="{FF2B5EF4-FFF2-40B4-BE49-F238E27FC236}">
                <a16:creationId xmlns:a16="http://schemas.microsoft.com/office/drawing/2014/main" id="{DE1CBEEE-7373-3E05-76A7-8CFC3C0952C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sportsmen&#10;&#10;Description automatically generated with low confidence">
            <a:extLst>
              <a:ext uri="{FF2B5EF4-FFF2-40B4-BE49-F238E27FC236}">
                <a16:creationId xmlns:a16="http://schemas.microsoft.com/office/drawing/2014/main" id="{AB8BB3F0-3D7D-3F26-695A-3F8A4831FF9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nu, screenshot, book&#10;&#10;Description automatically generated">
            <a:extLst>
              <a:ext uri="{FF2B5EF4-FFF2-40B4-BE49-F238E27FC236}">
                <a16:creationId xmlns:a16="http://schemas.microsoft.com/office/drawing/2014/main" id="{27CB9DFB-3508-A713-9479-55A508E81FC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violet, colorfulness&#10;&#10;Description automatically generated">
            <a:extLst>
              <a:ext uri="{FF2B5EF4-FFF2-40B4-BE49-F238E27FC236}">
                <a16:creationId xmlns:a16="http://schemas.microsoft.com/office/drawing/2014/main" id="{97AB18F5-B747-6EEF-9E33-9EE9FDA6C4A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lotion, design&#10;&#10;Description automatically generated">
            <a:extLst>
              <a:ext uri="{FF2B5EF4-FFF2-40B4-BE49-F238E27FC236}">
                <a16:creationId xmlns:a16="http://schemas.microsoft.com/office/drawing/2014/main" id="{B53329F4-645C-7D1A-1D72-CA37093935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person, human face, glasses&#10;&#10;Description automatically generated">
            <a:extLst>
              <a:ext uri="{FF2B5EF4-FFF2-40B4-BE49-F238E27FC236}">
                <a16:creationId xmlns:a16="http://schemas.microsoft.com/office/drawing/2014/main" id="{D1A7D04E-D304-DAEC-9D69-12021E712CE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logo, graphic design&#10;&#10;Description automatically generated">
            <a:extLst>
              <a:ext uri="{FF2B5EF4-FFF2-40B4-BE49-F238E27FC236}">
                <a16:creationId xmlns:a16="http://schemas.microsoft.com/office/drawing/2014/main" id="{C71B5507-2898-11EF-8796-FBD4ECCF8BD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screenshot, web page, website&#10;&#10;Description automatically generated">
            <a:extLst>
              <a:ext uri="{FF2B5EF4-FFF2-40B4-BE49-F238E27FC236}">
                <a16:creationId xmlns:a16="http://schemas.microsoft.com/office/drawing/2014/main" id="{36636349-CA2D-5EBA-4142-C20960DE1F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text, person, clothing&#10;&#10;Description automatically generated">
            <a:extLst>
              <a:ext uri="{FF2B5EF4-FFF2-40B4-BE49-F238E27FC236}">
                <a16:creationId xmlns:a16="http://schemas.microsoft.com/office/drawing/2014/main" id="{54B68731-B6DC-F094-B9E2-F0D2ED92CC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smetics, material property, skin care&#10;&#10;Description automatically generated">
            <a:extLst>
              <a:ext uri="{FF2B5EF4-FFF2-40B4-BE49-F238E27FC236}">
                <a16:creationId xmlns:a16="http://schemas.microsoft.com/office/drawing/2014/main" id="{06479A8B-8F2A-3ED0-57D9-CB6127C77FF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images of people&#10;&#10;Description automatically generated with low confidence">
            <a:extLst>
              <a:ext uri="{FF2B5EF4-FFF2-40B4-BE49-F238E27FC236}">
                <a16:creationId xmlns:a16="http://schemas.microsoft.com/office/drawing/2014/main" id="{11A0BAF6-4B35-14D6-2127-BB24F01AE2A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dirt road&#10;&#10;Description automatically generated with low confidence">
            <a:extLst>
              <a:ext uri="{FF2B5EF4-FFF2-40B4-BE49-F238E27FC236}">
                <a16:creationId xmlns:a16="http://schemas.microsoft.com/office/drawing/2014/main" id="{2F582243-77B4-7842-E3FC-07AFDC1DA9C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in different poses&#10;&#10;Description automatically generated with low confidence">
            <a:extLst>
              <a:ext uri="{FF2B5EF4-FFF2-40B4-BE49-F238E27FC236}">
                <a16:creationId xmlns:a16="http://schemas.microsoft.com/office/drawing/2014/main" id="{29EB7227-F05A-0A46-E578-17A9E3D5A86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thing, person, screenshot&#10;&#10;Description automatically generated">
            <a:extLst>
              <a:ext uri="{FF2B5EF4-FFF2-40B4-BE49-F238E27FC236}">
                <a16:creationId xmlns:a16="http://schemas.microsoft.com/office/drawing/2014/main" id="{B3D2200C-3C28-CB41-C3F7-81156CF1D8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oing yoga&#10;&#10;Description automatically generated with medium confidence">
            <a:extLst>
              <a:ext uri="{FF2B5EF4-FFF2-40B4-BE49-F238E27FC236}">
                <a16:creationId xmlns:a16="http://schemas.microsoft.com/office/drawing/2014/main" id="{8FD1BE14-0676-672E-695C-D6CDA52F196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trees in front of a building&#10;&#10;Description automatically generated with low confidence">
            <a:extLst>
              <a:ext uri="{FF2B5EF4-FFF2-40B4-BE49-F238E27FC236}">
                <a16:creationId xmlns:a16="http://schemas.microsoft.com/office/drawing/2014/main" id="{BFFCE722-8E1B-3C30-E134-74DA35D7BE7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with low confidence">
            <a:extLst>
              <a:ext uri="{FF2B5EF4-FFF2-40B4-BE49-F238E27FC236}">
                <a16:creationId xmlns:a16="http://schemas.microsoft.com/office/drawing/2014/main" id="{5AD3FF64-421D-46F5-082E-90C4AA06086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 with food&#10;&#10;Description automatically generated with low confidence">
            <a:extLst>
              <a:ext uri="{FF2B5EF4-FFF2-40B4-BE49-F238E27FC236}">
                <a16:creationId xmlns:a16="http://schemas.microsoft.com/office/drawing/2014/main" id="{7DFDF3B0-1724-6337-6CA4-C56FE767AAC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person, text, screenshot&#10;&#10;Description automatically generated">
            <a:extLst>
              <a:ext uri="{FF2B5EF4-FFF2-40B4-BE49-F238E27FC236}">
                <a16:creationId xmlns:a16="http://schemas.microsoft.com/office/drawing/2014/main" id="{CB63A0B3-71C2-BE90-C0C9-8FBB84EBDF4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esign&#10;&#10;Description automatically generated">
            <a:extLst>
              <a:ext uri="{FF2B5EF4-FFF2-40B4-BE49-F238E27FC236}">
                <a16:creationId xmlns:a16="http://schemas.microsoft.com/office/drawing/2014/main" id="{DC61DE26-91E9-6687-1EEE-6FDE602797B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10;&#10;Description automatically generated">
            <a:extLst>
              <a:ext uri="{FF2B5EF4-FFF2-40B4-BE49-F238E27FC236}">
                <a16:creationId xmlns:a16="http://schemas.microsoft.com/office/drawing/2014/main" id="{A281EB8F-20FE-BDE2-8722-8462DC9B41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person, collage&#10;&#10;Description automatically generated">
            <a:extLst>
              <a:ext uri="{FF2B5EF4-FFF2-40B4-BE49-F238E27FC236}">
                <a16:creationId xmlns:a16="http://schemas.microsoft.com/office/drawing/2014/main" id="{BED89EF0-79D5-9E8C-2172-1E3E642BFFC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men in a kitchen&#10;&#10;Description automatically generated with low confidence">
            <a:extLst>
              <a:ext uri="{FF2B5EF4-FFF2-40B4-BE49-F238E27FC236}">
                <a16:creationId xmlns:a16="http://schemas.microsoft.com/office/drawing/2014/main" id="{2DCE49CE-F0AB-8AAF-E50D-BE3775EDDF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number, web page&#10;&#10;Description automatically generated">
            <a:extLst>
              <a:ext uri="{FF2B5EF4-FFF2-40B4-BE49-F238E27FC236}">
                <a16:creationId xmlns:a16="http://schemas.microsoft.com/office/drawing/2014/main" id="{ED593CBA-6F38-6D3D-63A4-553C2EADD09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web page, website&#10;&#10;Description automatically generated">
            <a:extLst>
              <a:ext uri="{FF2B5EF4-FFF2-40B4-BE49-F238E27FC236}">
                <a16:creationId xmlns:a16="http://schemas.microsoft.com/office/drawing/2014/main" id="{1C817826-2F05-7123-7BFF-E42B6091DA6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website, web page, font&#10;&#10;Description automatically generated">
            <a:extLst>
              <a:ext uri="{FF2B5EF4-FFF2-40B4-BE49-F238E27FC236}">
                <a16:creationId xmlns:a16="http://schemas.microsoft.com/office/drawing/2014/main" id="{2CF00D74-269A-7F4C-BAA9-6F3FD99EB1F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with medium confidence">
            <a:extLst>
              <a:ext uri="{FF2B5EF4-FFF2-40B4-BE49-F238E27FC236}">
                <a16:creationId xmlns:a16="http://schemas.microsoft.com/office/drawing/2014/main" id="{8537BFE7-4951-38F7-99E6-1EBE4412D34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violet, magenta&#10;&#10;Description automatically generated">
            <a:extLst>
              <a:ext uri="{FF2B5EF4-FFF2-40B4-BE49-F238E27FC236}">
                <a16:creationId xmlns:a16="http://schemas.microsoft.com/office/drawing/2014/main" id="{97FF2244-9653-49BA-A325-D3BF87CB86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dome&#10;&#10;Description automatically generated">
            <a:extLst>
              <a:ext uri="{FF2B5EF4-FFF2-40B4-BE49-F238E27FC236}">
                <a16:creationId xmlns:a16="http://schemas.microsoft.com/office/drawing/2014/main" id="{2DB41DE4-5709-C2E2-B03A-A62A55B3FC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277315611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placeholder.png" descr="placehold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37765" y="498673"/>
            <a:ext cx="23336947" cy="12763898"/>
          </a:xfrm>
          <a:custGeom>
            <a:avLst/>
            <a:gdLst/>
            <a:ahLst/>
            <a:cxnLst>
              <a:cxn ang="0">
                <a:pos x="wd2" y="hd2"/>
              </a:cxn>
              <a:cxn ang="5400000">
                <a:pos x="wd2" y="hd2"/>
              </a:cxn>
              <a:cxn ang="10800000">
                <a:pos x="wd2" y="hd2"/>
              </a:cxn>
              <a:cxn ang="16200000">
                <a:pos x="wd2" y="hd2"/>
              </a:cxn>
            </a:cxnLst>
            <a:rect l="0" t="0" r="r" b="b"/>
            <a:pathLst>
              <a:path w="21600" h="21600" extrusionOk="0">
                <a:moveTo>
                  <a:pt x="377" y="0"/>
                </a:moveTo>
                <a:cubicBezTo>
                  <a:pt x="267" y="0"/>
                  <a:pt x="200" y="0"/>
                  <a:pt x="156" y="34"/>
                </a:cubicBezTo>
                <a:cubicBezTo>
                  <a:pt x="92" y="76"/>
                  <a:pt x="42" y="168"/>
                  <a:pt x="18" y="285"/>
                </a:cubicBezTo>
                <a:cubicBezTo>
                  <a:pt x="0" y="366"/>
                  <a:pt x="0" y="488"/>
                  <a:pt x="0" y="690"/>
                </a:cubicBezTo>
                <a:lnTo>
                  <a:pt x="0" y="20910"/>
                </a:lnTo>
                <a:cubicBezTo>
                  <a:pt x="0" y="21112"/>
                  <a:pt x="0" y="21234"/>
                  <a:pt x="18" y="21315"/>
                </a:cubicBezTo>
                <a:cubicBezTo>
                  <a:pt x="42" y="21431"/>
                  <a:pt x="92" y="21523"/>
                  <a:pt x="156" y="21566"/>
                </a:cubicBezTo>
                <a:cubicBezTo>
                  <a:pt x="200" y="21600"/>
                  <a:pt x="267" y="21600"/>
                  <a:pt x="377" y="21600"/>
                </a:cubicBezTo>
                <a:lnTo>
                  <a:pt x="21223" y="21600"/>
                </a:lnTo>
                <a:cubicBezTo>
                  <a:pt x="21333" y="21600"/>
                  <a:pt x="21400" y="21600"/>
                  <a:pt x="21444" y="21566"/>
                </a:cubicBezTo>
                <a:cubicBezTo>
                  <a:pt x="21508" y="21523"/>
                  <a:pt x="21558" y="21431"/>
                  <a:pt x="21581" y="21315"/>
                </a:cubicBezTo>
                <a:cubicBezTo>
                  <a:pt x="21600" y="21234"/>
                  <a:pt x="21600" y="21112"/>
                  <a:pt x="21600" y="20910"/>
                </a:cubicBezTo>
                <a:lnTo>
                  <a:pt x="21600" y="690"/>
                </a:lnTo>
                <a:cubicBezTo>
                  <a:pt x="21600" y="488"/>
                  <a:pt x="21600" y="366"/>
                  <a:pt x="21581" y="285"/>
                </a:cubicBezTo>
                <a:cubicBezTo>
                  <a:pt x="21558" y="168"/>
                  <a:pt x="21508" y="76"/>
                  <a:pt x="21444" y="34"/>
                </a:cubicBezTo>
                <a:cubicBezTo>
                  <a:pt x="21400" y="0"/>
                  <a:pt x="21333" y="0"/>
                  <a:pt x="21223" y="0"/>
                </a:cubicBezTo>
                <a:lnTo>
                  <a:pt x="377" y="0"/>
                </a:lnTo>
                <a:close/>
              </a:path>
            </a:pathLst>
          </a:custGeom>
          <a:ln w="12700">
            <a:miter lim="400000"/>
          </a:ln>
          <a:effectLst>
            <a:outerShdw blurRad="50800" dir="3468349" rotWithShape="0">
              <a:srgbClr val="424242">
                <a:alpha val="30440"/>
              </a:srgbClr>
            </a:outerShdw>
          </a:effectLst>
        </p:spPr>
      </p:pic>
      <p:sp>
        <p:nvSpPr>
          <p:cNvPr id="740" name="Rounded Rectangle"/>
          <p:cNvSpPr/>
          <p:nvPr/>
        </p:nvSpPr>
        <p:spPr>
          <a:xfrm>
            <a:off x="536514" y="505380"/>
            <a:ext cx="23339547" cy="12750484"/>
          </a:xfrm>
          <a:prstGeom prst="roundRect">
            <a:avLst>
              <a:gd name="adj" fmla="val 1902"/>
            </a:avLst>
          </a:prstGeom>
          <a:solidFill>
            <a:srgbClr val="393939">
              <a:alpha val="50000"/>
            </a:srgbClr>
          </a:solidFill>
          <a:ln w="12700">
            <a:miter lim="400000"/>
          </a:ln>
        </p:spPr>
        <p:txBody>
          <a:bodyPr lIns="50800" tIns="50800" rIns="50800" bIns="50800" anchor="ctr"/>
          <a:lstStyle/>
          <a:p>
            <a:pPr>
              <a:defRPr sz="3200">
                <a:latin typeface="Montserrat Medium"/>
                <a:ea typeface="Montserrat Medium"/>
                <a:cs typeface="Montserrat Medium"/>
                <a:sym typeface="Montserrat Medium"/>
              </a:defRPr>
            </a:pPr>
            <a:endParaRPr/>
          </a:p>
        </p:txBody>
      </p:sp>
      <p:sp>
        <p:nvSpPr>
          <p:cNvPr id="741" name="TextBox 3"/>
          <p:cNvSpPr txBox="1"/>
          <p:nvPr/>
        </p:nvSpPr>
        <p:spPr>
          <a:xfrm>
            <a:off x="6047366" y="5534562"/>
            <a:ext cx="12289268" cy="26212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spAutoFit/>
          </a:bodyPr>
          <a:lstStyle/>
          <a:p>
            <a:pPr defTabSz="1828800">
              <a:defRPr sz="12000" b="1" spc="1200">
                <a:latin typeface="Montserrat"/>
                <a:ea typeface="Montserrat"/>
                <a:cs typeface="Montserrat"/>
                <a:sym typeface="Montserrat"/>
              </a:defRPr>
            </a:pPr>
            <a:r>
              <a:t>YOUR NAME</a:t>
            </a:r>
          </a:p>
          <a:p>
            <a:pPr defTabSz="1828800">
              <a:defRPr sz="4000" spc="1200">
                <a:latin typeface="Montserrat"/>
                <a:ea typeface="Montserrat"/>
                <a:cs typeface="Montserrat"/>
                <a:sym typeface="Montserrat"/>
              </a:defRPr>
            </a:pPr>
            <a:r>
              <a:t>HERE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69FFF"/>
            </a:gs>
            <a:gs pos="100000">
              <a:srgbClr val="9478BC"/>
            </a:gs>
          </a:gsLst>
          <a:lin ang="15044280" scaled="0"/>
        </a:gradFill>
        <a:effectLst/>
      </p:bgPr>
    </p:bg>
    <p:spTree>
      <p:nvGrpSpPr>
        <p:cNvPr id="1" name=""/>
        <p:cNvGrpSpPr/>
        <p:nvPr/>
      </p:nvGrpSpPr>
      <p:grpSpPr>
        <a:xfrm>
          <a:off x="0" y="0"/>
          <a:ext cx="0" cy="0"/>
          <a:chOff x="0" y="0"/>
          <a:chExt cx="0" cy="0"/>
        </a:xfrm>
      </p:grpSpPr>
      <p:sp>
        <p:nvSpPr>
          <p:cNvPr id="745" name="Rectangle 21"/>
          <p:cNvSpPr txBox="1"/>
          <p:nvPr/>
        </p:nvSpPr>
        <p:spPr>
          <a:xfrm>
            <a:off x="1112619" y="1564677"/>
            <a:ext cx="5621970" cy="29451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spAutoFit/>
          </a:bodyPr>
          <a:lstStyle/>
          <a:p>
            <a:pPr algn="l" defTabSz="1828800">
              <a:lnSpc>
                <a:spcPct val="90000"/>
              </a:lnSpc>
              <a:defRPr sz="5600" b="1">
                <a:solidFill>
                  <a:srgbClr val="122167"/>
                </a:solidFill>
                <a:latin typeface="Montserrat"/>
                <a:ea typeface="Montserrat"/>
                <a:cs typeface="Montserrat"/>
                <a:sym typeface="Montserrat"/>
              </a:defRPr>
            </a:pPr>
            <a:r>
              <a:rPr sz="7100"/>
              <a:t>A little about</a:t>
            </a:r>
            <a:r>
              <a:t> </a:t>
            </a:r>
            <a:r>
              <a:rPr sz="11600" b="0" i="1">
                <a:latin typeface="Montserrat ExtraBold"/>
                <a:ea typeface="Montserrat ExtraBold"/>
                <a:cs typeface="Montserrat ExtraBold"/>
                <a:sym typeface="Montserrat ExtraBold"/>
              </a:rPr>
              <a:t>YOU.</a:t>
            </a:r>
          </a:p>
        </p:txBody>
      </p:sp>
      <p:sp>
        <p:nvSpPr>
          <p:cNvPr id="746" name="Rectangle 22"/>
          <p:cNvSpPr txBox="1"/>
          <p:nvPr/>
        </p:nvSpPr>
        <p:spPr>
          <a:xfrm>
            <a:off x="971149" y="5272531"/>
            <a:ext cx="5878067" cy="60721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40" tIns="91439" rIns="91440" bIns="91439" anchor="t">
            <a:spAutoFit/>
          </a:bodyPr>
          <a:lstStyle>
            <a:lvl1pPr algn="l" defTabSz="1828800">
              <a:lnSpc>
                <a:spcPct val="110000"/>
              </a:lnSpc>
              <a:defRPr sz="3500">
                <a:solidFill>
                  <a:srgbClr val="FFFFFF">
                    <a:alpha val="85000"/>
                  </a:srgbClr>
                </a:solidFill>
                <a:latin typeface="Montserrat Regular"/>
                <a:ea typeface="Montserrat Regular"/>
                <a:cs typeface="Montserrat Regular"/>
                <a:sym typeface="Montserrat Regular"/>
              </a:defRPr>
            </a:lvl1pPr>
          </a:lstStyle>
          <a:p>
            <a:r>
              <a:t>Take some time to tell us a little about your life. Be bold in talking about the many things there are to love right now.</a:t>
            </a:r>
            <a:r>
              <a:rPr lang="en-US"/>
              <a:t> </a:t>
            </a:r>
            <a:r>
              <a:t> Friends, family, hobbies, lifestyle … the more we know about you the more we trust you!</a:t>
            </a:r>
            <a:r>
              <a:rPr lang="en-US"/>
              <a:t> </a:t>
            </a:r>
            <a:r>
              <a:t> Include images </a:t>
            </a:r>
            <a:r>
              <a:rPr lang="en-US"/>
              <a:t>of</a:t>
            </a:r>
            <a:r>
              <a:t> whatever you’re sharing.</a:t>
            </a:r>
          </a:p>
        </p:txBody>
      </p:sp>
      <p:pic>
        <p:nvPicPr>
          <p:cNvPr id="747" name="Picture Placeholder 7" descr="Picture Placeholder 7"/>
          <p:cNvPicPr>
            <a:picLocks noChangeAspect="1"/>
          </p:cNvPicPr>
          <p:nvPr/>
        </p:nvPicPr>
        <p:blipFill>
          <a:blip r:embed="rId3"/>
          <a:stretch>
            <a:fillRect/>
          </a:stretch>
        </p:blipFill>
        <p:spPr>
          <a:xfrm>
            <a:off x="8034914" y="2396355"/>
            <a:ext cx="4640563" cy="4792722"/>
          </a:xfrm>
          <a:prstGeom prst="rect">
            <a:avLst/>
          </a:prstGeom>
          <a:ln w="12700">
            <a:miter lim="400000"/>
          </a:ln>
          <a:effectLst>
            <a:outerShdw blurRad="419100" dist="234645" dir="8065635" rotWithShape="0">
              <a:srgbClr val="0D0A16">
                <a:alpha val="30064"/>
              </a:srgbClr>
            </a:outerShdw>
          </a:effectLst>
        </p:spPr>
      </p:pic>
      <p:pic>
        <p:nvPicPr>
          <p:cNvPr id="748" name="Picture Placeholder 8" descr="Picture Placeholder 8"/>
          <p:cNvPicPr>
            <a:picLocks noChangeAspect="1"/>
          </p:cNvPicPr>
          <p:nvPr/>
        </p:nvPicPr>
        <p:blipFill>
          <a:blip r:embed="rId3"/>
          <a:stretch>
            <a:fillRect/>
          </a:stretch>
        </p:blipFill>
        <p:spPr>
          <a:xfrm>
            <a:off x="13163962" y="2396355"/>
            <a:ext cx="4640563" cy="4792722"/>
          </a:xfrm>
          <a:prstGeom prst="rect">
            <a:avLst/>
          </a:prstGeom>
          <a:ln w="12700">
            <a:miter lim="400000"/>
          </a:ln>
          <a:effectLst>
            <a:outerShdw blurRad="419100" dist="234645" dir="8065635" rotWithShape="0">
              <a:srgbClr val="0D0A16">
                <a:alpha val="30064"/>
              </a:srgbClr>
            </a:outerShdw>
          </a:effectLst>
        </p:spPr>
      </p:pic>
      <p:pic>
        <p:nvPicPr>
          <p:cNvPr id="749" name="Picture Placeholder 9" descr="Picture Placeholder 9"/>
          <p:cNvPicPr>
            <a:picLocks noChangeAspect="1"/>
          </p:cNvPicPr>
          <p:nvPr/>
        </p:nvPicPr>
        <p:blipFill>
          <a:blip r:embed="rId3"/>
          <a:stretch>
            <a:fillRect/>
          </a:stretch>
        </p:blipFill>
        <p:spPr>
          <a:xfrm>
            <a:off x="18293010" y="2396355"/>
            <a:ext cx="4640563" cy="4792722"/>
          </a:xfrm>
          <a:prstGeom prst="rect">
            <a:avLst/>
          </a:prstGeom>
          <a:ln w="12700">
            <a:miter lim="400000"/>
          </a:ln>
          <a:effectLst>
            <a:outerShdw blurRad="419100" dist="234645" dir="8065635" rotWithShape="0">
              <a:srgbClr val="0D0A16">
                <a:alpha val="30064"/>
              </a:srgbClr>
            </a:outerShdw>
          </a:effectLst>
        </p:spPr>
      </p:pic>
      <p:pic>
        <p:nvPicPr>
          <p:cNvPr id="750" name="Picture Placeholder 10" descr="Picture Placeholder 10"/>
          <p:cNvPicPr>
            <a:picLocks noChangeAspect="1"/>
          </p:cNvPicPr>
          <p:nvPr/>
        </p:nvPicPr>
        <p:blipFill>
          <a:blip r:embed="rId3"/>
          <a:stretch>
            <a:fillRect/>
          </a:stretch>
        </p:blipFill>
        <p:spPr>
          <a:xfrm>
            <a:off x="8034914" y="7651528"/>
            <a:ext cx="4640563" cy="4792721"/>
          </a:xfrm>
          <a:prstGeom prst="rect">
            <a:avLst/>
          </a:prstGeom>
          <a:ln w="12700">
            <a:miter lim="400000"/>
          </a:ln>
          <a:effectLst>
            <a:outerShdw blurRad="419100" dist="234645" dir="8065635" rotWithShape="0">
              <a:srgbClr val="0D0A16">
                <a:alpha val="30064"/>
              </a:srgbClr>
            </a:outerShdw>
          </a:effectLst>
        </p:spPr>
      </p:pic>
      <p:pic>
        <p:nvPicPr>
          <p:cNvPr id="751" name="Picture Placeholder 11" descr="Picture Placeholder 11"/>
          <p:cNvPicPr>
            <a:picLocks noChangeAspect="1"/>
          </p:cNvPicPr>
          <p:nvPr/>
        </p:nvPicPr>
        <p:blipFill>
          <a:blip r:embed="rId3"/>
          <a:stretch>
            <a:fillRect/>
          </a:stretch>
        </p:blipFill>
        <p:spPr>
          <a:xfrm>
            <a:off x="13163962" y="7651528"/>
            <a:ext cx="4640563" cy="4792721"/>
          </a:xfrm>
          <a:prstGeom prst="rect">
            <a:avLst/>
          </a:prstGeom>
          <a:ln w="12700">
            <a:miter lim="400000"/>
          </a:ln>
          <a:effectLst>
            <a:outerShdw blurRad="419100" dist="234645" dir="8065635" rotWithShape="0">
              <a:srgbClr val="0D0A16">
                <a:alpha val="30064"/>
              </a:srgbClr>
            </a:outerShdw>
          </a:effectLst>
        </p:spPr>
      </p:pic>
      <p:pic>
        <p:nvPicPr>
          <p:cNvPr id="752" name="Picture Placeholder 12" descr="Picture Placeholder 12"/>
          <p:cNvPicPr>
            <a:picLocks noChangeAspect="1"/>
          </p:cNvPicPr>
          <p:nvPr/>
        </p:nvPicPr>
        <p:blipFill>
          <a:blip r:embed="rId3"/>
          <a:stretch>
            <a:fillRect/>
          </a:stretch>
        </p:blipFill>
        <p:spPr>
          <a:xfrm>
            <a:off x="18293010" y="7651528"/>
            <a:ext cx="4640563" cy="4792721"/>
          </a:xfrm>
          <a:prstGeom prst="rect">
            <a:avLst/>
          </a:prstGeom>
          <a:ln w="12700">
            <a:miter lim="400000"/>
          </a:ln>
          <a:effectLst>
            <a:outerShdw blurRad="419100" dist="234645" dir="8065635" rotWithShape="0">
              <a:srgbClr val="0D0A16">
                <a:alpha val="30064"/>
              </a:srgbClr>
            </a:outerShdw>
          </a:effec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56" name="Picture Placeholder 4" descr="Picture Placeholder 4"/>
          <p:cNvPicPr>
            <a:picLocks noGrp="1" noChangeAspect="1"/>
          </p:cNvPicPr>
          <p:nvPr>
            <p:ph type="pic" idx="21"/>
          </p:nvPr>
        </p:nvPicPr>
        <p:blipFill>
          <a:blip r:embed="rId4"/>
          <a:srcRect/>
          <a:stretch>
            <a:fillRect/>
          </a:stretch>
        </p:blipFill>
        <p:spPr>
          <a:prstGeom prst="rect">
            <a:avLst/>
          </a:prstGeom>
          <a:effectLst>
            <a:outerShdw blurRad="419100" dist="234645" dir="8065635" rotWithShape="0">
              <a:srgbClr val="0D0A16">
                <a:alpha val="30064"/>
              </a:srgbClr>
            </a:outerShdw>
          </a:effectLst>
        </p:spPr>
      </p:pic>
      <p:pic>
        <p:nvPicPr>
          <p:cNvPr id="757" name="Picture Placeholder 5" descr="Picture Placeholder 5"/>
          <p:cNvPicPr>
            <a:picLocks noGrp="1" noChangeAspect="1"/>
          </p:cNvPicPr>
          <p:nvPr>
            <p:ph type="pic" idx="22"/>
          </p:nvPr>
        </p:nvPicPr>
        <p:blipFill>
          <a:blip r:embed="rId4"/>
          <a:srcRect/>
          <a:stretch>
            <a:fillRect/>
          </a:stretch>
        </p:blipFill>
        <p:spPr>
          <a:prstGeom prst="rect">
            <a:avLst/>
          </a:prstGeom>
          <a:effectLst>
            <a:outerShdw blurRad="419100" dist="234645" dir="8065635" rotWithShape="0">
              <a:srgbClr val="0D0A16">
                <a:alpha val="30064"/>
              </a:srgbClr>
            </a:outerShdw>
          </a:effectLst>
        </p:spPr>
      </p:pic>
      <p:sp>
        <p:nvSpPr>
          <p:cNvPr id="758" name="Rectangle 6"/>
          <p:cNvSpPr txBox="1"/>
          <p:nvPr/>
        </p:nvSpPr>
        <p:spPr>
          <a:xfrm>
            <a:off x="9064236" y="1609973"/>
            <a:ext cx="5912642" cy="18237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spAutoFit/>
          </a:bodyPr>
          <a:lstStyle/>
          <a:p>
            <a:pPr defTabSz="1828800">
              <a:lnSpc>
                <a:spcPct val="90000"/>
              </a:lnSpc>
              <a:defRPr sz="5600" cap="all" spc="600">
                <a:solidFill>
                  <a:srgbClr val="122167"/>
                </a:solidFill>
                <a:latin typeface="Montserrat Light"/>
                <a:ea typeface="Montserrat Light"/>
                <a:cs typeface="Montserrat Light"/>
                <a:sym typeface="Montserrat Light"/>
              </a:defRPr>
            </a:pPr>
            <a:r>
              <a:t>Life Before</a:t>
            </a:r>
          </a:p>
          <a:p>
            <a:pPr defTabSz="1828800">
              <a:lnSpc>
                <a:spcPct val="90000"/>
              </a:lnSpc>
              <a:defRPr sz="5600" cap="all" spc="600">
                <a:solidFill>
                  <a:srgbClr val="122167"/>
                </a:solidFill>
                <a:latin typeface="Montserrat Light"/>
                <a:ea typeface="Montserrat Light"/>
                <a:cs typeface="Montserrat Light"/>
                <a:sym typeface="Montserrat Light"/>
              </a:defRPr>
            </a:pPr>
            <a:r>
              <a:t>USANA</a:t>
            </a:r>
          </a:p>
        </p:txBody>
      </p:sp>
      <p:sp>
        <p:nvSpPr>
          <p:cNvPr id="759" name="Rectangle 7"/>
          <p:cNvSpPr txBox="1"/>
          <p:nvPr/>
        </p:nvSpPr>
        <p:spPr>
          <a:xfrm>
            <a:off x="9354911" y="3568718"/>
            <a:ext cx="5621967" cy="73367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spAutoFit/>
          </a:bodyPr>
          <a:lstStyle>
            <a:lvl1pPr algn="l" defTabSz="1828800">
              <a:lnSpc>
                <a:spcPct val="110000"/>
              </a:lnSpc>
              <a:defRPr sz="3500">
                <a:solidFill>
                  <a:srgbClr val="122167"/>
                </a:solidFill>
                <a:latin typeface="Montserrat Regular"/>
                <a:ea typeface="Montserrat Regular"/>
                <a:cs typeface="Montserrat Regular"/>
                <a:sym typeface="Montserrat Regular"/>
              </a:defRPr>
            </a:lvl1pPr>
          </a:lstStyle>
          <a:p>
            <a:r>
              <a:t>Paint a picture of what your life was like before starting with USANA.  What sort of challenges were you facing? Were there goals that seemed out of reach? People want to know where you started so they can appreciate how much you’ve grown!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22167"/>
        </a:solidFill>
        <a:effectLst/>
      </p:bgPr>
    </p:bg>
    <p:spTree>
      <p:nvGrpSpPr>
        <p:cNvPr id="1" name=""/>
        <p:cNvGrpSpPr/>
        <p:nvPr/>
      </p:nvGrpSpPr>
      <p:grpSpPr>
        <a:xfrm>
          <a:off x="0" y="0"/>
          <a:ext cx="0" cy="0"/>
          <a:chOff x="0" y="0"/>
          <a:chExt cx="0" cy="0"/>
        </a:xfrm>
      </p:grpSpPr>
      <p:sp>
        <p:nvSpPr>
          <p:cNvPr id="763" name="Rectangle 3"/>
          <p:cNvSpPr/>
          <p:nvPr/>
        </p:nvSpPr>
        <p:spPr>
          <a:xfrm>
            <a:off x="0" y="4614204"/>
            <a:ext cx="24384000" cy="4487592"/>
          </a:xfrm>
          <a:prstGeom prst="rect">
            <a:avLst/>
          </a:prstGeom>
          <a:solidFill>
            <a:srgbClr val="1C33BD"/>
          </a:solidFill>
          <a:ln w="12700">
            <a:miter lim="400000"/>
          </a:ln>
        </p:spPr>
        <p:txBody>
          <a:bodyPr tIns="91439" bIns="91439" anchor="ctr"/>
          <a:lstStyle/>
          <a:p>
            <a:pPr defTabSz="1828800">
              <a:defRPr sz="3600">
                <a:latin typeface="Calibri"/>
                <a:ea typeface="Calibri"/>
                <a:cs typeface="Calibri"/>
                <a:sym typeface="Calibri"/>
              </a:defRPr>
            </a:pPr>
            <a:endParaRPr/>
          </a:p>
        </p:txBody>
      </p:sp>
      <p:pic>
        <p:nvPicPr>
          <p:cNvPr id="764" name="Picture Placeholder 1" descr="Picture Placeholder 1"/>
          <p:cNvPicPr>
            <a:picLocks noGrp="1" noChangeAspect="1"/>
          </p:cNvPicPr>
          <p:nvPr>
            <p:ph type="pic" idx="21"/>
          </p:nvPr>
        </p:nvPicPr>
        <p:blipFill>
          <a:blip r:embed="rId2"/>
          <a:srcRect/>
          <a:stretch>
            <a:fillRect/>
          </a:stretch>
        </p:blipFill>
        <p:spPr>
          <a:xfrm>
            <a:off x="3471068" y="2424509"/>
            <a:ext cx="17441840" cy="8105053"/>
          </a:xfrm>
          <a:prstGeom prst="rect">
            <a:avLst/>
          </a:prstGeom>
          <a:effectLst>
            <a:outerShdw blurRad="419100" dist="234645" dir="8065635" rotWithShape="0">
              <a:srgbClr val="0D0A16">
                <a:alpha val="30064"/>
              </a:srgbClr>
            </a:outerShdw>
          </a:effectLst>
        </p:spPr>
      </p:pic>
      <p:sp>
        <p:nvSpPr>
          <p:cNvPr id="765" name="Rectangle 9"/>
          <p:cNvSpPr txBox="1"/>
          <p:nvPr/>
        </p:nvSpPr>
        <p:spPr>
          <a:xfrm>
            <a:off x="6609470" y="646546"/>
            <a:ext cx="11165060" cy="17322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spAutoFit/>
          </a:bodyPr>
          <a:lstStyle>
            <a:lvl1pPr defTabSz="1828800">
              <a:defRPr sz="10000" i="1">
                <a:solidFill>
                  <a:srgbClr val="FFFFFF">
                    <a:alpha val="85000"/>
                  </a:srgbClr>
                </a:solidFill>
                <a:latin typeface="Montserrat ExtraBold"/>
                <a:ea typeface="Montserrat ExtraBold"/>
                <a:cs typeface="Montserrat ExtraBold"/>
                <a:sym typeface="Montserrat ExtraBold"/>
              </a:defRPr>
            </a:lvl1pPr>
          </a:lstStyle>
          <a:p>
            <a:r>
              <a:t>Today</a:t>
            </a:r>
          </a:p>
        </p:txBody>
      </p:sp>
      <p:sp>
        <p:nvSpPr>
          <p:cNvPr id="766" name="Rectangle 10"/>
          <p:cNvSpPr txBox="1"/>
          <p:nvPr/>
        </p:nvSpPr>
        <p:spPr>
          <a:xfrm>
            <a:off x="5018216" y="10956173"/>
            <a:ext cx="14347568" cy="16052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spAutoFit/>
          </a:bodyPr>
          <a:lstStyle>
            <a:lvl1pPr algn="l" defTabSz="1828800">
              <a:lnSpc>
                <a:spcPct val="110000"/>
              </a:lnSpc>
              <a:defRPr sz="2900">
                <a:solidFill>
                  <a:srgbClr val="FFFFFF">
                    <a:alpha val="85000"/>
                  </a:srgbClr>
                </a:solidFill>
                <a:latin typeface="Montserrat Regular"/>
                <a:ea typeface="Montserrat Regular"/>
                <a:cs typeface="Montserrat Regular"/>
                <a:sym typeface="Montserrat Regular"/>
              </a:defRPr>
            </a:lvl1pPr>
          </a:lstStyle>
          <a:p>
            <a:r>
              <a:t>You've come a long way since you joined USANA. Time to take stock and do a little humble-bragging. Feel free to add as many pictures here as you want to tell your success story!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arrying a young child on her back&#10;&#10;Description automatically generated with medium confidence">
            <a:extLst>
              <a:ext uri="{FF2B5EF4-FFF2-40B4-BE49-F238E27FC236}">
                <a16:creationId xmlns:a16="http://schemas.microsoft.com/office/drawing/2014/main" id="{90BA7578-B5CA-EC54-9241-7404CAE394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child eating&#10;&#10;Description automatically generated with low confidence">
            <a:extLst>
              <a:ext uri="{FF2B5EF4-FFF2-40B4-BE49-F238E27FC236}">
                <a16:creationId xmlns:a16="http://schemas.microsoft.com/office/drawing/2014/main" id="{2A9B2BE8-395D-8D3D-F5C0-058CFF11A69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coat&#10;&#10;Description automatically generated with low confidence">
            <a:extLst>
              <a:ext uri="{FF2B5EF4-FFF2-40B4-BE49-F238E27FC236}">
                <a16:creationId xmlns:a16="http://schemas.microsoft.com/office/drawing/2014/main" id="{D8B8D249-E744-D3B7-9E73-813FF78648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human face, clothing, person&#10;&#10;Description automatically generated">
            <a:extLst>
              <a:ext uri="{FF2B5EF4-FFF2-40B4-BE49-F238E27FC236}">
                <a16:creationId xmlns:a16="http://schemas.microsoft.com/office/drawing/2014/main" id="{1ACBC8B4-44BD-41F8-B877-157403FD8F8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FB58BE11-8D8A-8E3F-046A-441A739DD05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10;&#10;Description automatically generated">
            <a:extLst>
              <a:ext uri="{FF2B5EF4-FFF2-40B4-BE49-F238E27FC236}">
                <a16:creationId xmlns:a16="http://schemas.microsoft.com/office/drawing/2014/main" id="{7FE3C454-4D1D-8E3F-B06A-9CF294A9E17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Montserrat SemiBold"/>
        <a:ea typeface="Montserrat SemiBold"/>
        <a:cs typeface="Montserrat SemiBold"/>
      </a:majorFont>
      <a:minorFont>
        <a:latin typeface="Montserrat SemiBold"/>
        <a:ea typeface="Montserrat SemiBold"/>
        <a:cs typeface="Montserrat SemiBold"/>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ontserrat Medium"/>
            <a:ea typeface="Montserrat Medium"/>
            <a:cs typeface="Montserrat Medium"/>
            <a:sym typeface="Montserra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Montserrat SemiBold"/>
        <a:ea typeface="Montserrat SemiBold"/>
        <a:cs typeface="Montserrat SemiBold"/>
      </a:majorFont>
      <a:minorFont>
        <a:latin typeface="Montserrat SemiBold"/>
        <a:ea typeface="Montserrat SemiBold"/>
        <a:cs typeface="Montserrat SemiBold"/>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ontserrat Medium"/>
            <a:ea typeface="Montserrat Medium"/>
            <a:cs typeface="Montserrat Medium"/>
            <a:sym typeface="Montserra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ontserrat Bold"/>
            <a:ea typeface="Montserrat Bold"/>
            <a:cs typeface="Montserrat Bold"/>
            <a:sym typeface="Montserrat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840</TotalTime>
  <Words>6821</Words>
  <Application>Microsoft Macintosh PowerPoint</Application>
  <PresentationFormat>Custom</PresentationFormat>
  <Paragraphs>455</Paragraphs>
  <Slides>39</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Montserrat Light</vt:lpstr>
      <vt:lpstr>Calibri</vt:lpstr>
      <vt:lpstr>Montserrat</vt:lpstr>
      <vt:lpstr>Montserrat Bold</vt:lpstr>
      <vt:lpstr>Montserrat Medium</vt:lpstr>
      <vt:lpstr>Montserrat ExtraBold</vt:lpstr>
      <vt:lpstr>Montserrat Regular</vt:lpstr>
      <vt:lpstr>Montserrat SemiBold</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Pascual (Manila)</dc:creator>
  <cp:lastModifiedBy>Jay Chen (Salt Lake City)</cp:lastModifiedBy>
  <cp:revision>42</cp:revision>
  <dcterms:modified xsi:type="dcterms:W3CDTF">2023-05-05T19:23:50Z</dcterms:modified>
</cp:coreProperties>
</file>