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80" r:id="rId2"/>
    <p:sldId id="279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9A11287-E9E5-4BC8-B96B-37A6415555C6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556EBB-CF14-4CDF-99BF-3A68BFBE7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75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13F2-B388-4511-BB0D-986D960FDE54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AFF9-B0A9-43DB-BCAA-862F24FE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2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13F2-B388-4511-BB0D-986D960FDE54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AFF9-B0A9-43DB-BCAA-862F24FE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6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13F2-B388-4511-BB0D-986D960FDE54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AFF9-B0A9-43DB-BCAA-862F24FE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10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1" r="71812" b="1052"/>
            <a:stretch/>
          </p:blipFill>
          <p:spPr>
            <a:xfrm>
              <a:off x="3114675" y="6334408"/>
              <a:ext cx="2981325" cy="52359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" t="2592" r="2562" b="85138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460975"/>
              <a:ext cx="1170904" cy="253135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4BCE-5693-4475-A4D2-9BE9CFBC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3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1" r="71812" b="1052"/>
            <a:stretch/>
          </p:blipFill>
          <p:spPr>
            <a:xfrm>
              <a:off x="3114675" y="6334408"/>
              <a:ext cx="2981325" cy="52359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" t="2592" r="2562" b="85138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460975"/>
              <a:ext cx="1170904" cy="253135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4BCE-5693-4475-A4D2-9BE9CFBC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6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‹#›</a:t>
            </a:fld>
            <a:r>
              <a:rPr lang="en-US" dirty="0" smtClean="0"/>
              <a:t>|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>
            <p:custDataLst>
              <p:tags r:id="rId1"/>
            </p:custDataLst>
          </p:nvPr>
        </p:nvCxnSpPr>
        <p:spPr>
          <a:xfrm>
            <a:off x="3348567" y="990600"/>
            <a:ext cx="2328333" cy="0"/>
          </a:xfrm>
          <a:prstGeom prst="line">
            <a:avLst/>
          </a:prstGeom>
          <a:ln w="12700">
            <a:solidFill>
              <a:srgbClr val="F39C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6513655"/>
            <a:ext cx="1170904" cy="2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28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rgbClr val="004B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>
            <p:custDataLst>
              <p:tags r:id="rId1"/>
            </p:custDataLst>
          </p:nvPr>
        </p:nvCxnSpPr>
        <p:spPr>
          <a:xfrm>
            <a:off x="3402541" y="990600"/>
            <a:ext cx="2328333" cy="0"/>
          </a:xfrm>
          <a:prstGeom prst="line">
            <a:avLst/>
          </a:prstGeom>
          <a:ln w="12700">
            <a:solidFill>
              <a:srgbClr val="F39C1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8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1" r="71812" b="1052"/>
            <a:stretch/>
          </p:blipFill>
          <p:spPr>
            <a:xfrm>
              <a:off x="3114675" y="6334408"/>
              <a:ext cx="2981325" cy="52359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" t="2592" r="2562" b="85138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460975"/>
              <a:ext cx="1170904" cy="253135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4BCE-5693-4475-A4D2-9BE9CFBC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41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541" r="71812" b="1052"/>
            <a:stretch/>
          </p:blipFill>
          <p:spPr>
            <a:xfrm>
              <a:off x="3114675" y="6334408"/>
              <a:ext cx="2981325" cy="52359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2" t="2592" r="2562" b="85138"/>
            <a:stretch/>
          </p:blipFill>
          <p:spPr>
            <a:xfrm>
              <a:off x="0" y="0"/>
              <a:ext cx="9144000" cy="9144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6460975"/>
              <a:ext cx="1170904" cy="253135"/>
            </a:xfrm>
            <a:prstGeom prst="rect">
              <a:avLst/>
            </a:prstGeom>
          </p:spPr>
        </p:pic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4BCE-5693-4475-A4D2-9BE9CFBC4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3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1" r="71812" b="1052"/>
          <a:stretch/>
        </p:blipFill>
        <p:spPr>
          <a:xfrm>
            <a:off x="3114675" y="6334408"/>
            <a:ext cx="2981325" cy="523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592" r="2562" b="85138"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60975"/>
            <a:ext cx="1170904" cy="25313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4BCE-5693-4475-A4D2-9BE9CFBC4E0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479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1" r="71812" b="1052"/>
          <a:stretch/>
        </p:blipFill>
        <p:spPr>
          <a:xfrm>
            <a:off x="3114675" y="6334408"/>
            <a:ext cx="2981325" cy="523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592" r="2562" b="85138"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60975"/>
            <a:ext cx="1170904" cy="25313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4BCE-5693-4475-A4D2-9BE9CFBC4E0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9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13F2-B388-4511-BB0D-986D960FDE54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AFF9-B0A9-43DB-BCAA-862F24FE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50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1" r="71812" b="1052"/>
          <a:stretch/>
        </p:blipFill>
        <p:spPr>
          <a:xfrm>
            <a:off x="3114675" y="6334408"/>
            <a:ext cx="2981325" cy="523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592" r="2562" b="85138"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60975"/>
            <a:ext cx="1170904" cy="25313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4BCE-5693-4475-A4D2-9BE9CFBC4E0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09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1" r="71812" b="1052"/>
          <a:stretch/>
        </p:blipFill>
        <p:spPr>
          <a:xfrm>
            <a:off x="3114675" y="6334408"/>
            <a:ext cx="2981325" cy="523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592" r="2562" b="85138"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60975"/>
            <a:ext cx="1170904" cy="25313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4BCE-5693-4475-A4D2-9BE9CFBC4E0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4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1" r="71812" b="1052"/>
          <a:stretch/>
        </p:blipFill>
        <p:spPr>
          <a:xfrm>
            <a:off x="3114675" y="6334408"/>
            <a:ext cx="2981325" cy="523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592" r="2562" b="85138"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60975"/>
            <a:ext cx="1170904" cy="25313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4BCE-5693-4475-A4D2-9BE9CFBC4E0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5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1" r="71812" b="1052"/>
          <a:stretch/>
        </p:blipFill>
        <p:spPr>
          <a:xfrm>
            <a:off x="3114675" y="6334408"/>
            <a:ext cx="2981325" cy="523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592" r="2562" b="85138"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60975"/>
            <a:ext cx="1170904" cy="25313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4BCE-5693-4475-A4D2-9BE9CFBC4E0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54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1" r="71812" b="1052"/>
          <a:stretch/>
        </p:blipFill>
        <p:spPr>
          <a:xfrm>
            <a:off x="3114675" y="6334408"/>
            <a:ext cx="2981325" cy="523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592" r="2562" b="85138"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60975"/>
            <a:ext cx="1170904" cy="25313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4BCE-5693-4475-A4D2-9BE9CFBC4E0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1" r="71812" b="1052"/>
          <a:stretch/>
        </p:blipFill>
        <p:spPr>
          <a:xfrm>
            <a:off x="3114675" y="6334408"/>
            <a:ext cx="2981325" cy="523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592" r="2562" b="85138"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60975"/>
            <a:ext cx="1170904" cy="25313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4BCE-5693-4475-A4D2-9BE9CFBC4E0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8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41" r="71812" b="1052"/>
          <a:stretch/>
        </p:blipFill>
        <p:spPr>
          <a:xfrm>
            <a:off x="3114675" y="6334408"/>
            <a:ext cx="2981325" cy="5235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t="2592" r="2562" b="85138"/>
          <a:stretch/>
        </p:blipFill>
        <p:spPr>
          <a:xfrm>
            <a:off x="0" y="0"/>
            <a:ext cx="9144000" cy="914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60975"/>
            <a:ext cx="1170904" cy="253135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24BCE-5693-4475-A4D2-9BE9CFBC4E0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rgbClr val="A29681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2459515"/>
          </a:xfrm>
          <a:prstGeom prst="rect">
            <a:avLst/>
          </a:prstGeom>
          <a:solidFill>
            <a:srgbClr val="F1F2F5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2590799"/>
            <a:ext cx="9144000" cy="4267201"/>
          </a:xfrm>
          <a:prstGeom prst="rect">
            <a:avLst/>
          </a:prstGeom>
          <a:solidFill>
            <a:srgbClr val="3B6E8F"/>
          </a:solidFill>
          <a:ln>
            <a:solidFill>
              <a:srgbClr val="A29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146" y="3886200"/>
            <a:ext cx="8299707" cy="121920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600" b="1" cap="sm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491652" y="6400800"/>
            <a:ext cx="548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400" b="1" i="1" baseline="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Berkshire Hathaway and Leucadia National company</a:t>
            </a:r>
            <a:endParaRPr lang="en-US" sz="1400" b="1" i="1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2459515"/>
            <a:ext cx="9144000" cy="152400"/>
          </a:xfrm>
          <a:prstGeom prst="rect">
            <a:avLst/>
          </a:prstGeom>
          <a:solidFill>
            <a:srgbClr val="A29681"/>
          </a:solidFill>
          <a:ln>
            <a:solidFill>
              <a:srgbClr val="A296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735393"/>
            <a:ext cx="2587759" cy="56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31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2800" b="1" cap="small" baseline="0">
                <a:solidFill>
                  <a:srgbClr val="3B6E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8077200" cy="5410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40774" cy="6858000"/>
          </a:xfrm>
          <a:prstGeom prst="rect">
            <a:avLst/>
          </a:prstGeom>
          <a:solidFill>
            <a:srgbClr val="3B6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7500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2839064" y="3429000"/>
            <a:ext cx="6858000" cy="0"/>
          </a:xfrm>
          <a:prstGeom prst="line">
            <a:avLst/>
          </a:prstGeom>
          <a:ln w="50800">
            <a:solidFill>
              <a:srgbClr val="A296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373373"/>
            <a:ext cx="1365507" cy="29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49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13F2-B388-4511-BB0D-986D960FDE54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AFF9-B0A9-43DB-BCAA-862F24FE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13F2-B388-4511-BB0D-986D960FDE54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AFF9-B0A9-43DB-BCAA-862F24FE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13F2-B388-4511-BB0D-986D960FDE54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AFF9-B0A9-43DB-BCAA-862F24FE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13F2-B388-4511-BB0D-986D960FDE54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AFF9-B0A9-43DB-BCAA-862F24FE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13F2-B388-4511-BB0D-986D960FDE54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AFF9-B0A9-43DB-BCAA-862F24FE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91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13F2-B388-4511-BB0D-986D960FDE54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AFF9-B0A9-43DB-BCAA-862F24FE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4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13F2-B388-4511-BB0D-986D960FDE54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AFF9-B0A9-43DB-BCAA-862F24FE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613F2-B388-4511-BB0D-986D960FDE54}" type="datetimeFigureOut">
              <a:rPr lang="en-US" smtClean="0"/>
              <a:t>04/02/2015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3AFF9-B0A9-43DB-BCAA-862F24FE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2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44277" y="3733800"/>
            <a:ext cx="8299707" cy="1447800"/>
          </a:xfrm>
        </p:spPr>
        <p:txBody>
          <a:bodyPr/>
          <a:lstStyle/>
          <a:p>
            <a:pPr eaLnBrk="1" hangingPunct="1"/>
            <a:r>
              <a:rPr lang="en-US" altLang="en-US" b="0" dirty="0" smtClean="0">
                <a:latin typeface="Futura Hv BT" panose="020B0702020204020204" pitchFamily="34" charset="0"/>
                <a:cs typeface="Gotham Bold" pitchFamily="50" charset="0"/>
              </a:rPr>
              <a:t>Market update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5181600"/>
            <a:ext cx="8299707" cy="6477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small" baseline="0">
                <a:solidFill>
                  <a:srgbClr val="3B6E8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sz="2000" b="0" dirty="0" smtClean="0">
                <a:solidFill>
                  <a:schemeClr val="bg1"/>
                </a:solidFill>
                <a:latin typeface="Futura Hv BT" panose="020B0702020204020204" pitchFamily="34" charset="0"/>
                <a:cs typeface="Gotham Book" pitchFamily="50" charset="0"/>
              </a:rPr>
              <a:t>March 23, 2015</a:t>
            </a:r>
            <a:endParaRPr lang="en-US" sz="2000" b="0" dirty="0">
              <a:solidFill>
                <a:schemeClr val="bg1"/>
              </a:solidFill>
              <a:latin typeface="Futura Hv BT" panose="020B0702020204020204" pitchFamily="34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10</a:t>
            </a:fld>
            <a:r>
              <a:rPr lang="en-US" smtClean="0"/>
              <a:t>|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Investment Sales</a:t>
            </a:r>
            <a:endParaRPr lang="en-US" cap="smal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57942" b="19028"/>
          <a:stretch/>
        </p:blipFill>
        <p:spPr>
          <a:xfrm>
            <a:off x="134470" y="1371600"/>
            <a:ext cx="3732679" cy="471487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67200" y="2095500"/>
            <a:ext cx="4514851" cy="2819400"/>
            <a:chOff x="4267200" y="1981200"/>
            <a:chExt cx="4514851" cy="2819400"/>
          </a:xfrm>
        </p:grpSpPr>
        <p:sp>
          <p:nvSpPr>
            <p:cNvPr id="11" name="Oval 10"/>
            <p:cNvSpPr/>
            <p:nvPr/>
          </p:nvSpPr>
          <p:spPr>
            <a:xfrm>
              <a:off x="4267200" y="1981200"/>
              <a:ext cx="1295400" cy="1295400"/>
            </a:xfrm>
            <a:prstGeom prst="ellipse">
              <a:avLst/>
            </a:prstGeom>
            <a:solidFill>
              <a:srgbClr val="004B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267200" y="3505200"/>
              <a:ext cx="1295400" cy="1295400"/>
            </a:xfrm>
            <a:prstGeom prst="ellipse">
              <a:avLst/>
            </a:prstGeom>
            <a:solidFill>
              <a:srgbClr val="004B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791200" y="1981200"/>
              <a:ext cx="1295400" cy="1295400"/>
            </a:xfrm>
            <a:prstGeom prst="ellipse">
              <a:avLst/>
            </a:prstGeom>
            <a:solidFill>
              <a:srgbClr val="004B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791200" y="3505200"/>
              <a:ext cx="1295400" cy="1295400"/>
            </a:xfrm>
            <a:prstGeom prst="ellipse">
              <a:avLst/>
            </a:prstGeom>
            <a:solidFill>
              <a:srgbClr val="004B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61" t="25555" r="5998" b="26805"/>
            <a:stretch/>
          </p:blipFill>
          <p:spPr>
            <a:xfrm>
              <a:off x="4419600" y="2514600"/>
              <a:ext cx="4362451" cy="19085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352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2" t="8582" r="19450" b="8209"/>
          <a:stretch/>
        </p:blipFill>
        <p:spPr>
          <a:xfrm>
            <a:off x="2362199" y="1066800"/>
            <a:ext cx="4794621" cy="506730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324BCE-5693-4475-A4D2-9BE9CFBC4E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Sales </a:t>
            </a:r>
            <a:r>
              <a:rPr lang="en-US" b="0" dirty="0"/>
              <a:t>– Market Recovery</a:t>
            </a: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2" t="12353" r="9315" b="9476"/>
          <a:stretch/>
        </p:blipFill>
        <p:spPr>
          <a:xfrm>
            <a:off x="1371600" y="1219198"/>
            <a:ext cx="6496745" cy="46767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324BCE-5693-4475-A4D2-9BE9CFBC4E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5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9280" y="1397200"/>
            <a:ext cx="79390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74625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one of the best Historical Markets Ever – We need to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Seize The Opportunity</a:t>
            </a:r>
          </a:p>
          <a:p>
            <a:pPr marL="285750" indent="-174625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the Outside to Clients  –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Everyone Looks the Same</a:t>
            </a:r>
          </a:p>
          <a:p>
            <a:pPr marL="285750" indent="-174625">
              <a:spcBef>
                <a:spcPts val="1200"/>
              </a:spcBef>
              <a:buFont typeface="Arial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Getting Better and Bigger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4625">
              <a:spcBef>
                <a:spcPts val="1200"/>
              </a:spcBef>
              <a:buFont typeface="Arial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Margin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Victory and Defeat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 very Small.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it’s </a:t>
            </a:r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324BCE-5693-4475-A4D2-9BE9CFBC4E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1" t="1672" r="14993" b="2210"/>
          <a:stretch/>
        </p:blipFill>
        <p:spPr>
          <a:xfrm>
            <a:off x="987856" y="1774056"/>
            <a:ext cx="3439038" cy="3966502"/>
          </a:xfrm>
          <a:prstGeom prst="rect">
            <a:avLst/>
          </a:prstGeom>
        </p:spPr>
      </p:pic>
      <p:pic>
        <p:nvPicPr>
          <p:cNvPr id="4" name="Picture 3"/>
          <p:cNvPicPr>
            <a:picLocks/>
          </p:cNvPicPr>
          <p:nvPr/>
        </p:nvPicPr>
        <p:blipFill rotWithShape="1">
          <a:blip r:embed="rId3"/>
          <a:srcRect l="26922" t="11005" r="31411"/>
          <a:stretch/>
        </p:blipFill>
        <p:spPr>
          <a:xfrm>
            <a:off x="4798497" y="1774056"/>
            <a:ext cx="3438771" cy="396479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601301" y="1497183"/>
            <a:ext cx="0" cy="463366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324BCE-5693-4475-A4D2-9BE9CFBC4E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9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472257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dirty="0" smtClean="0">
                <a:latin typeface="Arial" panose="020B0604020202020204" pitchFamily="34" charset="0"/>
                <a:cs typeface="Arial" panose="020B0604020202020204" pitchFamily="34" charset="0"/>
              </a:rPr>
              <a:t>A Golden</a:t>
            </a: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lang="en-US" sz="5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324BCE-5693-4475-A4D2-9BE9CFBC4E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71" y="1277237"/>
            <a:ext cx="6638729" cy="49790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B2A574-3B28-F346-AB94-144EB4299B39}" type="slidenum">
              <a:rPr lang="en-US" smtClean="0"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b="0" dirty="0"/>
              <a:t>Investment</a:t>
            </a:r>
            <a:r>
              <a:rPr lang="en-US" dirty="0"/>
              <a:t> </a:t>
            </a:r>
            <a:r>
              <a:rPr lang="en-US" dirty="0" smtClean="0"/>
              <a:t>Sales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26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4" y="993305"/>
            <a:ext cx="7142742" cy="53570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34514" y="3244334"/>
            <a:ext cx="107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$9 </a:t>
            </a:r>
            <a:r>
              <a:rPr lang="en-US" b="1" dirty="0" smtClean="0"/>
              <a:t>Billion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B2A574-3B28-F346-AB94-144EB4299B39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Mortgage</a:t>
            </a:r>
            <a:r>
              <a:rPr lang="en-US" dirty="0"/>
              <a:t> Banking </a:t>
            </a:r>
          </a:p>
        </p:txBody>
      </p:sp>
    </p:spTree>
    <p:extLst>
      <p:ext uri="{BB962C8B-B14F-4D97-AF65-F5344CB8AC3E}">
        <p14:creationId xmlns:p14="http://schemas.microsoft.com/office/powerpoint/2010/main" val="81688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86" y="979319"/>
            <a:ext cx="7213582" cy="54101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B2A574-3B28-F346-AB94-144EB4299B39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What are </a:t>
            </a:r>
            <a:r>
              <a:rPr lang="en-US" dirty="0"/>
              <a:t>We Waiting For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9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05" y="932280"/>
            <a:ext cx="7213584" cy="541018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B2A574-3B28-F346-AB94-144EB4299B39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Has the </a:t>
            </a:r>
            <a:r>
              <a:rPr lang="en-US" b="0" dirty="0" smtClean="0"/>
              <a:t>World </a:t>
            </a:r>
            <a:r>
              <a:rPr lang="en-US" dirty="0" smtClean="0"/>
              <a:t>Really Changed?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6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585884"/>
          </a:xfrm>
        </p:spPr>
        <p:txBody>
          <a:bodyPr/>
          <a:lstStyle/>
          <a:p>
            <a:r>
              <a:rPr lang="en-US" cap="small" dirty="0" smtClean="0"/>
              <a:t>Warren Buffett</a:t>
            </a:r>
            <a:endParaRPr lang="en-US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5675120" y="1524000"/>
            <a:ext cx="266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“Be greedy when others are fearful, and be fearful when others are greedy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r>
              <a:rPr lang="en-US" dirty="0"/>
              <a:t>"When we own portions of outstanding businesses with outstanding managements, our favorite holding period is forever</a:t>
            </a:r>
            <a:r>
              <a:rPr lang="en-US" dirty="0" smtClean="0"/>
              <a:t>."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"Rule No. 1: never lose money; rule No. 2: don't forget rule No. 1."</a:t>
            </a:r>
          </a:p>
        </p:txBody>
      </p:sp>
      <p:pic>
        <p:nvPicPr>
          <p:cNvPr id="1026" name="Picture 2" descr="http://archive.fortune.com/assets/i2.cdn.turner.com/money/2010/06/15/news/newsmakers/Warren_Buffett_Pledge_Letter.fortune/warren_buffett.to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21" y="1828800"/>
            <a:ext cx="4524375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09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9280" y="1397200"/>
            <a:ext cx="71718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74625">
              <a:buFont typeface="Arial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Historically low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 rates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4625">
              <a:buFont typeface="Arial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Historically low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interest rates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4625">
              <a:buFont typeface="Arial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Unprecedented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surge of capital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driving demand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4625">
              <a:buFont typeface="Arial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rental stock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4625">
              <a:buFont typeface="Arial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– how many $2 Renters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4625">
              <a:buFont typeface="Arial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markets are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vogue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– with little difference in caps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4625">
              <a:buFont typeface="Arial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statement –” the market is different” 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fools gold</a:t>
            </a:r>
            <a:b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174625">
              <a:buFont typeface="Arial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Better to sell a year early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than a day late.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B2A574-3B28-F346-AB94-144EB4299B39}" type="slidenum">
              <a:rPr lang="en-US" smtClean="0"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Sell </a:t>
            </a:r>
            <a:r>
              <a:rPr lang="en-US" b="0" dirty="0"/>
              <a:t>Now</a:t>
            </a:r>
            <a:r>
              <a:rPr lang="en-US" b="0" dirty="0" smtClean="0"/>
              <a:t>?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400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5" y="1364152"/>
            <a:ext cx="6846819" cy="51351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B2A574-3B28-F346-AB94-144EB4299B39}" type="slidenum">
              <a:rPr lang="en-US" smtClean="0"/>
              <a:t>21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</a:t>
            </a:r>
            <a:r>
              <a:rPr lang="en-US" dirty="0"/>
              <a:t> Powerful </a:t>
            </a:r>
            <a:r>
              <a:rPr lang="en-US" dirty="0" smtClean="0"/>
              <a:t>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67" y="1449716"/>
            <a:ext cx="6492383" cy="48692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B2A574-3B28-F346-AB94-144EB4299B39}" type="slidenum">
              <a:rPr lang="en-US" smtClean="0"/>
              <a:t>22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Where do We </a:t>
            </a:r>
            <a:r>
              <a:rPr lang="en-US" dirty="0"/>
              <a:t>Create Maximum Value 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7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8" y="736352"/>
            <a:ext cx="7911263" cy="505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7" y="732680"/>
            <a:ext cx="7917007" cy="505851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1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7" y="717073"/>
            <a:ext cx="7953614" cy="5074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2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7" y="717073"/>
            <a:ext cx="7953614" cy="50741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7" y="717074"/>
            <a:ext cx="7953614" cy="50819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2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7" y="717074"/>
            <a:ext cx="7953614" cy="507412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77" y="717075"/>
            <a:ext cx="7965812" cy="527816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5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dirty="0" smtClean="0"/>
              <a:t>World Class Ownership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962400"/>
            <a:ext cx="80772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Berkshire Hathaway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&gt; $350B – Market Cap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Fourth-Most-Valuable Company in the World (Apple/Exxon/Microsoft)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 Share Value has increased 6,952 fold since 1964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Trading at &gt;$220,000 Per Share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0772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Leucadia National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$8.5B – Market Cap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TTM Revenue $12.56B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TTM EBITDA $1.45B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in a variety of other businesses, including investment banking &amp; capital markets, beef processing, oil and gas exploration &amp; production, telecommunication, automobile dealerships, gold &amp; silver mining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324BCE-5693-4475-A4D2-9BE9CFBC4E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wang\Desktop\CMA020615_Page_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85" b="1148"/>
          <a:stretch/>
        </p:blipFill>
        <p:spPr bwMode="auto">
          <a:xfrm>
            <a:off x="2274704" y="4419600"/>
            <a:ext cx="6118589" cy="192024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jwang\Desktop\CMA020615_Page_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0" b="-482"/>
          <a:stretch/>
        </p:blipFill>
        <p:spPr bwMode="auto">
          <a:xfrm>
            <a:off x="381000" y="548640"/>
            <a:ext cx="5791200" cy="402336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86400" y="5379720"/>
            <a:ext cx="2743200" cy="15240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ne Callout 1 1"/>
          <p:cNvSpPr/>
          <p:nvPr/>
        </p:nvSpPr>
        <p:spPr>
          <a:xfrm>
            <a:off x="5040494" y="1533435"/>
            <a:ext cx="3886200" cy="1524000"/>
          </a:xfrm>
          <a:prstGeom prst="borderCallout1">
            <a:avLst>
              <a:gd name="adj1" fmla="val 100769"/>
              <a:gd name="adj2" fmla="val 50245"/>
              <a:gd name="adj3" fmla="val 132596"/>
              <a:gd name="adj4" fmla="val 19265"/>
            </a:avLst>
          </a:prstGeom>
          <a:solidFill>
            <a:srgbClr val="D0D8E8">
              <a:alpha val="80000"/>
            </a:srgbClr>
          </a:solidFill>
          <a:ln>
            <a:solidFill>
              <a:srgbClr val="004B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40494" y="1695270"/>
            <a:ext cx="3897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4B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Berkadia closed the gap.</a:t>
            </a:r>
            <a:endParaRPr lang="en-US" sz="3600" b="1" dirty="0">
              <a:solidFill>
                <a:srgbClr val="004B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324BCE-5693-4475-A4D2-9BE9CFBC4E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5</a:t>
            </a:fld>
            <a:r>
              <a:rPr lang="en-US" dirty="0" smtClean="0"/>
              <a:t>|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381000"/>
            <a:ext cx="7886700" cy="461665"/>
          </a:xfrm>
        </p:spPr>
        <p:txBody>
          <a:bodyPr/>
          <a:lstStyle/>
          <a:p>
            <a:r>
              <a:rPr lang="en-US" cap="small" dirty="0" smtClean="0"/>
              <a:t>About Us</a:t>
            </a:r>
            <a:endParaRPr lang="en-US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600200"/>
            <a:ext cx="3429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4B60"/>
                </a:solidFill>
              </a:rPr>
              <a:t>Our History </a:t>
            </a:r>
            <a:endParaRPr lang="en-US" sz="1600" b="1" dirty="0">
              <a:solidFill>
                <a:srgbClr val="004B60"/>
              </a:solidFill>
            </a:endParaRPr>
          </a:p>
          <a:p>
            <a:pPr>
              <a:spcBef>
                <a:spcPts val="1200"/>
              </a:spcBef>
              <a:tabLst>
                <a:tab pos="514350" algn="l"/>
              </a:tabLst>
            </a:pPr>
            <a:r>
              <a:rPr lang="en-US" sz="1400" dirty="0" smtClean="0">
                <a:solidFill>
                  <a:srgbClr val="474747"/>
                </a:solidFill>
              </a:rPr>
              <a:t>Began in</a:t>
            </a:r>
            <a:r>
              <a:rPr lang="en-US" sz="1400" b="1" dirty="0" smtClean="0">
                <a:solidFill>
                  <a:srgbClr val="474747"/>
                </a:solidFill>
              </a:rPr>
              <a:t> </a:t>
            </a:r>
            <a:r>
              <a:rPr lang="en-US" sz="1400" dirty="0">
                <a:solidFill>
                  <a:srgbClr val="474747"/>
                </a:solidFill>
              </a:rPr>
              <a:t>1994 when GMAC Commercial Mortgage (</a:t>
            </a:r>
            <a:r>
              <a:rPr lang="en-US" sz="1400" dirty="0" smtClean="0">
                <a:solidFill>
                  <a:srgbClr val="474747"/>
                </a:solidFill>
              </a:rPr>
              <a:t>GMACCM)</a:t>
            </a:r>
          </a:p>
          <a:p>
            <a:pPr>
              <a:spcBef>
                <a:spcPts val="1200"/>
              </a:spcBef>
              <a:tabLst>
                <a:tab pos="514350" algn="l"/>
              </a:tabLst>
            </a:pPr>
            <a:r>
              <a:rPr lang="en-US" sz="1400" dirty="0" smtClean="0">
                <a:solidFill>
                  <a:srgbClr val="474747"/>
                </a:solidFill>
              </a:rPr>
              <a:t>Became </a:t>
            </a:r>
            <a:r>
              <a:rPr lang="en-US" sz="1400" dirty="0">
                <a:solidFill>
                  <a:srgbClr val="474747"/>
                </a:solidFill>
              </a:rPr>
              <a:t>one of the largest commercial real </a:t>
            </a:r>
            <a:r>
              <a:rPr lang="en-US" sz="1400" dirty="0" smtClean="0">
                <a:solidFill>
                  <a:srgbClr val="474747"/>
                </a:solidFill>
              </a:rPr>
              <a:t>estate </a:t>
            </a:r>
            <a:r>
              <a:rPr lang="en-US" sz="1400" dirty="0">
                <a:solidFill>
                  <a:srgbClr val="474747"/>
                </a:solidFill>
              </a:rPr>
              <a:t>finance companies in the industry, with operations </a:t>
            </a:r>
            <a:r>
              <a:rPr lang="en-US" sz="1400" dirty="0" smtClean="0">
                <a:solidFill>
                  <a:srgbClr val="474747"/>
                </a:solidFill>
              </a:rPr>
              <a:t>around </a:t>
            </a:r>
            <a:r>
              <a:rPr lang="en-US" sz="1400" dirty="0">
                <a:solidFill>
                  <a:srgbClr val="474747"/>
                </a:solidFill>
              </a:rPr>
              <a:t>the </a:t>
            </a:r>
            <a:r>
              <a:rPr lang="en-US" sz="1400" dirty="0" smtClean="0">
                <a:solidFill>
                  <a:srgbClr val="474747"/>
                </a:solidFill>
              </a:rPr>
              <a:t>globe</a:t>
            </a:r>
          </a:p>
          <a:p>
            <a:pPr>
              <a:spcBef>
                <a:spcPts val="1200"/>
              </a:spcBef>
              <a:tabLst>
                <a:tab pos="514350" algn="l"/>
              </a:tabLst>
            </a:pPr>
            <a:r>
              <a:rPr lang="en-US" sz="1400" dirty="0">
                <a:solidFill>
                  <a:srgbClr val="474747"/>
                </a:solidFill>
              </a:rPr>
              <a:t>In March 2006, an investor group comprising Kohlberg, Kravis Roberts &amp; Co. (KKR), Five Mile Capital Partners, LLC and Goldman Sachs Capital Partners </a:t>
            </a:r>
            <a:r>
              <a:rPr lang="en-US" sz="1400" dirty="0" smtClean="0">
                <a:solidFill>
                  <a:srgbClr val="474747"/>
                </a:solidFill>
              </a:rPr>
              <a:t>took a majority interest in GMAC Commercial Holding Corp. </a:t>
            </a:r>
          </a:p>
          <a:p>
            <a:pPr>
              <a:spcBef>
                <a:spcPts val="1200"/>
              </a:spcBef>
              <a:tabLst>
                <a:tab pos="514350" algn="l"/>
              </a:tabLst>
            </a:pPr>
            <a:r>
              <a:rPr lang="en-US" sz="1400" dirty="0" smtClean="0">
                <a:solidFill>
                  <a:srgbClr val="474747"/>
                </a:solidFill>
              </a:rPr>
              <a:t>The company then changed its name </a:t>
            </a:r>
            <a:r>
              <a:rPr lang="en-US" sz="1400" dirty="0">
                <a:solidFill>
                  <a:srgbClr val="474747"/>
                </a:solidFill>
              </a:rPr>
              <a:t>to Capmark Financial Group Inc. (Capmark</a:t>
            </a:r>
            <a:r>
              <a:rPr lang="en-US" sz="1400" dirty="0" smtClean="0">
                <a:solidFill>
                  <a:srgbClr val="474747"/>
                </a:solidFill>
              </a:rPr>
              <a:t>).</a:t>
            </a:r>
          </a:p>
          <a:p>
            <a:pPr>
              <a:spcBef>
                <a:spcPts val="1200"/>
              </a:spcBef>
              <a:tabLst>
                <a:tab pos="514350" algn="l"/>
              </a:tabLst>
            </a:pPr>
            <a:r>
              <a:rPr lang="en-US" sz="1400" dirty="0">
                <a:solidFill>
                  <a:srgbClr val="474747"/>
                </a:solidFill>
              </a:rPr>
              <a:t>In December 2009, Berkshire Hathaway and Leucadia </a:t>
            </a:r>
            <a:r>
              <a:rPr lang="en-US" sz="1400" dirty="0" smtClean="0">
                <a:solidFill>
                  <a:srgbClr val="474747"/>
                </a:solidFill>
              </a:rPr>
              <a:t>National </a:t>
            </a:r>
            <a:r>
              <a:rPr lang="en-US" sz="1400" dirty="0">
                <a:solidFill>
                  <a:srgbClr val="474747"/>
                </a:solidFill>
              </a:rPr>
              <a:t>Corporation (LUK) acquired </a:t>
            </a:r>
            <a:r>
              <a:rPr lang="en-US" sz="1400" dirty="0" err="1">
                <a:solidFill>
                  <a:srgbClr val="474747"/>
                </a:solidFill>
              </a:rPr>
              <a:t>Capmark’s</a:t>
            </a:r>
            <a:r>
              <a:rPr lang="en-US" sz="1400" dirty="0">
                <a:solidFill>
                  <a:srgbClr val="474747"/>
                </a:solidFill>
              </a:rPr>
              <a:t> </a:t>
            </a:r>
            <a:r>
              <a:rPr lang="en-US" sz="1400" dirty="0" smtClean="0">
                <a:solidFill>
                  <a:srgbClr val="474747"/>
                </a:solidFill>
              </a:rPr>
              <a:t> North </a:t>
            </a:r>
            <a:r>
              <a:rPr lang="en-US" sz="1400" dirty="0">
                <a:solidFill>
                  <a:srgbClr val="474747"/>
                </a:solidFill>
              </a:rPr>
              <a:t>American loan origination and servicing business, forming Berkadia</a:t>
            </a:r>
            <a:r>
              <a:rPr lang="en-US" sz="1400" dirty="0" smtClean="0">
                <a:solidFill>
                  <a:srgbClr val="474747"/>
                </a:solidFill>
              </a:rPr>
              <a:t>.</a:t>
            </a:r>
            <a:endParaRPr lang="en-US" sz="1400" dirty="0">
              <a:solidFill>
                <a:srgbClr val="474747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1600199"/>
            <a:ext cx="3429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4B60"/>
                </a:solidFill>
              </a:rPr>
              <a:t>Our Ownership</a:t>
            </a:r>
            <a:endParaRPr lang="en-US" sz="1600" b="1" dirty="0">
              <a:solidFill>
                <a:srgbClr val="004B60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b="1" dirty="0" smtClean="0">
                <a:solidFill>
                  <a:srgbClr val="474747"/>
                </a:solidFill>
              </a:rPr>
              <a:t>Berkshire </a:t>
            </a:r>
            <a:r>
              <a:rPr lang="en-US" sz="1400" b="1" dirty="0">
                <a:solidFill>
                  <a:srgbClr val="474747"/>
                </a:solidFill>
              </a:rPr>
              <a:t>Hathaway Inc. </a:t>
            </a:r>
            <a:endParaRPr lang="en-US" sz="1400" b="1" dirty="0" smtClean="0">
              <a:solidFill>
                <a:srgbClr val="474747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rgbClr val="474747"/>
                </a:solidFill>
              </a:rPr>
              <a:t>(</a:t>
            </a:r>
            <a:r>
              <a:rPr lang="en-US" sz="1400" dirty="0">
                <a:solidFill>
                  <a:srgbClr val="474747"/>
                </a:solidFill>
              </a:rPr>
              <a:t>NYSE: BRK.A and BRK.B) is a holding company owning subsidiaries engaged in a number of diverse business activities including property and casualty insurance and reinsurance, utilities and energy, retailing and services. </a:t>
            </a:r>
          </a:p>
          <a:p>
            <a:endParaRPr lang="en-US" sz="1400" dirty="0" smtClean="0">
              <a:solidFill>
                <a:srgbClr val="474747"/>
              </a:solidFill>
            </a:endParaRPr>
          </a:p>
          <a:p>
            <a:r>
              <a:rPr lang="en-US" sz="1400" b="1" dirty="0" smtClean="0">
                <a:solidFill>
                  <a:srgbClr val="474747"/>
                </a:solidFill>
              </a:rPr>
              <a:t>Leucadia </a:t>
            </a:r>
            <a:r>
              <a:rPr lang="en-US" sz="1400" b="1" dirty="0">
                <a:solidFill>
                  <a:srgbClr val="474747"/>
                </a:solidFill>
              </a:rPr>
              <a:t>National Corporation </a:t>
            </a:r>
            <a:endParaRPr lang="en-US" sz="1400" b="1" dirty="0" smtClean="0">
              <a:solidFill>
                <a:srgbClr val="474747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400" dirty="0" smtClean="0">
                <a:solidFill>
                  <a:srgbClr val="474747"/>
                </a:solidFill>
              </a:rPr>
              <a:t>(</a:t>
            </a:r>
            <a:r>
              <a:rPr lang="en-US" sz="1400" dirty="0">
                <a:solidFill>
                  <a:srgbClr val="474747"/>
                </a:solidFill>
              </a:rPr>
              <a:t>NYSE: LUK) is a diversified holding company. </a:t>
            </a:r>
            <a:r>
              <a:rPr lang="en-US" sz="1400" dirty="0" err="1">
                <a:solidFill>
                  <a:srgbClr val="474747"/>
                </a:solidFill>
              </a:rPr>
              <a:t>Leucadia’s</a:t>
            </a:r>
            <a:r>
              <a:rPr lang="en-US" sz="1400" dirty="0">
                <a:solidFill>
                  <a:srgbClr val="474747"/>
                </a:solidFill>
              </a:rPr>
              <a:t> largest business is Jefferies, a global, full-service investment banking firm. Leucadia also owns and holds investments in a range of other businesses, including manufacturing, beef processing, telecommunications, real estate and energy.</a:t>
            </a:r>
          </a:p>
        </p:txBody>
      </p:sp>
    </p:spTree>
    <p:extLst>
      <p:ext uri="{BB962C8B-B14F-4D97-AF65-F5344CB8AC3E}">
        <p14:creationId xmlns:p14="http://schemas.microsoft.com/office/powerpoint/2010/main" val="7302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6</a:t>
            </a:fld>
            <a:r>
              <a:rPr lang="en-US" smtClean="0"/>
              <a:t>|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 smtClean="0"/>
              <a:t>Nationwide Reach, Local Expertise</a:t>
            </a:r>
            <a:endParaRPr lang="en-US" cap="smal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3" r="27192"/>
          <a:stretch/>
        </p:blipFill>
        <p:spPr>
          <a:xfrm>
            <a:off x="914400" y="838200"/>
            <a:ext cx="7255239" cy="4876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0" t="12296" r="31562" b="12935"/>
          <a:stretch/>
        </p:blipFill>
        <p:spPr>
          <a:xfrm>
            <a:off x="152400" y="4046837"/>
            <a:ext cx="2667000" cy="28111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5867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 smtClean="0">
                <a:solidFill>
                  <a:srgbClr val="004B60"/>
                </a:solidFill>
              </a:rPr>
              <a:t>Over 75 Offices across the United States and India</a:t>
            </a:r>
            <a:endParaRPr lang="en-US" sz="2000" b="1" cap="small" dirty="0">
              <a:solidFill>
                <a:srgbClr val="004B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/>
              <a:pPr/>
              <a:t>7</a:t>
            </a:fld>
            <a:r>
              <a:rPr lang="en-US" smtClean="0"/>
              <a:t>|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461665"/>
          </a:xfrm>
        </p:spPr>
        <p:txBody>
          <a:bodyPr/>
          <a:lstStyle/>
          <a:p>
            <a:r>
              <a:rPr lang="en-US" cap="small" dirty="0" smtClean="0"/>
              <a:t>The Berkadia Difference</a:t>
            </a:r>
            <a:endParaRPr lang="en-US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600075" y="1743670"/>
            <a:ext cx="216217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B60"/>
                </a:solidFill>
              </a:rPr>
              <a:t>The market’s </a:t>
            </a:r>
            <a:br>
              <a:rPr lang="en-US" b="1" dirty="0">
                <a:solidFill>
                  <a:srgbClr val="004B60"/>
                </a:solidFill>
              </a:rPr>
            </a:br>
            <a:r>
              <a:rPr lang="en-US" b="1" dirty="0">
                <a:solidFill>
                  <a:srgbClr val="004B60"/>
                </a:solidFill>
              </a:rPr>
              <a:t>most comprehensive </a:t>
            </a:r>
            <a:br>
              <a:rPr lang="en-US" b="1" dirty="0">
                <a:solidFill>
                  <a:srgbClr val="004B60"/>
                </a:solidFill>
              </a:rPr>
            </a:br>
            <a:r>
              <a:rPr lang="en-US" b="1" dirty="0" smtClean="0">
                <a:solidFill>
                  <a:srgbClr val="004B60"/>
                </a:solidFill>
              </a:rPr>
              <a:t>offering.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rgbClr val="474747"/>
                </a:solidFill>
              </a:rPr>
              <a:t>Average of 25 years experience</a:t>
            </a: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rgbClr val="474747"/>
                </a:solidFill>
              </a:rPr>
              <a:t>Full range of services to support the entire property life cycle</a:t>
            </a:r>
            <a:endParaRPr lang="en-US" sz="1600" dirty="0">
              <a:solidFill>
                <a:srgbClr val="474747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rgbClr val="474747"/>
                </a:solidFill>
              </a:rPr>
              <a:t>All property types: multifamily</a:t>
            </a:r>
            <a:r>
              <a:rPr lang="en-US" sz="1600" dirty="0">
                <a:solidFill>
                  <a:srgbClr val="474747"/>
                </a:solidFill>
              </a:rPr>
              <a:t>, retail, office, industrial, affordable housing, seniors housing, student housing and manufactured housing communities.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1725215"/>
            <a:ext cx="24669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B60"/>
                </a:solidFill>
              </a:rPr>
              <a:t>The flexibility you need. </a:t>
            </a:r>
            <a:r>
              <a:rPr lang="en-US" b="1" dirty="0" smtClean="0">
                <a:solidFill>
                  <a:srgbClr val="004B60"/>
                </a:solidFill>
              </a:rPr>
              <a:t>The </a:t>
            </a:r>
            <a:r>
              <a:rPr lang="en-US" b="1" dirty="0">
                <a:solidFill>
                  <a:srgbClr val="004B60"/>
                </a:solidFill>
              </a:rPr>
              <a:t>agility the </a:t>
            </a:r>
            <a:r>
              <a:rPr lang="en-US" b="1" dirty="0" smtClean="0">
                <a:solidFill>
                  <a:srgbClr val="004B60"/>
                </a:solidFill>
              </a:rPr>
              <a:t>marketplace </a:t>
            </a:r>
            <a:r>
              <a:rPr lang="en-US" b="1" dirty="0">
                <a:solidFill>
                  <a:srgbClr val="004B60"/>
                </a:solidFill>
              </a:rPr>
              <a:t>demands</a:t>
            </a:r>
            <a:r>
              <a:rPr lang="en-US" b="1" dirty="0" smtClean="0">
                <a:solidFill>
                  <a:srgbClr val="004B60"/>
                </a:solidFill>
              </a:rPr>
              <a:t>.</a:t>
            </a:r>
            <a:endParaRPr lang="en-US" b="1" dirty="0" smtClean="0">
              <a:solidFill>
                <a:srgbClr val="474747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rgbClr val="474747"/>
                </a:solidFill>
              </a:rPr>
              <a:t>Non bank-regulated, closely held company, we have the flexibility to respond to the market and non-recourse loans that can be customized to each client’s unique needs and circumstances</a:t>
            </a:r>
            <a:endParaRPr lang="en-US" sz="1600" dirty="0">
              <a:solidFill>
                <a:srgbClr val="474747"/>
              </a:solidFill>
            </a:endParaRPr>
          </a:p>
          <a:p>
            <a:endParaRPr lang="en-US" b="1" dirty="0">
              <a:solidFill>
                <a:srgbClr val="004B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1743670"/>
            <a:ext cx="2362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B60"/>
                </a:solidFill>
              </a:rPr>
              <a:t>Strong leadership </a:t>
            </a:r>
            <a:br>
              <a:rPr lang="en-US" b="1" dirty="0">
                <a:solidFill>
                  <a:srgbClr val="004B60"/>
                </a:solidFill>
              </a:rPr>
            </a:br>
            <a:r>
              <a:rPr lang="en-US" b="1" dirty="0">
                <a:solidFill>
                  <a:srgbClr val="004B60"/>
                </a:solidFill>
              </a:rPr>
              <a:t>in turbulent times</a:t>
            </a:r>
            <a:r>
              <a:rPr lang="en-US" b="1" dirty="0" smtClean="0">
                <a:solidFill>
                  <a:srgbClr val="004B60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1600" dirty="0" smtClean="0">
                <a:solidFill>
                  <a:srgbClr val="474747"/>
                </a:solidFill>
              </a:rPr>
              <a:t>We </a:t>
            </a:r>
            <a:r>
              <a:rPr lang="en-US" sz="1600" dirty="0">
                <a:solidFill>
                  <a:srgbClr val="474747"/>
                </a:solidFill>
              </a:rPr>
              <a:t>can provide the financial stability owners need in all market conditions. </a:t>
            </a:r>
            <a:endParaRPr lang="en-US" sz="1600" b="1" dirty="0">
              <a:solidFill>
                <a:srgbClr val="474747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15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Year of Records and New Heights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$13.1 billion in production</a:t>
            </a:r>
          </a:p>
          <a:p>
            <a:endParaRPr lang="en-US" dirty="0"/>
          </a:p>
          <a:p>
            <a:r>
              <a:rPr lang="en-US" dirty="0"/>
              <a:t>25% increase in production over 2013</a:t>
            </a:r>
          </a:p>
          <a:p>
            <a:endParaRPr lang="en-US" dirty="0"/>
          </a:p>
          <a:p>
            <a:r>
              <a:rPr lang="en-US" dirty="0"/>
              <a:t>Dominated the Agency/FHA business:</a:t>
            </a:r>
          </a:p>
          <a:p>
            <a:pPr lvl="1"/>
            <a:r>
              <a:rPr lang="en-US" dirty="0"/>
              <a:t>#1 HUD</a:t>
            </a:r>
          </a:p>
          <a:p>
            <a:pPr lvl="1"/>
            <a:r>
              <a:rPr lang="en-US" dirty="0"/>
              <a:t>#2 Freddie</a:t>
            </a:r>
          </a:p>
          <a:p>
            <a:pPr lvl="1"/>
            <a:r>
              <a:rPr lang="en-US" dirty="0"/>
              <a:t>#3 Fannie</a:t>
            </a:r>
          </a:p>
          <a:p>
            <a:endParaRPr lang="en-US" dirty="0"/>
          </a:p>
          <a:p>
            <a:r>
              <a:rPr lang="en-US" dirty="0"/>
              <a:t>Only mortgage banker in top 3 of for Fannie, Freddie, and FHA</a:t>
            </a:r>
          </a:p>
          <a:p>
            <a:endParaRPr lang="en-US" dirty="0"/>
          </a:p>
          <a:p>
            <a:r>
              <a:rPr lang="en-US" dirty="0"/>
              <a:t>2nd only to CBRE in combined Fannie/Freddie and cut gap in half last year</a:t>
            </a:r>
          </a:p>
          <a:p>
            <a:endParaRPr lang="en-US" dirty="0"/>
          </a:p>
          <a:p>
            <a:r>
              <a:rPr lang="en-US" b="1" dirty="0"/>
              <a:t>#1 combined Agency/FHA producer</a:t>
            </a:r>
            <a:r>
              <a:rPr lang="en-US" b="1" dirty="0" smtClean="0"/>
              <a:t>!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8324BCE-5693-4475-A4D2-9BE9CFBC4E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9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716"/>
            <a:ext cx="9144000" cy="461665"/>
          </a:xfrm>
        </p:spPr>
        <p:txBody>
          <a:bodyPr/>
          <a:lstStyle/>
          <a:p>
            <a:r>
              <a:rPr lang="en-US" cap="small" dirty="0" smtClean="0"/>
              <a:t>The Big Picture</a:t>
            </a:r>
            <a:endParaRPr lang="en-US" cap="small" dirty="0"/>
          </a:p>
        </p:txBody>
      </p:sp>
      <p:sp>
        <p:nvSpPr>
          <p:cNvPr id="3" name="TextBox 2"/>
          <p:cNvSpPr txBox="1"/>
          <p:nvPr/>
        </p:nvSpPr>
        <p:spPr>
          <a:xfrm>
            <a:off x="295275" y="1561799"/>
            <a:ext cx="23622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39C12"/>
                </a:solidFill>
              </a:rPr>
              <a:t>$</a:t>
            </a:r>
            <a:r>
              <a:rPr lang="en-US" sz="4000" dirty="0">
                <a:solidFill>
                  <a:srgbClr val="F39C12"/>
                </a:solidFill>
              </a:rPr>
              <a:t>17</a:t>
            </a:r>
            <a:r>
              <a:rPr lang="en-US" sz="2400" dirty="0">
                <a:solidFill>
                  <a:srgbClr val="F39C12"/>
                </a:solidFill>
              </a:rPr>
              <a:t> billion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Berkadia’s 2014 loan origination volume surpassed $13 billion,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while investment sales exceeded $4 billion.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3792316"/>
            <a:ext cx="236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39C12"/>
                </a:solidFill>
              </a:rPr>
              <a:t>3</a:t>
            </a:r>
            <a:r>
              <a:rPr lang="en-US" sz="2400" dirty="0" smtClean="0">
                <a:solidFill>
                  <a:srgbClr val="F39C12"/>
                </a:solidFill>
              </a:rPr>
              <a:t>x </a:t>
            </a:r>
            <a:r>
              <a:rPr lang="en-US" sz="2400" dirty="0">
                <a:solidFill>
                  <a:srgbClr val="F39C12"/>
                </a:solidFill>
              </a:rPr>
              <a:t>$</a:t>
            </a:r>
            <a:r>
              <a:rPr lang="en-US" sz="4000" dirty="0">
                <a:solidFill>
                  <a:srgbClr val="F39C12"/>
                </a:solidFill>
              </a:rPr>
              <a:t>1</a:t>
            </a:r>
            <a:r>
              <a:rPr lang="en-US" sz="2400" dirty="0">
                <a:solidFill>
                  <a:srgbClr val="F39C12"/>
                </a:solidFill>
              </a:rPr>
              <a:t> billion</a:t>
            </a:r>
          </a:p>
          <a:p>
            <a:r>
              <a:rPr lang="en-US" sz="1400" dirty="0">
                <a:solidFill>
                  <a:schemeClr val="bg1"/>
                </a:solidFill>
              </a:rPr>
              <a:t>We’ve arranged three large portfolio loan executions that exceed $1 billion for each of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the last three consecutive years.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52800" y="1602922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39C12"/>
                </a:solidFill>
              </a:rPr>
              <a:t>2014</a:t>
            </a:r>
          </a:p>
          <a:p>
            <a:r>
              <a:rPr lang="en-US" sz="1400" dirty="0">
                <a:solidFill>
                  <a:schemeClr val="bg1"/>
                </a:solidFill>
              </a:rPr>
              <a:t>Berkadia’s Fannie Mae lending increased 33% from 2013, moving us from 5th to 3rd in their rankings.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4600" y="3782792"/>
            <a:ext cx="2362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39C12"/>
                </a:solidFill>
              </a:rPr>
              <a:t> </a:t>
            </a:r>
            <a:r>
              <a:rPr lang="en-US" sz="2400" dirty="0" smtClean="0">
                <a:solidFill>
                  <a:srgbClr val="F39C12"/>
                </a:solidFill>
              </a:rPr>
              <a:t>$</a:t>
            </a:r>
            <a:r>
              <a:rPr lang="en-US" sz="4000" dirty="0" smtClean="0">
                <a:solidFill>
                  <a:srgbClr val="F39C12"/>
                </a:solidFill>
              </a:rPr>
              <a:t>4.6 </a:t>
            </a:r>
            <a:r>
              <a:rPr lang="en-US" sz="2400" dirty="0" smtClean="0">
                <a:solidFill>
                  <a:srgbClr val="F39C12"/>
                </a:solidFill>
              </a:rPr>
              <a:t>billion</a:t>
            </a:r>
            <a:r>
              <a:rPr lang="en-US" dirty="0" smtClean="0">
                <a:solidFill>
                  <a:srgbClr val="F39C12"/>
                </a:solidFill>
              </a:rPr>
              <a:t> </a:t>
            </a:r>
            <a:endParaRPr lang="en-US" dirty="0">
              <a:solidFill>
                <a:srgbClr val="F39C12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We arranged $4.6 billion with </a:t>
            </a:r>
            <a:r>
              <a:rPr lang="en-US" sz="1400" dirty="0" smtClean="0">
                <a:solidFill>
                  <a:schemeClr val="bg1"/>
                </a:solidFill>
              </a:rPr>
              <a:t>Freddie </a:t>
            </a:r>
            <a:r>
              <a:rPr lang="en-US" sz="1400" dirty="0">
                <a:solidFill>
                  <a:schemeClr val="bg1"/>
                </a:solidFill>
              </a:rPr>
              <a:t>Mac in 2014, which marks </a:t>
            </a:r>
            <a:r>
              <a:rPr lang="en-US" sz="1400" dirty="0" smtClean="0">
                <a:solidFill>
                  <a:schemeClr val="bg1"/>
                </a:solidFill>
              </a:rPr>
              <a:t>the </a:t>
            </a:r>
            <a:r>
              <a:rPr lang="en-US" sz="1400" dirty="0">
                <a:solidFill>
                  <a:schemeClr val="bg1"/>
                </a:solidFill>
              </a:rPr>
              <a:t>third consecutive year that </a:t>
            </a:r>
            <a:r>
              <a:rPr lang="en-US" sz="1400" dirty="0" smtClean="0">
                <a:solidFill>
                  <a:schemeClr val="bg1"/>
                </a:solidFill>
              </a:rPr>
              <a:t>Berkadia </a:t>
            </a:r>
            <a:r>
              <a:rPr lang="en-US" sz="1400" dirty="0">
                <a:solidFill>
                  <a:schemeClr val="bg1"/>
                </a:solidFill>
              </a:rPr>
              <a:t>has been named </a:t>
            </a:r>
            <a:r>
              <a:rPr lang="en-US" sz="1400" dirty="0" smtClean="0">
                <a:solidFill>
                  <a:schemeClr val="bg1"/>
                </a:solidFill>
              </a:rPr>
              <a:t>Freddie </a:t>
            </a:r>
            <a:r>
              <a:rPr lang="en-US" sz="1400" dirty="0">
                <a:solidFill>
                  <a:schemeClr val="bg1"/>
                </a:solidFill>
              </a:rPr>
              <a:t>Mac’s second-largest lender.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1602922"/>
            <a:ext cx="2362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39C12"/>
                </a:solidFill>
              </a:rPr>
              <a:t>14,000</a:t>
            </a:r>
          </a:p>
          <a:p>
            <a:r>
              <a:rPr lang="en-US" sz="1400" dirty="0">
                <a:solidFill>
                  <a:schemeClr val="bg1"/>
                </a:solidFill>
              </a:rPr>
              <a:t>Over 14,000 transactions financed throughout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our history.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792316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39C12"/>
                </a:solidFill>
              </a:rPr>
              <a:t>$</a:t>
            </a:r>
            <a:r>
              <a:rPr lang="en-US" sz="4000" dirty="0" smtClean="0">
                <a:solidFill>
                  <a:srgbClr val="F39C12"/>
                </a:solidFill>
              </a:rPr>
              <a:t>12.1 </a:t>
            </a:r>
            <a:r>
              <a:rPr lang="en-US" sz="2400" dirty="0" smtClean="0">
                <a:solidFill>
                  <a:srgbClr val="F39C12"/>
                </a:solidFill>
              </a:rPr>
              <a:t>billion</a:t>
            </a:r>
            <a:endParaRPr lang="en-US" sz="2400" dirty="0">
              <a:solidFill>
                <a:srgbClr val="F39C12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Since 2012, our Investment Sales division has closed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more than 1,200 transactions, totaling $12.1 billion.</a:t>
            </a:r>
          </a:p>
        </p:txBody>
      </p:sp>
    </p:spTree>
    <p:extLst>
      <p:ext uri="{BB962C8B-B14F-4D97-AF65-F5344CB8AC3E}">
        <p14:creationId xmlns:p14="http://schemas.microsoft.com/office/powerpoint/2010/main" val="223115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719</Words>
  <Application>Microsoft Office PowerPoint</Application>
  <PresentationFormat>On-screen Show (4:3)</PresentationFormat>
  <Paragraphs>122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Market update</vt:lpstr>
      <vt:lpstr>Warren Buffett</vt:lpstr>
      <vt:lpstr>World Class Ownership</vt:lpstr>
      <vt:lpstr>PowerPoint Presentation</vt:lpstr>
      <vt:lpstr>About Us</vt:lpstr>
      <vt:lpstr>Nationwide Reach, Local Expertise</vt:lpstr>
      <vt:lpstr>The Berkadia Difference</vt:lpstr>
      <vt:lpstr>A Year of Records and New Heights!</vt:lpstr>
      <vt:lpstr>The Big Picture</vt:lpstr>
      <vt:lpstr>Investment Sales</vt:lpstr>
      <vt:lpstr>PowerPoint Presentation</vt:lpstr>
      <vt:lpstr>Investment Sales – Market Recovery</vt:lpstr>
      <vt:lpstr>Why it’s Important</vt:lpstr>
      <vt:lpstr>PowerPoint Presentation</vt:lpstr>
      <vt:lpstr>PowerPoint Presentation</vt:lpstr>
      <vt:lpstr>Investment Sales</vt:lpstr>
      <vt:lpstr>Mortgage Banking </vt:lpstr>
      <vt:lpstr>What are We Waiting For?</vt:lpstr>
      <vt:lpstr>Has the World Really Changed?</vt:lpstr>
      <vt:lpstr>Why Sell Now?</vt:lpstr>
      <vt:lpstr>A Powerful Message</vt:lpstr>
      <vt:lpstr>Where do We Create Maximum Value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Berkadia Commercial Mortgage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Class Ownership</dc:title>
  <dc:creator>Andrew Frith - DET</dc:creator>
  <cp:lastModifiedBy>Ernest Katai</cp:lastModifiedBy>
  <cp:revision>7</cp:revision>
  <cp:lastPrinted>2015-03-20T18:22:38Z</cp:lastPrinted>
  <dcterms:created xsi:type="dcterms:W3CDTF">2015-03-20T15:39:29Z</dcterms:created>
  <dcterms:modified xsi:type="dcterms:W3CDTF">2015-04-02T18:57:03Z</dcterms:modified>
</cp:coreProperties>
</file>